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83" r:id="rId4"/>
    <p:sldId id="328" r:id="rId5"/>
    <p:sldId id="286" r:id="rId6"/>
    <p:sldId id="326" r:id="rId7"/>
    <p:sldId id="288" r:id="rId8"/>
    <p:sldId id="290" r:id="rId9"/>
    <p:sldId id="327" r:id="rId10"/>
    <p:sldId id="291" r:id="rId11"/>
    <p:sldId id="289" r:id="rId12"/>
    <p:sldId id="316" r:id="rId13"/>
    <p:sldId id="317" r:id="rId14"/>
    <p:sldId id="287" r:id="rId15"/>
    <p:sldId id="292" r:id="rId16"/>
    <p:sldId id="293" r:id="rId17"/>
    <p:sldId id="294" r:id="rId18"/>
    <p:sldId id="297" r:id="rId19"/>
    <p:sldId id="325" r:id="rId20"/>
    <p:sldId id="298" r:id="rId21"/>
    <p:sldId id="299" r:id="rId22"/>
    <p:sldId id="319" r:id="rId23"/>
    <p:sldId id="320" r:id="rId24"/>
    <p:sldId id="318" r:id="rId25"/>
    <p:sldId id="315" r:id="rId26"/>
    <p:sldId id="322"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24" r:id="rId42"/>
    <p:sldId id="32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p:restoredTop sz="82022"/>
  </p:normalViewPr>
  <p:slideViewPr>
    <p:cSldViewPr snapToGrid="0" snapToObjects="1">
      <p:cViewPr varScale="1">
        <p:scale>
          <a:sx n="90" d="100"/>
          <a:sy n="90" d="100"/>
        </p:scale>
        <p:origin x="11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310D6-0A05-3F42-9574-0D7AAE7685DC}" type="datetimeFigureOut">
              <a:rPr lang="en-US" smtClean="0"/>
              <a:t>4/23/19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499E6-02E1-F746-BBE2-FAA1B5FB0C30}" type="slidenum">
              <a:rPr lang="en-US" smtClean="0"/>
              <a:t>‹#›</a:t>
            </a:fld>
            <a:endParaRPr lang="en-US"/>
          </a:p>
        </p:txBody>
      </p:sp>
    </p:spTree>
    <p:extLst>
      <p:ext uri="{BB962C8B-B14F-4D97-AF65-F5344CB8AC3E}">
        <p14:creationId xmlns:p14="http://schemas.microsoft.com/office/powerpoint/2010/main" val="553148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365C7C-E8C8-C24B-BFFC-0A7AA6E87DE5}" type="datetime1">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52400" y="127001"/>
            <a:ext cx="2743200" cy="365125"/>
          </a:xfrm>
        </p:spPr>
        <p:txBody>
          <a:bodyPr/>
          <a:lstStyle>
            <a:lvl1pPr algn="l">
              <a:defRPr sz="1800">
                <a:latin typeface="Times New Roman" panose="02020603050405020304" pitchFamily="18" charset="0"/>
                <a:cs typeface="Times New Roman" panose="02020603050405020304" pitchFamily="18" charset="0"/>
              </a:defRPr>
            </a:lvl1pPr>
          </a:lstStyle>
          <a:p>
            <a:fld id="{8D7B6E50-5426-AF47-BB97-B64E2943F7D9}" type="slidenum">
              <a:rPr lang="en-US" smtClean="0"/>
              <a:pPr/>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148F5D-A624-4047-834B-9BC66E7DB2F8}" type="datetime1">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44435-462E-544B-B503-0D8521C7EE0D}" type="datetime1">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9E67DB-E29D-2749-95D1-FBD52A92D7E3}" type="datetime1">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44378" y="115094"/>
            <a:ext cx="2743200" cy="365125"/>
          </a:xfrm>
        </p:spPr>
        <p:txBody>
          <a:bodyPr/>
          <a:lstStyle>
            <a:lvl1pPr>
              <a:defRPr sz="1800">
                <a:latin typeface="Times New Roman" panose="02020603050405020304" pitchFamily="18" charset="0"/>
                <a:cs typeface="Times New Roman" panose="02020603050405020304" pitchFamily="18" charset="0"/>
              </a:defRPr>
            </a:lvl1pPr>
          </a:lstStyle>
          <a:p>
            <a:fld id="{8D7B6E50-5426-AF47-BB97-B64E2943F7D9}" type="slidenum">
              <a:rPr lang="en-US" smtClean="0"/>
              <a:pPr/>
              <a:t>‹#›</a:t>
            </a:fld>
            <a:endParaRPr lang="en-US" dirty="0"/>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8F8EA-6DB4-4646-BD4D-DE782003B304}" type="datetime1">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9A7CF3-3E97-D543-973D-05FC3B647DC0}" type="datetime1">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A3707D-AB1F-124F-B545-08E4A029AC67}" type="datetime1">
              <a:rPr lang="en-US" smtClean="0"/>
              <a:t>4/23/19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4F46F3-55AA-894A-A881-81280439FC5D}" type="datetime1">
              <a:rPr lang="en-US" smtClean="0"/>
              <a:t>4/23/19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D25E0-BEAF-2F4F-BBBC-68439B7044D4}" type="datetime1">
              <a:rPr lang="en-US" smtClean="0"/>
              <a:t>4/23/19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02CAA7-E35C-FC44-B660-E462046FF6D4}" type="datetime1">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A10E1F-5D44-E341-BF25-A457A4D0F776}" type="datetime1">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B6E50-5426-AF47-BB97-B64E2943F7D9}"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82058-1971-7B44-A64E-136B23CBC5C5}" type="datetime1">
              <a:rPr lang="en-US" smtClean="0"/>
              <a:t>4/23/19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B6E50-5426-AF47-BB97-B64E2943F7D9}"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ldas-jobs.ligo-la.caltech.edu/~detchar/summary/day/20190307/cal/h_t_generation_test_mod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dcc.ligo.org/LIGO-T170010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Times New Roman" charset="0"/>
                <a:ea typeface="Times New Roman" charset="0"/>
                <a:cs typeface="Times New Roman" charset="0"/>
              </a:rPr>
              <a:t>Noise Subtraction in the </a:t>
            </a:r>
            <a:r>
              <a:rPr lang="en-US" dirty="0" err="1">
                <a:latin typeface="Times New Roman" charset="0"/>
                <a:ea typeface="Times New Roman" charset="0"/>
                <a:cs typeface="Times New Roman" charset="0"/>
              </a:rPr>
              <a:t>gstlal</a:t>
            </a:r>
            <a:r>
              <a:rPr lang="en-US" dirty="0">
                <a:latin typeface="Times New Roman" charset="0"/>
                <a:ea typeface="Times New Roman" charset="0"/>
                <a:cs typeface="Times New Roman" charset="0"/>
              </a:rPr>
              <a:t> Calibration Pipeline</a:t>
            </a:r>
          </a:p>
        </p:txBody>
      </p:sp>
      <p:sp>
        <p:nvSpPr>
          <p:cNvPr id="3" name="Subtitle 2"/>
          <p:cNvSpPr>
            <a:spLocks noGrp="1"/>
          </p:cNvSpPr>
          <p:nvPr>
            <p:ph type="subTitle" idx="1"/>
          </p:nvPr>
        </p:nvSpPr>
        <p:spPr/>
        <p:txBody>
          <a:bodyPr/>
          <a:lstStyle/>
          <a:p>
            <a:r>
              <a:rPr lang="en-US" dirty="0">
                <a:latin typeface="Times New Roman" charset="0"/>
                <a:ea typeface="Times New Roman" charset="0"/>
                <a:cs typeface="Times New Roman" charset="0"/>
              </a:rPr>
              <a:t>Aaron Viets</a:t>
            </a:r>
          </a:p>
          <a:p>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LIGO DCC Document G1801495-v9</a:t>
            </a:r>
            <a:endParaRPr lang="en-US" b="1" dirty="0"/>
          </a:p>
          <a:p>
            <a:endParaRPr lang="en-US" dirty="0">
              <a:latin typeface="Times New Roman" charset="0"/>
              <a:ea typeface="Times New Roman" charset="0"/>
              <a:cs typeface="Times New Roman" charset="0"/>
            </a:endParaRPr>
          </a:p>
        </p:txBody>
      </p:sp>
      <p:sp>
        <p:nvSpPr>
          <p:cNvPr id="6" name="Slide Number Placeholder 5">
            <a:extLst>
              <a:ext uri="{FF2B5EF4-FFF2-40B4-BE49-F238E27FC236}">
                <a16:creationId xmlns:a16="http://schemas.microsoft.com/office/drawing/2014/main" id="{4FA3660D-3B67-3F4F-8A20-D50A8ACCE098}"/>
              </a:ext>
            </a:extLst>
          </p:cNvPr>
          <p:cNvSpPr>
            <a:spLocks noGrp="1"/>
          </p:cNvSpPr>
          <p:nvPr>
            <p:ph type="sldNum" sz="quarter" idx="12"/>
          </p:nvPr>
        </p:nvSpPr>
        <p:spPr/>
        <p:txBody>
          <a:bodyPr/>
          <a:lstStyle/>
          <a:p>
            <a:fld id="{8D7B6E50-5426-AF47-BB97-B64E2943F7D9}" type="slidenum">
              <a:rPr lang="en-US" smtClean="0"/>
              <a:t>1</a:t>
            </a:fld>
            <a:endParaRPr lang="en-US"/>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Power Mains Line Subtraction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6883" y="1118936"/>
                <a:ext cx="11479979" cy="5510463"/>
              </a:xfrm>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None/>
                  <a:tabLst/>
                  <a:defRPr/>
                </a:pPr>
                <a:r>
                  <a:rPr lang="en-US" dirty="0">
                    <a:latin typeface="Times New Roman" charset="0"/>
                    <a:ea typeface="Times New Roman" charset="0"/>
                    <a:cs typeface="Times New Roman" charset="0"/>
                  </a:rPr>
                  <a:t>Problem: Power mains frequency drifts substantially, as much as </a:t>
                </a:r>
                <a14:m>
                  <m:oMath xmlns:m="http://schemas.openxmlformats.org/officeDocument/2006/math">
                    <m:r>
                      <a:rPr lang="en-US" i="1" smtClean="0">
                        <a:latin typeface="Cambria Math" charset="0"/>
                        <a:ea typeface="Cambria Math" charset="0"/>
                        <a:cs typeface="Cambria Math" charset="0"/>
                      </a:rPr>
                      <m:t>±</m:t>
                    </m:r>
                  </m:oMath>
                </a14:m>
                <a:r>
                  <a:rPr lang="en-US" dirty="0">
                    <a:latin typeface="Times New Roman" charset="0"/>
                    <a:ea typeface="Times New Roman" charset="0"/>
                    <a:cs typeface="Times New Roman" charset="0"/>
                  </a:rPr>
                  <a:t>0.02 Hz</a:t>
                </a:r>
              </a:p>
              <a:p>
                <a:pPr marL="514350" marR="0" lvl="0" indent="-514350" defTabSz="914400" eaLnBrk="1" fontAlgn="auto" latinLnBrk="0" hangingPunct="1">
                  <a:lnSpc>
                    <a:spcPct val="100000"/>
                  </a:lnSpc>
                  <a:spcBef>
                    <a:spcPts val="0"/>
                  </a:spcBef>
                  <a:spcAft>
                    <a:spcPts val="0"/>
                  </a:spcAft>
                  <a:buClrTx/>
                  <a:buSzTx/>
                  <a:buFont typeface="+mj-lt"/>
                  <a:buNone/>
                  <a:tabLst/>
                  <a:defRPr/>
                </a:pPr>
                <a:r>
                  <a:rPr lang="en-US" dirty="0">
                    <a:latin typeface="Times New Roman" charset="0"/>
                    <a:ea typeface="Times New Roman" charset="0"/>
                    <a:cs typeface="Times New Roman" charset="0"/>
                  </a:rPr>
                  <a:t>intentionally (actually more based on measurements)</a:t>
                </a:r>
              </a:p>
              <a:p>
                <a:pPr>
                  <a:lnSpc>
                    <a:spcPct val="100000"/>
                  </a:lnSpc>
                  <a:spcBef>
                    <a:spcPts val="0"/>
                  </a:spcBef>
                </a:pPr>
                <a:endParaRPr lang="en-US" dirty="0">
                  <a:latin typeface="Times New Roman" charset="0"/>
                  <a:ea typeface="Times New Roman" charset="0"/>
                  <a:cs typeface="Times New Roman" charset="0"/>
                </a:endParaRPr>
              </a:p>
              <a:p>
                <a:pPr>
                  <a:lnSpc>
                    <a:spcPct val="100000"/>
                  </a:lnSpc>
                  <a:spcBef>
                    <a:spcPts val="0"/>
                  </a:spcBef>
                </a:pPr>
                <a:r>
                  <a:rPr lang="en-US" dirty="0">
                    <a:latin typeface="Times New Roman" charset="0"/>
                    <a:ea typeface="Times New Roman" charset="0"/>
                    <a:cs typeface="Times New Roman" charset="0"/>
                  </a:rPr>
                  <a:t>High-latency solution: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If the low-pass filter used in demodulation is centered in time, this is not a problem as the measured phase will just oscillate.</a:t>
                </a:r>
              </a:p>
              <a:p>
                <a:pPr>
                  <a:lnSpc>
                    <a:spcPct val="100000"/>
                  </a:lnSpc>
                  <a:spcBef>
                    <a:spcPts val="0"/>
                  </a:spcBef>
                </a:pPr>
                <a:endParaRPr lang="en-US" dirty="0">
                  <a:latin typeface="Times New Roman" charset="0"/>
                  <a:ea typeface="Times New Roman" charset="0"/>
                  <a:cs typeface="Times New Roman" charset="0"/>
                </a:endParaRPr>
              </a:p>
              <a:p>
                <a:pPr>
                  <a:lnSpc>
                    <a:spcPct val="100000"/>
                  </a:lnSpc>
                  <a:spcBef>
                    <a:spcPts val="0"/>
                  </a:spcBef>
                </a:pPr>
                <a:r>
                  <a:rPr lang="en-US" dirty="0">
                    <a:latin typeface="Times New Roman" charset="0"/>
                    <a:ea typeface="Times New Roman" charset="0"/>
                    <a:cs typeface="Times New Roman" charset="0"/>
                  </a:rPr>
                  <a:t>Low-latency solution: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The low-pass filter cannot be centered in time, so a corrective phase factor must be included: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err="1">
                    <a:latin typeface="Times New Roman" charset="0"/>
                    <a:ea typeface="Times New Roman" charset="0"/>
                    <a:cs typeface="Times New Roman" charset="0"/>
                  </a:rPr>
                  <a:t>ω</a:t>
                </a:r>
                <a:r>
                  <a:rPr lang="en-US" i="1" baseline="-25000" dirty="0" err="1">
                    <a:latin typeface="Times New Roman" charset="0"/>
                    <a:ea typeface="Times New Roman" charset="0"/>
                    <a:cs typeface="Times New Roman" charset="0"/>
                  </a:rPr>
                  <a:t>i</a:t>
                </a:r>
                <a:r>
                  <a:rPr lang="en-US" dirty="0">
                    <a:latin typeface="Times New Roman" charset="0"/>
                    <a:ea typeface="Times New Roman" charset="0"/>
                    <a:cs typeface="Times New Roman" charset="0"/>
                  </a:rPr>
                  <a:t>) = </a:t>
                </a:r>
                <a14:m>
                  <m:oMath xmlns:m="http://schemas.openxmlformats.org/officeDocument/2006/math">
                    <m:sSup>
                      <m:sSupPr>
                        <m:ctrlPr>
                          <a:rPr lang="en-US" i="1" smtClean="0">
                            <a:latin typeface="Cambria Math" panose="02040503050406030204" pitchFamily="18" charset="0"/>
                            <a:ea typeface="Times New Roman" charset="0"/>
                            <a:cs typeface="Times New Roman" charset="0"/>
                          </a:rPr>
                        </m:ctrlPr>
                      </m:sSupPr>
                      <m:e>
                        <m:r>
                          <a:rPr lang="en-US" b="0" i="1" smtClean="0">
                            <a:latin typeface="Cambria Math" charset="0"/>
                            <a:ea typeface="Times New Roman" charset="0"/>
                            <a:cs typeface="Times New Roman" charset="0"/>
                          </a:rPr>
                          <m:t>𝑒</m:t>
                        </m:r>
                      </m:e>
                      <m:sup>
                        <m:r>
                          <a:rPr lang="en-US" b="0" i="1" smtClean="0">
                            <a:latin typeface="Cambria Math" charset="0"/>
                            <a:ea typeface="Times New Roman" charset="0"/>
                            <a:cs typeface="Times New Roman" charset="0"/>
                          </a:rPr>
                          <m:t>𝑖</m:t>
                        </m:r>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Cambria Math" charset="0"/>
                                <a:cs typeface="Cambria Math" charset="0"/>
                              </a:rPr>
                              <m:t>𝜙</m:t>
                            </m:r>
                          </m:e>
                          <m:sub>
                            <m:r>
                              <a:rPr lang="en-US" b="0" i="1" smtClean="0">
                                <a:latin typeface="Cambria Math" charset="0"/>
                                <a:ea typeface="Times New Roman" charset="0"/>
                                <a:cs typeface="Times New Roman" charset="0"/>
                              </a:rPr>
                              <m:t>𝑐𝑜𝑟𝑟</m:t>
                            </m:r>
                          </m:sub>
                        </m:sSub>
                      </m:sup>
                    </m:sSup>
                  </m:oMath>
                </a14:m>
                <a:r>
                  <a:rPr lang="en-US" i="1" dirty="0">
                    <a:latin typeface="Times New Roman" charset="0"/>
                    <a:ea typeface="Times New Roman" charset="0"/>
                    <a:cs typeface="Times New Roman" charset="0"/>
                  </a:rPr>
                  <a:t> T</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ω</a:t>
                </a:r>
                <a:r>
                  <a:rPr lang="en-US" i="1" baseline="-25000" dirty="0">
                    <a:latin typeface="Times New Roman" charset="0"/>
                    <a:ea typeface="Times New Roman" charset="0"/>
                    <a:cs typeface="Times New Roman" charset="0"/>
                  </a:rPr>
                  <a:t>i</a:t>
                </a:r>
                <a:r>
                  <a:rPr lang="en-US"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w</a:t>
                </a:r>
                <a:r>
                  <a:rPr lang="en-US" dirty="0">
                    <a:latin typeface="Times New Roman" charset="0"/>
                    <a:ea typeface="Times New Roman" charset="0"/>
                    <a:cs typeface="Times New Roman" charset="0"/>
                  </a:rPr>
                  <a:t>(</a:t>
                </a:r>
                <a:r>
                  <a:rPr lang="en-US" i="1" dirty="0" err="1">
                    <a:latin typeface="Times New Roman" charset="0"/>
                    <a:ea typeface="Times New Roman" charset="0"/>
                    <a:cs typeface="Times New Roman" charset="0"/>
                  </a:rPr>
                  <a:t>ω</a:t>
                </a:r>
                <a:r>
                  <a:rPr lang="en-US" i="1" baseline="-25000" dirty="0" err="1">
                    <a:latin typeface="Times New Roman" charset="0"/>
                    <a:ea typeface="Times New Roman" charset="0"/>
                    <a:cs typeface="Times New Roman" charset="0"/>
                  </a:rPr>
                  <a:t>i</a:t>
                </a:r>
                <a:r>
                  <a:rPr lang="en-US" dirty="0">
                    <a:latin typeface="Times New Roman" charset="0"/>
                    <a:ea typeface="Times New Roman" charset="0"/>
                    <a:cs typeface="Times New Roman" charset="0"/>
                  </a:rPr>
                  <a:t>).</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This phase factor depends on the power mains frequency, which is constantly tracked using a </a:t>
                </a:r>
                <a:r>
                  <a:rPr lang="en-US" dirty="0" err="1">
                    <a:latin typeface="Times New Roman" charset="0"/>
                    <a:ea typeface="Times New Roman" charset="0"/>
                    <a:cs typeface="Times New Roman" charset="0"/>
                  </a:rPr>
                  <a:t>gstlal</a:t>
                </a:r>
                <a:r>
                  <a:rPr lang="en-US" dirty="0">
                    <a:latin typeface="Times New Roman" charset="0"/>
                    <a:ea typeface="Times New Roman" charset="0"/>
                    <a:cs typeface="Times New Roman" charset="0"/>
                  </a:rPr>
                  <a:t>-calibration element, </a:t>
                </a:r>
                <a:r>
                  <a:rPr lang="en-US" dirty="0" err="1">
                    <a:latin typeface="Times New Roman" charset="0"/>
                    <a:ea typeface="Times New Roman" charset="0"/>
                    <a:cs typeface="Times New Roman" charset="0"/>
                  </a:rPr>
                  <a:t>lal_trackfrequency</a:t>
                </a:r>
                <a:r>
                  <a:rPr lang="en-US" dirty="0">
                    <a:latin typeface="Times New Roman" charset="0"/>
                    <a:ea typeface="Times New Roman" charset="0"/>
                    <a:cs typeface="Times New Roman"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6883" y="1118936"/>
                <a:ext cx="11479979" cy="5510463"/>
              </a:xfrm>
              <a:blipFill rotWithShape="0">
                <a:blip r:embed="rId2"/>
                <a:stretch>
                  <a:fillRect l="-1062" t="-1218" r="-1221"/>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87890F66-DD4E-BC4C-9400-893ADFEFE350}"/>
              </a:ext>
            </a:extLst>
          </p:cNvPr>
          <p:cNvSpPr>
            <a:spLocks noGrp="1"/>
          </p:cNvSpPr>
          <p:nvPr>
            <p:ph type="sldNum" sz="quarter" idx="12"/>
          </p:nvPr>
        </p:nvSpPr>
        <p:spPr/>
        <p:txBody>
          <a:bodyPr/>
          <a:lstStyle/>
          <a:p>
            <a:fld id="{8D7B6E50-5426-AF47-BB97-B64E2943F7D9}" type="slidenum">
              <a:rPr lang="en-US" smtClean="0"/>
              <a:t>10</a:t>
            </a:fld>
            <a:endParaRPr lang="en-US"/>
          </a:p>
        </p:txBody>
      </p:sp>
    </p:spTree>
    <p:extLst>
      <p:ext uri="{BB962C8B-B14F-4D97-AF65-F5344CB8AC3E}">
        <p14:creationId xmlns:p14="http://schemas.microsoft.com/office/powerpoint/2010/main" val="127067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Calibration Line Subtraction Results</a:t>
            </a:r>
          </a:p>
        </p:txBody>
      </p:sp>
      <p:pic>
        <p:nvPicPr>
          <p:cNvPr id="12" name="Content Placeholder 11">
            <a:extLst>
              <a:ext uri="{FF2B5EF4-FFF2-40B4-BE49-F238E27FC236}">
                <a16:creationId xmlns:a16="http://schemas.microsoft.com/office/drawing/2014/main" id="{48552B98-BE3D-864C-90B6-43E98AE0ADA6}"/>
              </a:ext>
            </a:extLst>
          </p:cNvPr>
          <p:cNvPicPr>
            <a:picLocks noGrp="1" noChangeAspect="1"/>
          </p:cNvPicPr>
          <p:nvPr>
            <p:ph idx="1"/>
          </p:nvPr>
        </p:nvPicPr>
        <p:blipFill>
          <a:blip r:embed="rId2"/>
          <a:stretch>
            <a:fillRect/>
          </a:stretch>
        </p:blipFill>
        <p:spPr>
          <a:xfrm>
            <a:off x="223837" y="1658591"/>
            <a:ext cx="5576888" cy="4384994"/>
          </a:xfrm>
        </p:spPr>
      </p:pic>
      <p:sp>
        <p:nvSpPr>
          <p:cNvPr id="8" name="Slide Number Placeholder 7">
            <a:extLst>
              <a:ext uri="{FF2B5EF4-FFF2-40B4-BE49-F238E27FC236}">
                <a16:creationId xmlns:a16="http://schemas.microsoft.com/office/drawing/2014/main" id="{CD13104F-C2F8-0B41-AE9D-6C7A98AB1D4B}"/>
              </a:ext>
            </a:extLst>
          </p:cNvPr>
          <p:cNvSpPr>
            <a:spLocks noGrp="1"/>
          </p:cNvSpPr>
          <p:nvPr>
            <p:ph type="sldNum" sz="quarter" idx="12"/>
          </p:nvPr>
        </p:nvSpPr>
        <p:spPr/>
        <p:txBody>
          <a:bodyPr/>
          <a:lstStyle/>
          <a:p>
            <a:fld id="{8D7B6E50-5426-AF47-BB97-B64E2943F7D9}" type="slidenum">
              <a:rPr lang="en-US" smtClean="0"/>
              <a:t>11</a:t>
            </a:fld>
            <a:endParaRPr lang="en-US"/>
          </a:p>
        </p:txBody>
      </p:sp>
      <p:pic>
        <p:nvPicPr>
          <p:cNvPr id="10" name="Picture 9">
            <a:extLst>
              <a:ext uri="{FF2B5EF4-FFF2-40B4-BE49-F238E27FC236}">
                <a16:creationId xmlns:a16="http://schemas.microsoft.com/office/drawing/2014/main" id="{2EBD3367-D20B-2D48-8C48-CB337546A8E7}"/>
              </a:ext>
            </a:extLst>
          </p:cNvPr>
          <p:cNvPicPr>
            <a:picLocks noChangeAspect="1"/>
          </p:cNvPicPr>
          <p:nvPr/>
        </p:nvPicPr>
        <p:blipFill>
          <a:blip r:embed="rId3"/>
          <a:stretch>
            <a:fillRect/>
          </a:stretch>
        </p:blipFill>
        <p:spPr>
          <a:xfrm>
            <a:off x="5976937" y="1658591"/>
            <a:ext cx="5644198" cy="4384994"/>
          </a:xfrm>
          <a:prstGeom prst="rect">
            <a:avLst/>
          </a:prstGeom>
        </p:spPr>
      </p:pic>
      <p:sp>
        <p:nvSpPr>
          <p:cNvPr id="13" name="TextBox 12">
            <a:extLst>
              <a:ext uri="{FF2B5EF4-FFF2-40B4-BE49-F238E27FC236}">
                <a16:creationId xmlns:a16="http://schemas.microsoft.com/office/drawing/2014/main" id="{25D49EBC-26F5-E548-A112-D8EDE6A499D2}"/>
              </a:ext>
            </a:extLst>
          </p:cNvPr>
          <p:cNvSpPr txBox="1"/>
          <p:nvPr/>
        </p:nvSpPr>
        <p:spPr>
          <a:xfrm>
            <a:off x="2859088" y="1066562"/>
            <a:ext cx="49885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H1</a:t>
            </a:r>
          </a:p>
        </p:txBody>
      </p:sp>
      <p:sp>
        <p:nvSpPr>
          <p:cNvPr id="14" name="TextBox 13">
            <a:extLst>
              <a:ext uri="{FF2B5EF4-FFF2-40B4-BE49-F238E27FC236}">
                <a16:creationId xmlns:a16="http://schemas.microsoft.com/office/drawing/2014/main" id="{5A4139EF-BBF2-4643-A216-6AE13CB4FA33}"/>
              </a:ext>
            </a:extLst>
          </p:cNvPr>
          <p:cNvSpPr txBox="1"/>
          <p:nvPr/>
        </p:nvSpPr>
        <p:spPr>
          <a:xfrm>
            <a:off x="8874378" y="1066562"/>
            <a:ext cx="47000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L1</a:t>
            </a:r>
          </a:p>
        </p:txBody>
      </p:sp>
      <p:sp>
        <p:nvSpPr>
          <p:cNvPr id="15" name="TextBox 14">
            <a:extLst>
              <a:ext uri="{FF2B5EF4-FFF2-40B4-BE49-F238E27FC236}">
                <a16:creationId xmlns:a16="http://schemas.microsoft.com/office/drawing/2014/main" id="{FCCDD510-DC1A-1444-969E-B4FA96018EC8}"/>
              </a:ext>
            </a:extLst>
          </p:cNvPr>
          <p:cNvSpPr txBox="1"/>
          <p:nvPr/>
        </p:nvSpPr>
        <p:spPr>
          <a:xfrm>
            <a:off x="1121111" y="6262187"/>
            <a:ext cx="467961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(Mistake with line-frequency update last week!)</a:t>
            </a:r>
          </a:p>
        </p:txBody>
      </p:sp>
    </p:spTree>
    <p:extLst>
      <p:ext uri="{BB962C8B-B14F-4D97-AF65-F5344CB8AC3E}">
        <p14:creationId xmlns:p14="http://schemas.microsoft.com/office/powerpoint/2010/main" val="707498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1615"/>
            <a:ext cx="5402734" cy="874642"/>
          </a:xfrm>
        </p:spPr>
        <p:txBody>
          <a:bodyPr>
            <a:normAutofit fontScale="90000"/>
          </a:bodyPr>
          <a:lstStyle/>
          <a:p>
            <a:pPr algn="ctr"/>
            <a:r>
              <a:rPr lang="en-US" dirty="0">
                <a:latin typeface="Times New Roman" charset="0"/>
                <a:ea typeface="Times New Roman" charset="0"/>
                <a:cs typeface="Times New Roman" charset="0"/>
              </a:rPr>
              <a:t>Calibration Line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Subtraction Results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(L1)</a:t>
            </a:r>
          </a:p>
        </p:txBody>
      </p:sp>
      <p:sp>
        <p:nvSpPr>
          <p:cNvPr id="3" name="Content Placeholder 2"/>
          <p:cNvSpPr>
            <a:spLocks noGrp="1"/>
          </p:cNvSpPr>
          <p:nvPr>
            <p:ph idx="1"/>
          </p:nvPr>
        </p:nvSpPr>
        <p:spPr>
          <a:xfrm>
            <a:off x="336884" y="1118936"/>
            <a:ext cx="11578892" cy="5510463"/>
          </a:xfrm>
        </p:spPr>
        <p:txBody>
          <a:bodyPr>
            <a:normAutofit/>
          </a:bodyPr>
          <a:lstStyle/>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Transfer functions of</a:t>
            </a:r>
            <a:br>
              <a:rPr lang="en-US" dirty="0">
                <a:latin typeface="Times New Roman" charset="0"/>
                <a:ea typeface="Times New Roman" charset="0"/>
                <a:cs typeface="Times New Roman" charset="0"/>
              </a:rPr>
            </a:br>
            <a:r>
              <a:rPr lang="en-US" i="1" dirty="0" err="1">
                <a:latin typeface="Times New Roman" charset="0"/>
                <a:ea typeface="Times New Roman" charset="0"/>
                <a:cs typeface="Times New Roman" charset="0"/>
              </a:rPr>
              <a:t>h</a:t>
            </a:r>
            <a:r>
              <a:rPr lang="en-US" baseline="-25000" dirty="0" err="1">
                <a:latin typeface="Times New Roman" charset="0"/>
                <a:ea typeface="Times New Roman" charset="0"/>
                <a:cs typeface="Times New Roman" charset="0"/>
              </a:rPr>
              <a:t>clean</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are shown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at each calibration line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frequency for 2 hours.</a:t>
            </a:r>
          </a:p>
        </p:txBody>
      </p:sp>
      <p:sp>
        <p:nvSpPr>
          <p:cNvPr id="8" name="Slide Number Placeholder 7">
            <a:extLst>
              <a:ext uri="{FF2B5EF4-FFF2-40B4-BE49-F238E27FC236}">
                <a16:creationId xmlns:a16="http://schemas.microsoft.com/office/drawing/2014/main" id="{372F6786-18CC-084F-BBDF-523C4E5F7A41}"/>
              </a:ext>
            </a:extLst>
          </p:cNvPr>
          <p:cNvSpPr>
            <a:spLocks noGrp="1"/>
          </p:cNvSpPr>
          <p:nvPr>
            <p:ph type="sldNum" sz="quarter" idx="12"/>
          </p:nvPr>
        </p:nvSpPr>
        <p:spPr/>
        <p:txBody>
          <a:bodyPr/>
          <a:lstStyle/>
          <a:p>
            <a:fld id="{8D7B6E50-5426-AF47-BB97-B64E2943F7D9}" type="slidenum">
              <a:rPr lang="en-US" smtClean="0"/>
              <a:t>12</a:t>
            </a:fld>
            <a:endParaRPr lang="en-US"/>
          </a:p>
        </p:txBody>
      </p:sp>
      <p:pic>
        <p:nvPicPr>
          <p:cNvPr id="10" name="Picture 9">
            <a:extLst>
              <a:ext uri="{FF2B5EF4-FFF2-40B4-BE49-F238E27FC236}">
                <a16:creationId xmlns:a16="http://schemas.microsoft.com/office/drawing/2014/main" id="{24E97BE0-9B7B-5241-8C98-4C25F00F36C2}"/>
              </a:ext>
            </a:extLst>
          </p:cNvPr>
          <p:cNvPicPr>
            <a:picLocks noChangeAspect="1"/>
          </p:cNvPicPr>
          <p:nvPr/>
        </p:nvPicPr>
        <p:blipFill>
          <a:blip r:embed="rId2"/>
          <a:stretch>
            <a:fillRect/>
          </a:stretch>
        </p:blipFill>
        <p:spPr>
          <a:xfrm>
            <a:off x="4838700" y="0"/>
            <a:ext cx="6858000" cy="6858000"/>
          </a:xfrm>
          <a:prstGeom prst="rect">
            <a:avLst/>
          </a:prstGeom>
        </p:spPr>
      </p:pic>
    </p:spTree>
    <p:extLst>
      <p:ext uri="{BB962C8B-B14F-4D97-AF65-F5344CB8AC3E}">
        <p14:creationId xmlns:p14="http://schemas.microsoft.com/office/powerpoint/2010/main" val="134557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86" y="757210"/>
            <a:ext cx="5568913" cy="874642"/>
          </a:xfrm>
        </p:spPr>
        <p:txBody>
          <a:bodyPr>
            <a:noAutofit/>
          </a:bodyPr>
          <a:lstStyle/>
          <a:p>
            <a:pPr algn="ctr"/>
            <a:r>
              <a:rPr lang="en-US" sz="3800" dirty="0">
                <a:latin typeface="Times New Roman" charset="0"/>
                <a:ea typeface="Times New Roman" charset="0"/>
                <a:cs typeface="Times New Roman" charset="0"/>
              </a:rPr>
              <a:t>Low-latency Power</a:t>
            </a:r>
            <a:br>
              <a:rPr lang="en-US" sz="3800" dirty="0">
                <a:latin typeface="Times New Roman" charset="0"/>
                <a:ea typeface="Times New Roman" charset="0"/>
                <a:cs typeface="Times New Roman" charset="0"/>
              </a:rPr>
            </a:br>
            <a:r>
              <a:rPr lang="en-US" sz="3800" dirty="0">
                <a:latin typeface="Times New Roman" charset="0"/>
                <a:ea typeface="Times New Roman" charset="0"/>
                <a:cs typeface="Times New Roman" charset="0"/>
              </a:rPr>
              <a:t>Mains Subtraction</a:t>
            </a:r>
            <a:br>
              <a:rPr lang="en-US" sz="3800" dirty="0">
                <a:latin typeface="Times New Roman" charset="0"/>
                <a:ea typeface="Times New Roman" charset="0"/>
                <a:cs typeface="Times New Roman" charset="0"/>
              </a:rPr>
            </a:br>
            <a:r>
              <a:rPr lang="en-US" sz="3800" dirty="0">
                <a:latin typeface="Times New Roman" charset="0"/>
                <a:ea typeface="Times New Roman" charset="0"/>
                <a:cs typeface="Times New Roman" charset="0"/>
              </a:rPr>
              <a:t>Results (L1)</a:t>
            </a:r>
          </a:p>
        </p:txBody>
      </p:sp>
      <p:sp>
        <p:nvSpPr>
          <p:cNvPr id="3" name="Content Placeholder 2"/>
          <p:cNvSpPr>
            <a:spLocks noGrp="1"/>
          </p:cNvSpPr>
          <p:nvPr>
            <p:ph idx="1"/>
          </p:nvPr>
        </p:nvSpPr>
        <p:spPr>
          <a:xfrm>
            <a:off x="281354" y="1631852"/>
            <a:ext cx="11072446" cy="4545111"/>
          </a:xfrm>
        </p:spPr>
        <p:txBody>
          <a:bodyPr/>
          <a:lstStyle/>
          <a:p>
            <a:pPr marL="0" indent="0">
              <a:buNone/>
            </a:pPr>
            <a:endParaRPr lang="en-US" sz="2600" dirty="0">
              <a:latin typeface="Times New Roman" charset="0"/>
              <a:ea typeface="Times New Roman" charset="0"/>
              <a:cs typeface="Times New Roman" charset="0"/>
            </a:endParaRPr>
          </a:p>
          <a:p>
            <a:pPr marL="0" indent="0">
              <a:buNone/>
            </a:pPr>
            <a:endParaRPr lang="en-US" sz="2600" dirty="0">
              <a:latin typeface="Times New Roman" charset="0"/>
              <a:ea typeface="Times New Roman" charset="0"/>
              <a:cs typeface="Times New Roman" charset="0"/>
            </a:endParaRPr>
          </a:p>
          <a:p>
            <a:pPr marL="0" indent="0">
              <a:buNone/>
            </a:pPr>
            <a:r>
              <a:rPr lang="en-US" sz="2600" dirty="0">
                <a:latin typeface="Times New Roman" charset="0"/>
                <a:ea typeface="Times New Roman" charset="0"/>
                <a:cs typeface="Times New Roman" charset="0"/>
              </a:rPr>
              <a:t>60-Hz line has the highest SNR,</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so removing it has the most</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impact.</a:t>
            </a:r>
          </a:p>
        </p:txBody>
      </p:sp>
      <p:sp>
        <p:nvSpPr>
          <p:cNvPr id="8" name="Slide Number Placeholder 7">
            <a:extLst>
              <a:ext uri="{FF2B5EF4-FFF2-40B4-BE49-F238E27FC236}">
                <a16:creationId xmlns:a16="http://schemas.microsoft.com/office/drawing/2014/main" id="{B7470705-5287-B84F-A141-FED75FD4ED23}"/>
              </a:ext>
            </a:extLst>
          </p:cNvPr>
          <p:cNvSpPr>
            <a:spLocks noGrp="1"/>
          </p:cNvSpPr>
          <p:nvPr>
            <p:ph type="sldNum" sz="quarter" idx="12"/>
          </p:nvPr>
        </p:nvSpPr>
        <p:spPr/>
        <p:txBody>
          <a:bodyPr/>
          <a:lstStyle/>
          <a:p>
            <a:fld id="{8D7B6E50-5426-AF47-BB97-B64E2943F7D9}" type="slidenum">
              <a:rPr lang="en-US" smtClean="0"/>
              <a:t>13</a:t>
            </a:fld>
            <a:endParaRPr lang="en-US"/>
          </a:p>
        </p:txBody>
      </p:sp>
      <p:pic>
        <p:nvPicPr>
          <p:cNvPr id="10" name="Picture 9">
            <a:extLst>
              <a:ext uri="{FF2B5EF4-FFF2-40B4-BE49-F238E27FC236}">
                <a16:creationId xmlns:a16="http://schemas.microsoft.com/office/drawing/2014/main" id="{36F847A2-0E82-CE44-B371-6A9FEDF921E6}"/>
              </a:ext>
            </a:extLst>
          </p:cNvPr>
          <p:cNvPicPr>
            <a:picLocks noChangeAspect="1"/>
          </p:cNvPicPr>
          <p:nvPr/>
        </p:nvPicPr>
        <p:blipFill>
          <a:blip r:embed="rId2"/>
          <a:stretch>
            <a:fillRect/>
          </a:stretch>
        </p:blipFill>
        <p:spPr>
          <a:xfrm>
            <a:off x="4910138" y="0"/>
            <a:ext cx="6858000" cy="6858000"/>
          </a:xfrm>
          <a:prstGeom prst="rect">
            <a:avLst/>
          </a:prstGeom>
        </p:spPr>
      </p:pic>
    </p:spTree>
    <p:extLst>
      <p:ext uri="{BB962C8B-B14F-4D97-AF65-F5344CB8AC3E}">
        <p14:creationId xmlns:p14="http://schemas.microsoft.com/office/powerpoint/2010/main" val="1313567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Line Subtraction – Alternative Method</a:t>
            </a:r>
          </a:p>
        </p:txBody>
      </p:sp>
      <p:sp>
        <p:nvSpPr>
          <p:cNvPr id="3" name="Content Placeholder 2"/>
          <p:cNvSpPr>
            <a:spLocks noGrp="1"/>
          </p:cNvSpPr>
          <p:nvPr>
            <p:ph idx="1"/>
          </p:nvPr>
        </p:nvSpPr>
        <p:spPr>
          <a:xfrm>
            <a:off x="336883" y="1118936"/>
            <a:ext cx="11564385" cy="5510463"/>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Why not just compute a transfer function between witnesses (e.g. </a:t>
            </a: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 and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and apply a filter at all frequencies?</a:t>
            </a:r>
          </a:p>
          <a:p>
            <a:pPr marL="0" indent="0">
              <a:lnSpc>
                <a:spcPct val="100000"/>
              </a:lnSpc>
              <a:spcBef>
                <a:spcPts val="0"/>
              </a:spcBef>
              <a:buNone/>
            </a:pPr>
            <a:endParaRPr lang="en-US" dirty="0">
              <a:latin typeface="Times New Roman" charset="0"/>
              <a:ea typeface="Times New Roman" charset="0"/>
              <a:cs typeface="Times New Roman" charset="0"/>
            </a:endParaRPr>
          </a:p>
          <a:p>
            <a:pPr>
              <a:lnSpc>
                <a:spcPct val="100000"/>
              </a:lnSpc>
              <a:spcBef>
                <a:spcPts val="0"/>
              </a:spcBef>
            </a:pPr>
            <a:r>
              <a:rPr lang="en-US" dirty="0">
                <a:latin typeface="Times New Roman" charset="0"/>
                <a:ea typeface="Times New Roman" charset="0"/>
                <a:cs typeface="Times New Roman" charset="0"/>
              </a:rPr>
              <a:t>Computational cost – Filtering is expensive, and the calibration lines are already demodulated to compute the </a:t>
            </a:r>
            <a:r>
              <a:rPr lang="en-US" dirty="0" err="1">
                <a:latin typeface="Times New Roman" charset="0"/>
                <a:ea typeface="Times New Roman" charset="0"/>
                <a:cs typeface="Times New Roman" charset="0"/>
              </a:rPr>
              <a:t>kappas</a:t>
            </a:r>
            <a:r>
              <a:rPr lang="en-US" dirty="0">
                <a:latin typeface="Times New Roman" charset="0"/>
                <a:ea typeface="Times New Roman" charset="0"/>
                <a:cs typeface="Times New Roman" charset="0"/>
              </a:rPr>
              <a:t>.</a:t>
            </a:r>
          </a:p>
          <a:p>
            <a:pPr>
              <a:lnSpc>
                <a:spcPct val="100000"/>
              </a:lnSpc>
              <a:spcBef>
                <a:spcPts val="0"/>
              </a:spcBef>
            </a:pPr>
            <a:r>
              <a:rPr lang="en-US" dirty="0">
                <a:latin typeface="Times New Roman" charset="0"/>
                <a:ea typeface="Times New Roman" charset="0"/>
                <a:cs typeface="Times New Roman" charset="0"/>
              </a:rPr>
              <a:t>This method can only affect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at selected frequencies, reducing the risk of side-band noise.</a:t>
            </a:r>
          </a:p>
          <a:p>
            <a:pPr>
              <a:lnSpc>
                <a:spcPct val="100000"/>
              </a:lnSpc>
              <a:spcBef>
                <a:spcPts val="0"/>
              </a:spcBef>
            </a:pPr>
            <a:r>
              <a:rPr lang="en-US" dirty="0">
                <a:latin typeface="Times New Roman" charset="0"/>
                <a:ea typeface="Times New Roman" charset="0"/>
                <a:cs typeface="Times New Roman" charset="0"/>
              </a:rPr>
              <a:t>It may take longer to average over noise in transfer functions computed at all frequencies. Since line subtraction is done before broadband noise subtraction, this allows those transfer function to be computed with less delay.</a:t>
            </a:r>
          </a:p>
        </p:txBody>
      </p:sp>
      <p:sp>
        <p:nvSpPr>
          <p:cNvPr id="7" name="Slide Number Placeholder 6">
            <a:extLst>
              <a:ext uri="{FF2B5EF4-FFF2-40B4-BE49-F238E27FC236}">
                <a16:creationId xmlns:a16="http://schemas.microsoft.com/office/drawing/2014/main" id="{26E0FE09-1114-9C4C-A043-6DF93B443CDD}"/>
              </a:ext>
            </a:extLst>
          </p:cNvPr>
          <p:cNvSpPr>
            <a:spLocks noGrp="1"/>
          </p:cNvSpPr>
          <p:nvPr>
            <p:ph type="sldNum" sz="quarter" idx="12"/>
          </p:nvPr>
        </p:nvSpPr>
        <p:spPr/>
        <p:txBody>
          <a:bodyPr/>
          <a:lstStyle/>
          <a:p>
            <a:fld id="{8D7B6E50-5426-AF47-BB97-B64E2943F7D9}" type="slidenum">
              <a:rPr lang="en-US" smtClean="0"/>
              <a:t>14</a:t>
            </a:fld>
            <a:endParaRPr lang="en-US"/>
          </a:p>
        </p:txBody>
      </p:sp>
    </p:spTree>
    <p:extLst>
      <p:ext uri="{BB962C8B-B14F-4D97-AF65-F5344CB8AC3E}">
        <p14:creationId xmlns:p14="http://schemas.microsoft.com/office/powerpoint/2010/main" val="19896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Broadband Noise Subtraction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6884" y="1000125"/>
                <a:ext cx="11536030" cy="5857875"/>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gstlal-calibration element </a:t>
                </a:r>
                <a:r>
                  <a:rPr lang="en-US" dirty="0" err="1">
                    <a:latin typeface="Times New Roman" charset="0"/>
                    <a:ea typeface="Times New Roman" charset="0"/>
                    <a:cs typeface="Times New Roman" charset="0"/>
                  </a:rPr>
                  <a:t>lal_transferfunction</a:t>
                </a:r>
                <a:r>
                  <a:rPr lang="en-US" dirty="0">
                    <a:latin typeface="Times New Roman" charset="0"/>
                    <a:ea typeface="Times New Roman" charset="0"/>
                    <a:cs typeface="Times New Roman" charset="0"/>
                  </a:rPr>
                  <a:t> computes transfer functions between witness channels and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and produces FIR filters.</a:t>
                </a:r>
              </a:p>
              <a:p>
                <a:pPr marL="514350" indent="-514350">
                  <a:lnSpc>
                    <a:spcPct val="100000"/>
                  </a:lnSpc>
                  <a:spcBef>
                    <a:spcPts val="0"/>
                  </a:spcBef>
                  <a:buFont typeface="+mj-lt"/>
                  <a:buAutoNum type="arabicPeriod"/>
                </a:pPr>
                <a:r>
                  <a:rPr lang="en-US" dirty="0">
                    <a:latin typeface="Times New Roman" charset="0"/>
                    <a:ea typeface="Times New Roman" charset="0"/>
                    <a:cs typeface="Times New Roman" charset="0"/>
                  </a:rPr>
                  <a:t>Compute Hann-windowed, overlapped FFTs of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and witnesses.</a:t>
                </a:r>
              </a:p>
              <a:p>
                <a:pPr marL="514350" indent="-514350">
                  <a:lnSpc>
                    <a:spcPct val="100000"/>
                  </a:lnSpc>
                  <a:spcBef>
                    <a:spcPts val="0"/>
                  </a:spcBef>
                  <a:buFont typeface="+mj-lt"/>
                  <a:buAutoNum type="arabicPeriod"/>
                </a:pPr>
                <a:r>
                  <a:rPr lang="en-US" dirty="0">
                    <a:latin typeface="Times New Roman" charset="0"/>
                    <a:ea typeface="Times New Roman" charset="0"/>
                    <a:cs typeface="Times New Roman" charset="0"/>
                  </a:rPr>
                  <a:t>Smooth off any troublesome frequencies, useful for violin modes.</a:t>
                </a:r>
              </a:p>
              <a:p>
                <a:pPr marL="514350" indent="-514350">
                  <a:lnSpc>
                    <a:spcPct val="100000"/>
                  </a:lnSpc>
                  <a:spcBef>
                    <a:spcPts val="0"/>
                  </a:spcBef>
                  <a:buFont typeface="+mj-lt"/>
                  <a:buAutoNum type="arabicPeriod"/>
                </a:pPr>
                <a:r>
                  <a:rPr lang="en-US" dirty="0">
                    <a:latin typeface="Times New Roman" charset="0"/>
                    <a:ea typeface="Times New Roman" charset="0"/>
                    <a:cs typeface="Times New Roman" charset="0"/>
                  </a:rPr>
                  <a:t>Take ratios of FFTs: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 witness, and each possible pairing of witnesses.</a:t>
                </a:r>
              </a:p>
              <a:p>
                <a:pPr marL="514350" indent="-514350">
                  <a:lnSpc>
                    <a:spcPct val="100000"/>
                  </a:lnSpc>
                  <a:spcBef>
                    <a:spcPts val="0"/>
                  </a:spcBef>
                  <a:buFont typeface="+mj-lt"/>
                  <a:buAutoNum type="arabicPeriod"/>
                </a:pPr>
                <a:r>
                  <a:rPr lang="en-US" dirty="0">
                    <a:latin typeface="Times New Roman" charset="0"/>
                    <a:ea typeface="Times New Roman" charset="0"/>
                    <a:cs typeface="Times New Roman" charset="0"/>
                  </a:rPr>
                  <a:t>Average these ratios to compute transfer functions and an autocorrelation matrix. Currently using 1800 x 4sec overlapped FFTs = 1 </a:t>
                </a:r>
                <a:r>
                  <a:rPr lang="en-US" dirty="0" err="1">
                    <a:latin typeface="Times New Roman" charset="0"/>
                    <a:ea typeface="Times New Roman" charset="0"/>
                    <a:cs typeface="Times New Roman" charset="0"/>
                  </a:rPr>
                  <a:t>hr</a:t>
                </a:r>
                <a:r>
                  <a:rPr lang="en-US" dirty="0">
                    <a:latin typeface="Times New Roman" charset="0"/>
                    <a:ea typeface="Times New Roman" charset="0"/>
                    <a:cs typeface="Times New Roman" charset="0"/>
                  </a:rPr>
                  <a:t> of data.</a:t>
                </a:r>
              </a:p>
              <a:p>
                <a:pPr marL="514350" indent="-514350">
                  <a:lnSpc>
                    <a:spcPct val="100000"/>
                  </a:lnSpc>
                  <a:spcBef>
                    <a:spcPts val="0"/>
                  </a:spcBef>
                  <a:buFont typeface="+mj-lt"/>
                  <a:buAutoNum type="arabicPeriod"/>
                </a:pPr>
                <a:r>
                  <a:rPr lang="en-US" dirty="0">
                    <a:latin typeface="Times New Roman" charset="0"/>
                    <a:ea typeface="Times New Roman" charset="0"/>
                    <a:cs typeface="Times New Roman" charset="0"/>
                  </a:rPr>
                  <a:t>Resample the transfer functions to get desired FIR filter length, done with a </a:t>
                </a:r>
                <a:r>
                  <a:rPr lang="en-US" dirty="0" err="1">
                    <a:latin typeface="Times New Roman" charset="0"/>
                    <a:ea typeface="Times New Roman" charset="0"/>
                    <a:cs typeface="Times New Roman" charset="0"/>
                  </a:rPr>
                  <a:t>sinc</a:t>
                </a:r>
                <a:r>
                  <a:rPr lang="en-US" dirty="0">
                    <a:latin typeface="Times New Roman" charset="0"/>
                    <a:ea typeface="Times New Roman" charset="0"/>
                    <a:cs typeface="Times New Roman" charset="0"/>
                  </a:rPr>
                  <a:t> table. (This allows the user to average over time and/or frequency)</a:t>
                </a:r>
              </a:p>
              <a:p>
                <a:pPr marL="514350" indent="-514350">
                  <a:lnSpc>
                    <a:spcPct val="100000"/>
                  </a:lnSpc>
                  <a:spcBef>
                    <a:spcPts val="0"/>
                  </a:spcBef>
                  <a:buFont typeface="+mj-lt"/>
                  <a:buAutoNum type="arabicPeriod"/>
                </a:pPr>
                <a:r>
                  <a:rPr lang="en-US" dirty="0">
                    <a:latin typeface="Times New Roman" charset="0"/>
                    <a:ea typeface="Times New Roman" charset="0"/>
                    <a:cs typeface="Times New Roman" charset="0"/>
                  </a:rPr>
                  <a:t>Solve </a:t>
                </a:r>
                <a14:m>
                  <m:oMath xmlns:m="http://schemas.openxmlformats.org/officeDocument/2006/math">
                    <m:d>
                      <m:dPr>
                        <m:begChr m:val="["/>
                        <m:endChr m:val="]"/>
                        <m:ctrlPr>
                          <a:rPr lang="pt-BR" i="1" smtClean="0">
                            <a:latin typeface="Cambria Math" panose="02040503050406030204" pitchFamily="18" charset="0"/>
                            <a:ea typeface="Times New Roman" charset="0"/>
                            <a:cs typeface="Times New Roman" charset="0"/>
                          </a:rPr>
                        </m:ctrlPr>
                      </m:dPr>
                      <m:e>
                        <m:m>
                          <m:mPr>
                            <m:mcs>
                              <m:mc>
                                <m:mcPr>
                                  <m:count m:val="3"/>
                                  <m:mcJc m:val="center"/>
                                </m:mcPr>
                              </m:mc>
                            </m:mcs>
                            <m:ctrlPr>
                              <a:rPr lang="uk-UA" i="1">
                                <a:latin typeface="Cambria Math" panose="02040503050406030204" pitchFamily="18" charset="0"/>
                                <a:ea typeface="Times New Roman" charset="0"/>
                                <a:cs typeface="Times New Roman" charset="0"/>
                              </a:rPr>
                            </m:ctrlPr>
                          </m:mPr>
                          <m:mr>
                            <m:e>
                              <m:r>
                                <m:rPr>
                                  <m:brk m:alnAt="7"/>
                                </m:rPr>
                                <a:rPr lang="en-US" b="0" i="1" smtClean="0">
                                  <a:latin typeface="Cambria Math" charset="0"/>
                                  <a:ea typeface="Times New Roman" charset="0"/>
                                  <a:cs typeface="Times New Roman" charset="0"/>
                                </a:rPr>
                                <m:t>1</m:t>
                              </m:r>
                            </m:e>
                            <m:e>
                              <m:f>
                                <m:fPr>
                                  <m:type m:val="skw"/>
                                  <m:ctrlPr>
                                    <a:rPr lang="uk-UA" i="1" smtClean="0">
                                      <a:latin typeface="Cambria Math" panose="02040503050406030204" pitchFamily="18" charset="0"/>
                                      <a:ea typeface="Times New Roman" charset="0"/>
                                      <a:cs typeface="Times New Roman" charset="0"/>
                                    </a:rPr>
                                  </m:ctrlPr>
                                </m:fPr>
                                <m:num>
                                  <m:sSub>
                                    <m:sSubPr>
                                      <m:ctrlPr>
                                        <a:rPr lang="en-US"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𝑤</m:t>
                                      </m:r>
                                    </m:e>
                                    <m:sub>
                                      <m:r>
                                        <a:rPr lang="en-US" b="0" i="1" smtClean="0">
                                          <a:latin typeface="Cambria Math" charset="0"/>
                                          <a:ea typeface="Times New Roman" charset="0"/>
                                          <a:cs typeface="Times New Roman" charset="0"/>
                                        </a:rPr>
                                        <m:t>2</m:t>
                                      </m:r>
                                    </m:sub>
                                  </m:sSub>
                                </m:num>
                                <m:den>
                                  <m:sSub>
                                    <m:sSubPr>
                                      <m:ctrlPr>
                                        <a:rPr lang="en-US"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𝑤</m:t>
                                      </m:r>
                                    </m:e>
                                    <m:sub>
                                      <m:r>
                                        <a:rPr lang="en-US" b="0" i="1" smtClean="0">
                                          <a:latin typeface="Cambria Math" charset="0"/>
                                          <a:ea typeface="Times New Roman" charset="0"/>
                                          <a:cs typeface="Times New Roman" charset="0"/>
                                        </a:rPr>
                                        <m:t>1</m:t>
                                      </m:r>
                                    </m:sub>
                                  </m:sSub>
                                </m:den>
                              </m:f>
                            </m:e>
                            <m:e>
                              <m:r>
                                <a:rPr lang="is-IS" i="1" smtClean="0">
                                  <a:latin typeface="Cambria Math" charset="0"/>
                                  <a:ea typeface="Times New Roman" charset="0"/>
                                  <a:cs typeface="Times New Roman" charset="0"/>
                                </a:rPr>
                                <m:t>…</m:t>
                              </m:r>
                            </m:e>
                          </m:mr>
                          <m:mr>
                            <m:e>
                              <m:f>
                                <m:fPr>
                                  <m:type m:val="skw"/>
                                  <m:ctrlPr>
                                    <a:rPr lang="uk-UA" i="1" smtClean="0">
                                      <a:latin typeface="Cambria Math" panose="02040503050406030204" pitchFamily="18" charset="0"/>
                                      <a:ea typeface="Times New Roman" charset="0"/>
                                      <a:cs typeface="Times New Roman" charset="0"/>
                                    </a:rPr>
                                  </m:ctrlPr>
                                </m:fPr>
                                <m:num>
                                  <m:sSub>
                                    <m:sSubPr>
                                      <m:ctrlPr>
                                        <a:rPr lang="en-US"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𝑤</m:t>
                                      </m:r>
                                    </m:e>
                                    <m:sub>
                                      <m:r>
                                        <a:rPr lang="en-US" b="0" i="1" smtClean="0">
                                          <a:latin typeface="Cambria Math" charset="0"/>
                                          <a:ea typeface="Times New Roman" charset="0"/>
                                          <a:cs typeface="Times New Roman" charset="0"/>
                                        </a:rPr>
                                        <m:t>1</m:t>
                                      </m:r>
                                    </m:sub>
                                  </m:sSub>
                                </m:num>
                                <m:den>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𝑤</m:t>
                                      </m:r>
                                    </m:e>
                                    <m:sub>
                                      <m:r>
                                        <a:rPr lang="en-US" b="0" i="1" smtClean="0">
                                          <a:latin typeface="Cambria Math" charset="0"/>
                                          <a:ea typeface="Times New Roman" charset="0"/>
                                          <a:cs typeface="Times New Roman" charset="0"/>
                                        </a:rPr>
                                        <m:t>2</m:t>
                                      </m:r>
                                    </m:sub>
                                  </m:sSub>
                                </m:den>
                              </m:f>
                            </m:e>
                            <m:e>
                              <m:r>
                                <a:rPr lang="en-US" b="0" i="1" smtClean="0">
                                  <a:latin typeface="Cambria Math" charset="0"/>
                                  <a:ea typeface="Times New Roman" charset="0"/>
                                  <a:cs typeface="Times New Roman" charset="0"/>
                                </a:rPr>
                                <m:t>1</m:t>
                              </m:r>
                            </m:e>
                            <m:e>
                              <m:r>
                                <a:rPr lang="en-US" b="0" i="1" smtClean="0">
                                  <a:latin typeface="Cambria Math" charset="0"/>
                                  <a:ea typeface="Times New Roman" charset="0"/>
                                  <a:cs typeface="Times New Roman" charset="0"/>
                                </a:rPr>
                                <m:t>…</m:t>
                              </m:r>
                            </m:e>
                          </m:mr>
                          <m:mr>
                            <m:e>
                              <m:r>
                                <a:rPr lang="uk-UA" i="1" smtClean="0">
                                  <a:latin typeface="Cambria Math" charset="0"/>
                                  <a:ea typeface="Times New Roman" charset="0"/>
                                  <a:cs typeface="Times New Roman" charset="0"/>
                                </a:rPr>
                                <m:t>⋮</m:t>
                              </m:r>
                            </m:e>
                            <m:e>
                              <m:r>
                                <a:rPr lang="uk-UA" i="1" smtClean="0">
                                  <a:latin typeface="Cambria Math" charset="0"/>
                                  <a:ea typeface="Times New Roman" charset="0"/>
                                  <a:cs typeface="Times New Roman" charset="0"/>
                                </a:rPr>
                                <m:t>⋮</m:t>
                              </m:r>
                            </m:e>
                            <m:e>
                              <m:r>
                                <a:rPr lang="uk-UA" i="1" smtClean="0">
                                  <a:latin typeface="Cambria Math" charset="0"/>
                                  <a:ea typeface="Times New Roman" charset="0"/>
                                  <a:cs typeface="Times New Roman" charset="0"/>
                                </a:rPr>
                                <m:t>⋱</m:t>
                              </m:r>
                            </m:e>
                          </m:mr>
                        </m:m>
                      </m:e>
                    </m:d>
                    <m:d>
                      <m:dPr>
                        <m:begChr m:val="["/>
                        <m:endChr m:val="]"/>
                        <m:ctrlPr>
                          <a:rPr lang="pt-BR" i="1" smtClean="0">
                            <a:latin typeface="Cambria Math" panose="02040503050406030204" pitchFamily="18" charset="0"/>
                            <a:ea typeface="Times New Roman" charset="0"/>
                            <a:cs typeface="Times New Roman" charset="0"/>
                          </a:rPr>
                        </m:ctrlPr>
                      </m:dPr>
                      <m:e>
                        <m:m>
                          <m:mPr>
                            <m:mcs>
                              <m:mc>
                                <m:mcPr>
                                  <m:count m:val="1"/>
                                  <m:mcJc m:val="center"/>
                                </m:mcPr>
                              </m:mc>
                            </m:mcs>
                            <m:ctrlPr>
                              <a:rPr lang="cs-CZ" i="1" smtClean="0">
                                <a:latin typeface="Cambria Math" panose="02040503050406030204" pitchFamily="18" charset="0"/>
                                <a:ea typeface="Times New Roman" charset="0"/>
                                <a:cs typeface="Times New Roman" charset="0"/>
                              </a:rPr>
                            </m:ctrlPr>
                          </m:mPr>
                          <m:mr>
                            <m:e>
                              <m:sSub>
                                <m:sSubPr>
                                  <m:ctrlPr>
                                    <a:rPr lang="en-US"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𝑇</m:t>
                                  </m:r>
                                </m:e>
                                <m:sub>
                                  <m:r>
                                    <a:rPr lang="en-US" b="0" i="1" smtClean="0">
                                      <a:latin typeface="Cambria Math" charset="0"/>
                                      <a:ea typeface="Times New Roman" charset="0"/>
                                      <a:cs typeface="Times New Roman" charset="0"/>
                                    </a:rPr>
                                    <m:t>1</m:t>
                                  </m:r>
                                </m:sub>
                              </m:sSub>
                            </m:e>
                          </m:mr>
                          <m:mr>
                            <m:e>
                              <m:sSub>
                                <m:sSubPr>
                                  <m:ctrlPr>
                                    <a:rPr lang="en-US"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𝑇</m:t>
                                  </m:r>
                                </m:e>
                                <m:sub>
                                  <m:r>
                                    <a:rPr lang="en-US" b="0" i="1" smtClean="0">
                                      <a:latin typeface="Cambria Math" charset="0"/>
                                      <a:ea typeface="Times New Roman" charset="0"/>
                                      <a:cs typeface="Times New Roman" charset="0"/>
                                    </a:rPr>
                                    <m:t>2</m:t>
                                  </m:r>
                                </m:sub>
                              </m:sSub>
                            </m:e>
                          </m:mr>
                          <m:mr>
                            <m:e>
                              <m:r>
                                <a:rPr lang="cs-CZ" i="1" smtClean="0">
                                  <a:latin typeface="Cambria Math" charset="0"/>
                                  <a:ea typeface="Times New Roman" charset="0"/>
                                  <a:cs typeface="Times New Roman" charset="0"/>
                                </a:rPr>
                                <m:t>⋮</m:t>
                              </m:r>
                            </m:e>
                          </m:mr>
                        </m:m>
                      </m:e>
                    </m:d>
                    <m:r>
                      <a:rPr lang="en-US" b="0" i="1" smtClean="0">
                        <a:latin typeface="Cambria Math" charset="0"/>
                        <a:ea typeface="Times New Roman" charset="0"/>
                        <a:cs typeface="Times New Roman" charset="0"/>
                      </a:rPr>
                      <m:t>=</m:t>
                    </m:r>
                    <m:d>
                      <m:dPr>
                        <m:begChr m:val="["/>
                        <m:endChr m:val="]"/>
                        <m:ctrlPr>
                          <a:rPr lang="pt-BR" b="0" i="1" smtClean="0">
                            <a:latin typeface="Cambria Math" panose="02040503050406030204" pitchFamily="18" charset="0"/>
                            <a:ea typeface="Times New Roman" charset="0"/>
                            <a:cs typeface="Times New Roman" charset="0"/>
                          </a:rPr>
                        </m:ctrlPr>
                      </m:dPr>
                      <m:e>
                        <m:m>
                          <m:mPr>
                            <m:mcs>
                              <m:mc>
                                <m:mcPr>
                                  <m:count m:val="1"/>
                                  <m:mcJc m:val="center"/>
                                </m:mcPr>
                              </m:mc>
                            </m:mcs>
                            <m:ctrlPr>
                              <a:rPr lang="cs-CZ" b="0" i="1" smtClean="0">
                                <a:latin typeface="Cambria Math" panose="02040503050406030204" pitchFamily="18" charset="0"/>
                                <a:ea typeface="Times New Roman" charset="0"/>
                                <a:cs typeface="Times New Roman" charset="0"/>
                              </a:rPr>
                            </m:ctrlPr>
                          </m:mPr>
                          <m:mr>
                            <m:e>
                              <m:f>
                                <m:fPr>
                                  <m:ctrlPr>
                                    <a:rPr lang="bg-BG" b="0" i="1" smtClean="0">
                                      <a:latin typeface="Cambria Math" panose="02040503050406030204" pitchFamily="18" charset="0"/>
                                      <a:ea typeface="Times New Roman" charset="0"/>
                                      <a:cs typeface="Times New Roman" charset="0"/>
                                    </a:rPr>
                                  </m:ctrlPr>
                                </m:fPr>
                                <m:num>
                                  <m:r>
                                    <a:rPr lang="en-US" b="0" i="1" smtClean="0">
                                      <a:latin typeface="Cambria Math" charset="0"/>
                                      <a:ea typeface="Times New Roman" charset="0"/>
                                      <a:cs typeface="Times New Roman" charset="0"/>
                                    </a:rPr>
                                    <m:t>h</m:t>
                                  </m:r>
                                </m:num>
                                <m:den>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𝑤</m:t>
                                      </m:r>
                                    </m:e>
                                    <m:sub>
                                      <m:r>
                                        <a:rPr lang="en-US" b="0" i="1" smtClean="0">
                                          <a:latin typeface="Cambria Math" charset="0"/>
                                          <a:ea typeface="Times New Roman" charset="0"/>
                                          <a:cs typeface="Times New Roman" charset="0"/>
                                        </a:rPr>
                                        <m:t>1</m:t>
                                      </m:r>
                                    </m:sub>
                                  </m:sSub>
                                </m:den>
                              </m:f>
                            </m:e>
                          </m:mr>
                          <m:mr>
                            <m:e>
                              <m:f>
                                <m:fPr>
                                  <m:ctrlPr>
                                    <a:rPr lang="bg-BG" b="0" i="1" smtClean="0">
                                      <a:latin typeface="Cambria Math" panose="02040503050406030204" pitchFamily="18" charset="0"/>
                                      <a:ea typeface="Times New Roman" charset="0"/>
                                      <a:cs typeface="Times New Roman" charset="0"/>
                                    </a:rPr>
                                  </m:ctrlPr>
                                </m:fPr>
                                <m:num>
                                  <m:r>
                                    <a:rPr lang="en-US" b="0" i="1" smtClean="0">
                                      <a:latin typeface="Cambria Math" charset="0"/>
                                      <a:ea typeface="Times New Roman" charset="0"/>
                                      <a:cs typeface="Times New Roman" charset="0"/>
                                    </a:rPr>
                                    <m:t>h</m:t>
                                  </m:r>
                                </m:num>
                                <m:den>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𝑤</m:t>
                                      </m:r>
                                    </m:e>
                                    <m:sub>
                                      <m:r>
                                        <a:rPr lang="en-US" b="0" i="1" smtClean="0">
                                          <a:latin typeface="Cambria Math" charset="0"/>
                                          <a:ea typeface="Times New Roman" charset="0"/>
                                          <a:cs typeface="Times New Roman" charset="0"/>
                                        </a:rPr>
                                        <m:t>2</m:t>
                                      </m:r>
                                    </m:sub>
                                  </m:sSub>
                                </m:den>
                              </m:f>
                            </m:e>
                          </m:mr>
                          <m:mr>
                            <m:e>
                              <m:r>
                                <a:rPr lang="cs-CZ" b="0" i="1" smtClean="0">
                                  <a:latin typeface="Cambria Math" charset="0"/>
                                  <a:ea typeface="Times New Roman" charset="0"/>
                                  <a:cs typeface="Times New Roman" charset="0"/>
                                </a:rPr>
                                <m:t>⋮</m:t>
                              </m:r>
                            </m:e>
                          </m:mr>
                        </m:m>
                      </m:e>
                    </m:d>
                  </m:oMath>
                </a14:m>
                <a:r>
                  <a:rPr lang="en-US" dirty="0">
                    <a:latin typeface="Times New Roman" charset="0"/>
                    <a:ea typeface="Times New Roman" charset="0"/>
                    <a:cs typeface="Times New Roman" charset="0"/>
                  </a:rPr>
                  <a:t>  for the </a:t>
                </a:r>
                <a:r>
                  <a:rPr lang="en-US" i="1" dirty="0" err="1">
                    <a:latin typeface="Times New Roman" charset="0"/>
                    <a:ea typeface="Times New Roman" charset="0"/>
                    <a:cs typeface="Times New Roman" charset="0"/>
                  </a:rPr>
                  <a:t>T</a:t>
                </a:r>
                <a:r>
                  <a:rPr lang="en-US" i="1" baseline="-25000" dirty="0" err="1">
                    <a:latin typeface="Times New Roman" charset="0"/>
                    <a:ea typeface="Times New Roman" charset="0"/>
                    <a:cs typeface="Times New Roman" charset="0"/>
                  </a:rPr>
                  <a:t>i</a:t>
                </a:r>
                <a:endParaRPr lang="en-US" i="1"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Times New Roman" charset="0"/>
                  <a:ea typeface="Times New Roman" charset="0"/>
                  <a:cs typeface="Times New Roman"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6884" y="1000125"/>
                <a:ext cx="11536030" cy="5857875"/>
              </a:xfrm>
              <a:blipFill rotWithShape="0">
                <a:blip r:embed="rId2"/>
                <a:stretch>
                  <a:fillRect l="-1057" t="-1041" r="-100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EA9AA692-EF58-C948-98BA-1DD6299F0B57}"/>
              </a:ext>
            </a:extLst>
          </p:cNvPr>
          <p:cNvSpPr>
            <a:spLocks noGrp="1"/>
          </p:cNvSpPr>
          <p:nvPr>
            <p:ph type="sldNum" sz="quarter" idx="12"/>
          </p:nvPr>
        </p:nvSpPr>
        <p:spPr/>
        <p:txBody>
          <a:bodyPr/>
          <a:lstStyle/>
          <a:p>
            <a:fld id="{8D7B6E50-5426-AF47-BB97-B64E2943F7D9}" type="slidenum">
              <a:rPr lang="en-US" smtClean="0"/>
              <a:t>15</a:t>
            </a:fld>
            <a:endParaRPr lang="en-US"/>
          </a:p>
        </p:txBody>
      </p:sp>
    </p:spTree>
    <p:extLst>
      <p:ext uri="{BB962C8B-B14F-4D97-AF65-F5344CB8AC3E}">
        <p14:creationId xmlns:p14="http://schemas.microsoft.com/office/powerpoint/2010/main" val="1495281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Broadband Noise Subtraction</a:t>
            </a:r>
          </a:p>
        </p:txBody>
      </p:sp>
      <p:sp>
        <p:nvSpPr>
          <p:cNvPr id="3" name="Content Placeholder 2"/>
          <p:cNvSpPr>
            <a:spLocks noGrp="1"/>
          </p:cNvSpPr>
          <p:nvPr>
            <p:ph idx="1"/>
          </p:nvPr>
        </p:nvSpPr>
        <p:spPr>
          <a:xfrm>
            <a:off x="336884" y="1000125"/>
            <a:ext cx="11536030" cy="5857875"/>
          </a:xfrm>
        </p:spPr>
        <p:txBody>
          <a:bodyPr>
            <a:normAutofit/>
          </a:bodyPr>
          <a:lstStyle/>
          <a:p>
            <a:pPr marL="514350" indent="-514350">
              <a:lnSpc>
                <a:spcPct val="100000"/>
              </a:lnSpc>
              <a:spcBef>
                <a:spcPts val="0"/>
              </a:spcBef>
              <a:buFont typeface="+mj-lt"/>
              <a:buAutoNum type="arabicPeriod" startAt="7"/>
            </a:pPr>
            <a:r>
              <a:rPr lang="en-US" dirty="0">
                <a:latin typeface="Times New Roman" charset="0"/>
                <a:ea typeface="Times New Roman" charset="0"/>
                <a:cs typeface="Times New Roman" charset="0"/>
              </a:rPr>
              <a:t>Multiply </a:t>
            </a:r>
            <a:r>
              <a:rPr lang="en-US" i="1" dirty="0" err="1">
                <a:latin typeface="Times New Roman" charset="0"/>
                <a:ea typeface="Times New Roman" charset="0"/>
                <a:cs typeface="Times New Roman" charset="0"/>
              </a:rPr>
              <a:t>T</a:t>
            </a:r>
            <a:r>
              <a:rPr lang="en-US" i="1" baseline="-25000" dirty="0" err="1">
                <a:latin typeface="Times New Roman" charset="0"/>
                <a:ea typeface="Times New Roman" charset="0"/>
                <a:cs typeface="Times New Roman" charset="0"/>
              </a:rPr>
              <a:t>i</a:t>
            </a:r>
            <a:r>
              <a:rPr lang="en-US" dirty="0">
                <a:latin typeface="Times New Roman" charset="0"/>
                <a:ea typeface="Times New Roman" charset="0"/>
                <a:cs typeface="Times New Roman" charset="0"/>
              </a:rPr>
              <a:t> by any high- or low-pass filters (currently a high-pass at 10 Hz).</a:t>
            </a:r>
          </a:p>
          <a:p>
            <a:pPr marL="514350" indent="-514350">
              <a:lnSpc>
                <a:spcPct val="100000"/>
              </a:lnSpc>
              <a:spcBef>
                <a:spcPts val="0"/>
              </a:spcBef>
              <a:buFont typeface="+mj-lt"/>
              <a:buAutoNum type="arabicPeriod" startAt="7"/>
            </a:pPr>
            <a:r>
              <a:rPr lang="en-US" dirty="0">
                <a:latin typeface="Times New Roman" charset="0"/>
                <a:ea typeface="Times New Roman" charset="0"/>
                <a:cs typeface="Times New Roman" charset="0"/>
              </a:rPr>
              <a:t>Take an </a:t>
            </a:r>
            <a:r>
              <a:rPr lang="en-US" dirty="0" err="1">
                <a:latin typeface="Times New Roman" charset="0"/>
                <a:ea typeface="Times New Roman" charset="0"/>
                <a:cs typeface="Times New Roman" charset="0"/>
              </a:rPr>
              <a:t>iFFT</a:t>
            </a:r>
            <a:r>
              <a:rPr lang="en-US" dirty="0">
                <a:latin typeface="Times New Roman" charset="0"/>
                <a:ea typeface="Times New Roman" charset="0"/>
                <a:cs typeface="Times New Roman" charset="0"/>
              </a:rPr>
              <a:t> to make a FIR filter.</a:t>
            </a:r>
          </a:p>
          <a:p>
            <a:pPr marL="514350" indent="-514350">
              <a:lnSpc>
                <a:spcPct val="100000"/>
              </a:lnSpc>
              <a:spcBef>
                <a:spcPts val="0"/>
              </a:spcBef>
              <a:buFont typeface="+mj-lt"/>
              <a:buAutoNum type="arabicPeriod" startAt="7"/>
            </a:pPr>
            <a:r>
              <a:rPr lang="en-US" dirty="0">
                <a:latin typeface="Times New Roman" charset="0"/>
                <a:ea typeface="Times New Roman" charset="0"/>
                <a:cs typeface="Times New Roman" charset="0"/>
              </a:rPr>
              <a:t>Smooth off the edges with a Tukey window.</a:t>
            </a:r>
          </a:p>
          <a:p>
            <a:pPr marL="514350" indent="-514350">
              <a:lnSpc>
                <a:spcPct val="100000"/>
              </a:lnSpc>
              <a:spcBef>
                <a:spcPts val="0"/>
              </a:spcBef>
              <a:buFont typeface="+mj-lt"/>
              <a:buAutoNum type="arabicPeriod" startAt="7"/>
            </a:pPr>
            <a:r>
              <a:rPr lang="en-US" dirty="0">
                <a:latin typeface="Times New Roman" charset="0"/>
                <a:ea typeface="Times New Roman" charset="0"/>
                <a:cs typeface="Times New Roman" charset="0"/>
              </a:rPr>
              <a:t>Send new filter to </a:t>
            </a:r>
            <a:r>
              <a:rPr lang="en-US" dirty="0" err="1">
                <a:latin typeface="Times New Roman" charset="0"/>
                <a:ea typeface="Times New Roman" charset="0"/>
                <a:cs typeface="Times New Roman" charset="0"/>
              </a:rPr>
              <a:t>lal_tdwhiten</a:t>
            </a:r>
            <a:r>
              <a:rPr lang="en-US" dirty="0">
                <a:latin typeface="Times New Roman" charset="0"/>
                <a:ea typeface="Times New Roman" charset="0"/>
                <a:cs typeface="Times New Roman" charset="0"/>
              </a:rPr>
              <a:t> to apply to witness.</a:t>
            </a:r>
          </a:p>
          <a:p>
            <a:pPr marL="514350" indent="-514350">
              <a:lnSpc>
                <a:spcPct val="100000"/>
              </a:lnSpc>
              <a:spcBef>
                <a:spcPts val="0"/>
              </a:spcBef>
              <a:buFont typeface="+mj-lt"/>
              <a:buAutoNum type="arabicPeriod" startAt="7"/>
            </a:pPr>
            <a:r>
              <a:rPr lang="en-US" dirty="0">
                <a:latin typeface="Times New Roman" charset="0"/>
                <a:ea typeface="Times New Roman" charset="0"/>
                <a:cs typeface="Times New Roman" charset="0"/>
              </a:rPr>
              <a:t>Subtract from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a:t>
            </a:r>
          </a:p>
          <a:p>
            <a:pPr marL="514350" indent="-514350">
              <a:lnSpc>
                <a:spcPct val="100000"/>
              </a:lnSpc>
              <a:spcBef>
                <a:spcPts val="0"/>
              </a:spcBef>
              <a:buFont typeface="+mj-lt"/>
              <a:buAutoNum type="arabicPeriod" startAt="7"/>
            </a:pPr>
            <a:r>
              <a:rPr lang="en-US" dirty="0">
                <a:latin typeface="Times New Roman" charset="0"/>
                <a:ea typeface="Times New Roman" charset="0"/>
                <a:cs typeface="Times New Roman" charset="0"/>
              </a:rPr>
              <a:t>Repeat steps 1-11 with any additional sets of witnesses that should be handled separately. (Note: witness channels can be handled in parallel or in series.)</a:t>
            </a:r>
          </a:p>
        </p:txBody>
      </p:sp>
      <p:sp>
        <p:nvSpPr>
          <p:cNvPr id="7" name="Slide Number Placeholder 6">
            <a:extLst>
              <a:ext uri="{FF2B5EF4-FFF2-40B4-BE49-F238E27FC236}">
                <a16:creationId xmlns:a16="http://schemas.microsoft.com/office/drawing/2014/main" id="{779B6126-3C38-384F-8AEE-E6164FD795BB}"/>
              </a:ext>
            </a:extLst>
          </p:cNvPr>
          <p:cNvSpPr>
            <a:spLocks noGrp="1"/>
          </p:cNvSpPr>
          <p:nvPr>
            <p:ph type="sldNum" sz="quarter" idx="12"/>
          </p:nvPr>
        </p:nvSpPr>
        <p:spPr/>
        <p:txBody>
          <a:bodyPr/>
          <a:lstStyle/>
          <a:p>
            <a:fld id="{8D7B6E50-5426-AF47-BB97-B64E2943F7D9}" type="slidenum">
              <a:rPr lang="en-US" smtClean="0"/>
              <a:t>16</a:t>
            </a:fld>
            <a:endParaRPr lang="en-US"/>
          </a:p>
        </p:txBody>
      </p:sp>
    </p:spTree>
    <p:extLst>
      <p:ext uri="{BB962C8B-B14F-4D97-AF65-F5344CB8AC3E}">
        <p14:creationId xmlns:p14="http://schemas.microsoft.com/office/powerpoint/2010/main" val="60622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Broadband Noise Subtraction</a:t>
            </a:r>
          </a:p>
        </p:txBody>
      </p:sp>
      <p:sp>
        <p:nvSpPr>
          <p:cNvPr id="3" name="Content Placeholder 2"/>
          <p:cNvSpPr>
            <a:spLocks noGrp="1"/>
          </p:cNvSpPr>
          <p:nvPr>
            <p:ph idx="1"/>
          </p:nvPr>
        </p:nvSpPr>
        <p:spPr>
          <a:xfrm>
            <a:off x="336884" y="1000126"/>
            <a:ext cx="11536030" cy="5614988"/>
          </a:xfrm>
        </p:spPr>
        <p:txBody>
          <a:bodyPr>
            <a:normAutofit/>
          </a:bodyPr>
          <a:lstStyle/>
          <a:p>
            <a:pPr>
              <a:lnSpc>
                <a:spcPct val="100000"/>
              </a:lnSpc>
              <a:spcBef>
                <a:spcPts val="0"/>
              </a:spcBef>
            </a:pPr>
            <a:r>
              <a:rPr lang="en-US" dirty="0">
                <a:latin typeface="Times New Roman" charset="0"/>
                <a:ea typeface="Times New Roman" charset="0"/>
                <a:cs typeface="Times New Roman" charset="0"/>
              </a:rPr>
              <a:t>Low-latency:</a:t>
            </a:r>
          </a:p>
          <a:p>
            <a:pPr lvl="1">
              <a:lnSpc>
                <a:spcPct val="100000"/>
              </a:lnSpc>
              <a:spcBef>
                <a:spcPts val="0"/>
              </a:spcBef>
            </a:pPr>
            <a:r>
              <a:rPr lang="en-US" dirty="0">
                <a:latin typeface="Times New Roman" charset="0"/>
                <a:ea typeface="Times New Roman" charset="0"/>
                <a:cs typeface="Times New Roman" charset="0"/>
              </a:rPr>
              <a:t>Gated with GRD-ISC_LOCK_OK</a:t>
            </a:r>
          </a:p>
          <a:p>
            <a:pPr lvl="1">
              <a:lnSpc>
                <a:spcPct val="100000"/>
              </a:lnSpc>
              <a:spcBef>
                <a:spcPts val="0"/>
              </a:spcBef>
            </a:pPr>
            <a:r>
              <a:rPr lang="en-US" dirty="0">
                <a:latin typeface="Times New Roman" charset="0"/>
                <a:ea typeface="Times New Roman" charset="0"/>
                <a:cs typeface="Times New Roman" charset="0"/>
              </a:rPr>
              <a:t>Updates transfer functions and FIR filters every 1000 seconds (</a:t>
            </a:r>
            <a:r>
              <a:rPr lang="en-US" dirty="0" err="1">
                <a:latin typeface="Times New Roman" charset="0"/>
                <a:ea typeface="Times New Roman" charset="0"/>
                <a:cs typeface="Times New Roman" charset="0"/>
              </a:rPr>
              <a:t>config</a:t>
            </a:r>
            <a:r>
              <a:rPr lang="en-US" dirty="0">
                <a:latin typeface="Times New Roman" charset="0"/>
                <a:ea typeface="Times New Roman" charset="0"/>
                <a:cs typeface="Times New Roman" charset="0"/>
              </a:rPr>
              <a:t>-file option) and at the start of every lock stretch.</a:t>
            </a:r>
          </a:p>
          <a:p>
            <a:pPr lvl="1">
              <a:lnSpc>
                <a:spcPct val="100000"/>
              </a:lnSpc>
              <a:spcBef>
                <a:spcPts val="0"/>
              </a:spcBef>
            </a:pPr>
            <a:r>
              <a:rPr lang="en-US" dirty="0">
                <a:latin typeface="Times New Roman" charset="0"/>
                <a:ea typeface="Times New Roman" charset="0"/>
                <a:cs typeface="Times New Roman" charset="0"/>
              </a:rPr>
              <a:t>There will be 300 seconds (or our choice of FFT time) of data at the start of the first lock stretch after restarting the pipeline that will not be cleaned.</a:t>
            </a:r>
          </a:p>
          <a:p>
            <a:pPr lvl="1">
              <a:lnSpc>
                <a:spcPct val="100000"/>
              </a:lnSpc>
              <a:spcBef>
                <a:spcPts val="0"/>
              </a:spcBef>
            </a:pPr>
            <a:r>
              <a:rPr lang="en-US" dirty="0">
                <a:latin typeface="Times New Roman" charset="0"/>
                <a:ea typeface="Times New Roman" charset="0"/>
                <a:cs typeface="Times New Roman" charset="0"/>
              </a:rPr>
              <a:t>Testing indicates that this has negligible impact on latency (perhaps ~ 0.1 s).</a:t>
            </a:r>
          </a:p>
          <a:p>
            <a:pPr>
              <a:lnSpc>
                <a:spcPct val="100000"/>
              </a:lnSpc>
              <a:spcBef>
                <a:spcPts val="0"/>
              </a:spcBef>
            </a:pPr>
            <a:r>
              <a:rPr lang="en-US" dirty="0">
                <a:latin typeface="Times New Roman" charset="0"/>
                <a:ea typeface="Times New Roman" charset="0"/>
                <a:cs typeface="Times New Roman" charset="0"/>
              </a:rPr>
              <a:t>High-latency:</a:t>
            </a:r>
          </a:p>
          <a:p>
            <a:pPr lvl="1">
              <a:lnSpc>
                <a:spcPct val="100000"/>
              </a:lnSpc>
              <a:spcBef>
                <a:spcPts val="0"/>
              </a:spcBef>
            </a:pPr>
            <a:r>
              <a:rPr lang="en-US" dirty="0">
                <a:latin typeface="Times New Roman" charset="0"/>
                <a:ea typeface="Times New Roman" charset="0"/>
                <a:cs typeface="Times New Roman" charset="0"/>
              </a:rPr>
              <a:t>Gated with GRD-ISC_LOCK_OK</a:t>
            </a:r>
          </a:p>
          <a:p>
            <a:pPr lvl="1">
              <a:lnSpc>
                <a:spcPct val="100000"/>
              </a:lnSpc>
              <a:spcBef>
                <a:spcPts val="0"/>
              </a:spcBef>
            </a:pPr>
            <a:r>
              <a:rPr lang="en-US" dirty="0">
                <a:latin typeface="Times New Roman" charset="0"/>
                <a:ea typeface="Times New Roman" charset="0"/>
                <a:cs typeface="Times New Roman" charset="0"/>
              </a:rPr>
              <a:t>Updates transfer functions and FIR filters every 4096s (</a:t>
            </a:r>
            <a:r>
              <a:rPr lang="en-US" dirty="0" err="1">
                <a:latin typeface="Times New Roman" charset="0"/>
                <a:ea typeface="Times New Roman" charset="0"/>
                <a:cs typeface="Times New Roman" charset="0"/>
              </a:rPr>
              <a:t>config</a:t>
            </a:r>
            <a:r>
              <a:rPr lang="en-US" dirty="0">
                <a:latin typeface="Times New Roman" charset="0"/>
                <a:ea typeface="Times New Roman" charset="0"/>
                <a:cs typeface="Times New Roman" charset="0"/>
              </a:rPr>
              <a:t>-file option).</a:t>
            </a:r>
          </a:p>
          <a:p>
            <a:pPr lvl="1">
              <a:lnSpc>
                <a:spcPct val="100000"/>
              </a:lnSpc>
              <a:spcBef>
                <a:spcPts val="0"/>
              </a:spcBef>
            </a:pPr>
            <a:r>
              <a:rPr lang="en-US" dirty="0">
                <a:latin typeface="Times New Roman" charset="0"/>
                <a:ea typeface="Times New Roman" charset="0"/>
                <a:cs typeface="Times New Roman" charset="0"/>
              </a:rPr>
              <a:t>In order to clean as much data as possible, wait for transfer functions to be ready before producing frames.</a:t>
            </a:r>
          </a:p>
          <a:p>
            <a:pPr lvl="1">
              <a:lnSpc>
                <a:spcPct val="100000"/>
              </a:lnSpc>
              <a:spcBef>
                <a:spcPts val="0"/>
              </a:spcBef>
            </a:pPr>
            <a:r>
              <a:rPr lang="en-US" dirty="0">
                <a:latin typeface="Times New Roman" charset="0"/>
                <a:ea typeface="Times New Roman" charset="0"/>
                <a:cs typeface="Times New Roman" charset="0"/>
              </a:rPr>
              <a:t>To make output independent of start time, the data being subtracted from is the same data used to compute transfer function.  This cannot be done in low latency.</a:t>
            </a:r>
          </a:p>
        </p:txBody>
      </p:sp>
      <p:sp>
        <p:nvSpPr>
          <p:cNvPr id="7" name="Slide Number Placeholder 6">
            <a:extLst>
              <a:ext uri="{FF2B5EF4-FFF2-40B4-BE49-F238E27FC236}">
                <a16:creationId xmlns:a16="http://schemas.microsoft.com/office/drawing/2014/main" id="{10FB2D31-997F-5642-830C-A15B97BC6CCA}"/>
              </a:ext>
            </a:extLst>
          </p:cNvPr>
          <p:cNvSpPr>
            <a:spLocks noGrp="1"/>
          </p:cNvSpPr>
          <p:nvPr>
            <p:ph type="sldNum" sz="quarter" idx="12"/>
          </p:nvPr>
        </p:nvSpPr>
        <p:spPr/>
        <p:txBody>
          <a:bodyPr/>
          <a:lstStyle/>
          <a:p>
            <a:fld id="{8D7B6E50-5426-AF47-BB97-B64E2943F7D9}" type="slidenum">
              <a:rPr lang="en-US" smtClean="0"/>
              <a:t>17</a:t>
            </a:fld>
            <a:endParaRPr lang="en-US"/>
          </a:p>
        </p:txBody>
      </p:sp>
    </p:spTree>
    <p:extLst>
      <p:ext uri="{BB962C8B-B14F-4D97-AF65-F5344CB8AC3E}">
        <p14:creationId xmlns:p14="http://schemas.microsoft.com/office/powerpoint/2010/main" val="1662870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00013"/>
            <a:ext cx="10515600" cy="1042987"/>
          </a:xfrm>
        </p:spPr>
        <p:txBody>
          <a:bodyPr>
            <a:normAutofit/>
          </a:bodyPr>
          <a:lstStyle/>
          <a:p>
            <a:pPr algn="ctr"/>
            <a:r>
              <a:rPr lang="en-US" dirty="0">
                <a:latin typeface="Times New Roman" charset="0"/>
                <a:ea typeface="Times New Roman" charset="0"/>
                <a:cs typeface="Times New Roman" charset="0"/>
              </a:rPr>
              <a:t>Spectrum Comparison</a:t>
            </a:r>
          </a:p>
        </p:txBody>
      </p:sp>
      <p:sp>
        <p:nvSpPr>
          <p:cNvPr id="3" name="Content Placeholder 2"/>
          <p:cNvSpPr>
            <a:spLocks noGrp="1"/>
          </p:cNvSpPr>
          <p:nvPr>
            <p:ph sz="quarter" idx="4"/>
          </p:nvPr>
        </p:nvSpPr>
        <p:spPr>
          <a:xfrm>
            <a:off x="689317" y="1266092"/>
            <a:ext cx="10666071" cy="5373859"/>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latin typeface="Times New Roman" charset="0"/>
                <a:ea typeface="Times New Roman" charset="0"/>
                <a:cs typeface="Times New Roman" charset="0"/>
              </a:rPr>
              <a:t>8192s of data is from around GW170817.  TFs computed with 4096s of data and updated once every 4096s.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47" y="1143000"/>
            <a:ext cx="5086203" cy="39514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477" y="1143000"/>
            <a:ext cx="5014351" cy="4033282"/>
          </a:xfrm>
          <a:prstGeom prst="rect">
            <a:avLst/>
          </a:prstGeom>
        </p:spPr>
      </p:pic>
      <p:sp>
        <p:nvSpPr>
          <p:cNvPr id="9" name="Slide Number Placeholder 8">
            <a:extLst>
              <a:ext uri="{FF2B5EF4-FFF2-40B4-BE49-F238E27FC236}">
                <a16:creationId xmlns:a16="http://schemas.microsoft.com/office/drawing/2014/main" id="{CBC0061C-1BB4-A548-A3A4-00B6C2CB836A}"/>
              </a:ext>
            </a:extLst>
          </p:cNvPr>
          <p:cNvSpPr>
            <a:spLocks noGrp="1"/>
          </p:cNvSpPr>
          <p:nvPr>
            <p:ph type="sldNum" sz="quarter" idx="12"/>
          </p:nvPr>
        </p:nvSpPr>
        <p:spPr/>
        <p:txBody>
          <a:bodyPr/>
          <a:lstStyle/>
          <a:p>
            <a:fld id="{8D7B6E50-5426-AF47-BB97-B64E2943F7D9}" type="slidenum">
              <a:rPr lang="en-US" smtClean="0"/>
              <a:t>18</a:t>
            </a:fld>
            <a:endParaRPr lang="en-US"/>
          </a:p>
        </p:txBody>
      </p:sp>
    </p:spTree>
    <p:extLst>
      <p:ext uri="{BB962C8B-B14F-4D97-AF65-F5344CB8AC3E}">
        <p14:creationId xmlns:p14="http://schemas.microsoft.com/office/powerpoint/2010/main" val="999890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49" y="301469"/>
            <a:ext cx="3844754" cy="1042987"/>
          </a:xfrm>
        </p:spPr>
        <p:txBody>
          <a:bodyPr>
            <a:normAutofit/>
          </a:bodyPr>
          <a:lstStyle/>
          <a:p>
            <a:pPr algn="ctr"/>
            <a:r>
              <a:rPr lang="en-US" dirty="0">
                <a:latin typeface="Times New Roman" charset="0"/>
                <a:ea typeface="Times New Roman" charset="0"/>
                <a:cs typeface="Times New Roman" charset="0"/>
              </a:rPr>
              <a:t>BNS Range</a:t>
            </a:r>
          </a:p>
        </p:txBody>
      </p:sp>
      <p:sp>
        <p:nvSpPr>
          <p:cNvPr id="3" name="Content Placeholder 2"/>
          <p:cNvSpPr>
            <a:spLocks noGrp="1"/>
          </p:cNvSpPr>
          <p:nvPr>
            <p:ph sz="quarter" idx="4"/>
          </p:nvPr>
        </p:nvSpPr>
        <p:spPr>
          <a:xfrm>
            <a:off x="196949" y="1266092"/>
            <a:ext cx="11158440" cy="5373859"/>
          </a:xfrm>
        </p:spPr>
        <p:txBody>
          <a:bodyPr>
            <a:normAutofit/>
          </a:bodyPr>
          <a:lstStyle/>
          <a:p>
            <a:pPr marL="0" indent="0">
              <a:buNone/>
            </a:pPr>
            <a:endParaRPr lang="en-US" dirty="0"/>
          </a:p>
          <a:p>
            <a:pPr marL="0" indent="0">
              <a:buNone/>
            </a:pPr>
            <a:endParaRPr lang="en-US" dirty="0"/>
          </a:p>
          <a:p>
            <a:pPr marL="0" indent="0">
              <a:buNone/>
            </a:pPr>
            <a:r>
              <a:rPr lang="en-US" dirty="0">
                <a:latin typeface="Times New Roman" charset="0"/>
                <a:ea typeface="Times New Roman" charset="0"/>
                <a:cs typeface="Times New Roman" charset="0"/>
              </a:rPr>
              <a:t>8192s of data from</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around GW170817.</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TFs computed with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4096s of data and</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updated once every</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4096s.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050" y="970672"/>
            <a:ext cx="7920779" cy="5284482"/>
          </a:xfrm>
          <a:prstGeom prst="rect">
            <a:avLst/>
          </a:prstGeom>
        </p:spPr>
      </p:pic>
      <p:sp>
        <p:nvSpPr>
          <p:cNvPr id="8" name="Slide Number Placeholder 7">
            <a:extLst>
              <a:ext uri="{FF2B5EF4-FFF2-40B4-BE49-F238E27FC236}">
                <a16:creationId xmlns:a16="http://schemas.microsoft.com/office/drawing/2014/main" id="{42213C7F-3714-9440-BBD6-9B9E5A53FE5B}"/>
              </a:ext>
            </a:extLst>
          </p:cNvPr>
          <p:cNvSpPr>
            <a:spLocks noGrp="1"/>
          </p:cNvSpPr>
          <p:nvPr>
            <p:ph type="sldNum" sz="quarter" idx="12"/>
          </p:nvPr>
        </p:nvSpPr>
        <p:spPr/>
        <p:txBody>
          <a:bodyPr/>
          <a:lstStyle/>
          <a:p>
            <a:fld id="{8D7B6E50-5426-AF47-BB97-B64E2943F7D9}" type="slidenum">
              <a:rPr lang="en-US" smtClean="0"/>
              <a:t>19</a:t>
            </a:fld>
            <a:endParaRPr lang="en-US"/>
          </a:p>
        </p:txBody>
      </p:sp>
    </p:spTree>
    <p:extLst>
      <p:ext uri="{BB962C8B-B14F-4D97-AF65-F5344CB8AC3E}">
        <p14:creationId xmlns:p14="http://schemas.microsoft.com/office/powerpoint/2010/main" val="14030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17"/>
            <a:ext cx="10515600" cy="902367"/>
          </a:xfrm>
        </p:spPr>
        <p:txBody>
          <a:bodyPr/>
          <a:lstStyle/>
          <a:p>
            <a:pPr algn="ctr"/>
            <a:r>
              <a:rPr lang="en-US" dirty="0">
                <a:latin typeface="Times New Roman" charset="0"/>
                <a:ea typeface="Times New Roman" charset="0"/>
                <a:cs typeface="Times New Roman" charset="0"/>
              </a:rPr>
              <a:t>Outline</a:t>
            </a:r>
          </a:p>
        </p:txBody>
      </p:sp>
      <p:sp>
        <p:nvSpPr>
          <p:cNvPr id="3" name="Content Placeholder 2"/>
          <p:cNvSpPr>
            <a:spLocks noGrp="1"/>
          </p:cNvSpPr>
          <p:nvPr>
            <p:ph idx="1"/>
          </p:nvPr>
        </p:nvSpPr>
        <p:spPr>
          <a:xfrm>
            <a:off x="336883" y="1118936"/>
            <a:ext cx="11514221" cy="5510463"/>
          </a:xfrm>
        </p:spPr>
        <p:txBody>
          <a:bodyPr/>
          <a:lstStyle/>
          <a:p>
            <a:pPr marL="571500" indent="-571500">
              <a:buFont typeface="+mj-lt"/>
              <a:buAutoNum type="romanUcPeriod"/>
            </a:pPr>
            <a:r>
              <a:rPr lang="en-US" dirty="0">
                <a:latin typeface="Times New Roman" charset="0"/>
                <a:ea typeface="Times New Roman" charset="0"/>
                <a:cs typeface="Times New Roman" charset="0"/>
              </a:rPr>
              <a:t>Calibration line subtraction</a:t>
            </a:r>
          </a:p>
          <a:p>
            <a:pPr marL="1028700" lvl="1" indent="-571500">
              <a:buFont typeface="+mj-lt"/>
              <a:buAutoNum type="alphaUcPeriod"/>
            </a:pPr>
            <a:r>
              <a:rPr lang="en-US" dirty="0">
                <a:latin typeface="Times New Roman" charset="0"/>
                <a:ea typeface="Times New Roman" charset="0"/>
                <a:cs typeface="Times New Roman" charset="0"/>
              </a:rPr>
              <a:t>Methods</a:t>
            </a:r>
          </a:p>
          <a:p>
            <a:pPr marL="1028700" lvl="1" indent="-571500">
              <a:buFont typeface="+mj-lt"/>
              <a:buAutoNum type="alphaUcPeriod"/>
            </a:pPr>
            <a:r>
              <a:rPr lang="en-US" dirty="0">
                <a:latin typeface="Times New Roman" charset="0"/>
                <a:ea typeface="Times New Roman" charset="0"/>
                <a:cs typeface="Times New Roman" charset="0"/>
              </a:rPr>
              <a:t>Results</a:t>
            </a:r>
          </a:p>
          <a:p>
            <a:pPr marL="571500" indent="-571500">
              <a:buFont typeface="+mj-lt"/>
              <a:buAutoNum type="romanUcPeriod"/>
            </a:pPr>
            <a:r>
              <a:rPr lang="en-US" dirty="0">
                <a:latin typeface="Times New Roman" charset="0"/>
                <a:ea typeface="Times New Roman" charset="0"/>
                <a:cs typeface="Times New Roman" charset="0"/>
              </a:rPr>
              <a:t>Power mains line subtraction</a:t>
            </a:r>
          </a:p>
          <a:p>
            <a:pPr marL="1028700" lvl="1" indent="-571500">
              <a:buFont typeface="+mj-lt"/>
              <a:buAutoNum type="alphaUcPeriod"/>
            </a:pPr>
            <a:r>
              <a:rPr lang="en-US" dirty="0">
                <a:latin typeface="Times New Roman" charset="0"/>
                <a:ea typeface="Times New Roman" charset="0"/>
                <a:cs typeface="Times New Roman" charset="0"/>
              </a:rPr>
              <a:t>Methods</a:t>
            </a:r>
          </a:p>
          <a:p>
            <a:pPr marL="1028700" lvl="1" indent="-571500">
              <a:buFont typeface="+mj-lt"/>
              <a:buAutoNum type="alphaUcPeriod"/>
            </a:pPr>
            <a:r>
              <a:rPr lang="en-US" dirty="0">
                <a:latin typeface="Times New Roman" charset="0"/>
                <a:ea typeface="Times New Roman" charset="0"/>
                <a:cs typeface="Times New Roman" charset="0"/>
              </a:rPr>
              <a:t>Results</a:t>
            </a:r>
          </a:p>
          <a:p>
            <a:pPr marL="571500" indent="-571500">
              <a:buFont typeface="+mj-lt"/>
              <a:buAutoNum type="romanUcPeriod"/>
            </a:pPr>
            <a:r>
              <a:rPr lang="en-US" dirty="0">
                <a:latin typeface="Times New Roman" charset="0"/>
                <a:ea typeface="Times New Roman" charset="0"/>
                <a:cs typeface="Times New Roman" charset="0"/>
              </a:rPr>
              <a:t>Broadband noise subtraction</a:t>
            </a:r>
          </a:p>
          <a:p>
            <a:pPr marL="1028700" lvl="1" indent="-571500">
              <a:buFont typeface="+mj-lt"/>
              <a:buAutoNum type="alphaUcPeriod"/>
            </a:pPr>
            <a:r>
              <a:rPr lang="en-US" dirty="0">
                <a:latin typeface="Times New Roman" charset="0"/>
                <a:ea typeface="Times New Roman" charset="0"/>
                <a:cs typeface="Times New Roman" charset="0"/>
              </a:rPr>
              <a:t>Methods</a:t>
            </a:r>
          </a:p>
          <a:p>
            <a:pPr marL="1028700" lvl="1" indent="-571500">
              <a:buFont typeface="+mj-lt"/>
              <a:buAutoNum type="alphaUcPeriod"/>
            </a:pPr>
            <a:r>
              <a:rPr lang="en-US" dirty="0">
                <a:latin typeface="Times New Roman" charset="0"/>
                <a:ea typeface="Times New Roman" charset="0"/>
                <a:cs typeface="Times New Roman" charset="0"/>
              </a:rPr>
              <a:t>Results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118" y="1322364"/>
            <a:ext cx="6385986" cy="4966450"/>
          </a:xfrm>
          <a:prstGeom prst="rect">
            <a:avLst/>
          </a:prstGeom>
        </p:spPr>
      </p:pic>
      <p:sp>
        <p:nvSpPr>
          <p:cNvPr id="8" name="Slide Number Placeholder 7">
            <a:extLst>
              <a:ext uri="{FF2B5EF4-FFF2-40B4-BE49-F238E27FC236}">
                <a16:creationId xmlns:a16="http://schemas.microsoft.com/office/drawing/2014/main" id="{817644CC-1E86-7244-BC73-F9CB8C8F8434}"/>
              </a:ext>
            </a:extLst>
          </p:cNvPr>
          <p:cNvSpPr>
            <a:spLocks noGrp="1"/>
          </p:cNvSpPr>
          <p:nvPr>
            <p:ph type="sldNum" sz="quarter" idx="12"/>
          </p:nvPr>
        </p:nvSpPr>
        <p:spPr/>
        <p:txBody>
          <a:bodyPr/>
          <a:lstStyle/>
          <a:p>
            <a:fld id="{8D7B6E50-5426-AF47-BB97-B64E2943F7D9}" type="slidenum">
              <a:rPr lang="en-US" smtClean="0"/>
              <a:t>2</a:t>
            </a:fld>
            <a:endParaRPr lang="en-US"/>
          </a:p>
        </p:txBody>
      </p:sp>
    </p:spTree>
    <p:extLst>
      <p:ext uri="{BB962C8B-B14F-4D97-AF65-F5344CB8AC3E}">
        <p14:creationId xmlns:p14="http://schemas.microsoft.com/office/powerpoint/2010/main" val="154948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63" y="184639"/>
            <a:ext cx="5267178" cy="957262"/>
          </a:xfrm>
        </p:spPr>
        <p:txBody>
          <a:bodyPr>
            <a:normAutofit fontScale="90000"/>
          </a:bodyPr>
          <a:lstStyle/>
          <a:p>
            <a:pPr algn="ctr"/>
            <a:r>
              <a:rPr lang="en-US" dirty="0">
                <a:latin typeface="Times New Roman" charset="0"/>
                <a:ea typeface="Times New Roman" charset="0"/>
                <a:cs typeface="Times New Roman" charset="0"/>
              </a:rPr>
              <a:t>Noise Subtraction Transfer Function</a:t>
            </a:r>
          </a:p>
        </p:txBody>
      </p:sp>
      <p:sp>
        <p:nvSpPr>
          <p:cNvPr id="7" name="Content Placeholder 6"/>
          <p:cNvSpPr>
            <a:spLocks noGrp="1"/>
          </p:cNvSpPr>
          <p:nvPr>
            <p:ph idx="1"/>
          </p:nvPr>
        </p:nvSpPr>
        <p:spPr>
          <a:xfrm>
            <a:off x="767862" y="1382812"/>
            <a:ext cx="10515600" cy="5105400"/>
          </a:xfrm>
        </p:spPr>
        <p:txBody>
          <a:bodyPr/>
          <a:lstStyle/>
          <a:p>
            <a:r>
              <a:rPr lang="en-US" dirty="0">
                <a:latin typeface="Times New Roman" charset="0"/>
                <a:ea typeface="Times New Roman" charset="0"/>
                <a:cs typeface="Times New Roman" charset="0"/>
              </a:rPr>
              <a:t>Averaged over ~22</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hours of data</a:t>
            </a:r>
          </a:p>
          <a:p>
            <a:r>
              <a:rPr lang="en-US" dirty="0">
                <a:latin typeface="Times New Roman" charset="0"/>
                <a:ea typeface="Times New Roman" charset="0"/>
                <a:cs typeface="Times New Roman" charset="0"/>
              </a:rPr>
              <a:t>Transfer functions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update every 4096s.</a:t>
            </a:r>
          </a:p>
          <a:p>
            <a:r>
              <a:rPr lang="en-US" dirty="0">
                <a:latin typeface="Times New Roman" charset="0"/>
                <a:ea typeface="Times New Roman" charset="0"/>
                <a:cs typeface="Times New Roman" charset="0"/>
              </a:rPr>
              <a:t>Phase difference is mostly</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consistent with zero,</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indicating updates are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frequent enough.</a:t>
            </a:r>
          </a:p>
          <a:p>
            <a:r>
              <a:rPr lang="en-US" dirty="0">
                <a:latin typeface="Times New Roman" charset="0"/>
                <a:ea typeface="Times New Roman" charset="0"/>
                <a:cs typeface="Times New Roman" charset="0"/>
              </a:rPr>
              <a:t>Updating every 10 hours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resulted in significant</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deviation from zero.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Slide Number Placeholder 7">
            <a:extLst>
              <a:ext uri="{FF2B5EF4-FFF2-40B4-BE49-F238E27FC236}">
                <a16:creationId xmlns:a16="http://schemas.microsoft.com/office/drawing/2014/main" id="{C39283DB-4EFB-D34B-AC19-8889743A249E}"/>
              </a:ext>
            </a:extLst>
          </p:cNvPr>
          <p:cNvSpPr>
            <a:spLocks noGrp="1"/>
          </p:cNvSpPr>
          <p:nvPr>
            <p:ph type="sldNum" sz="quarter" idx="12"/>
          </p:nvPr>
        </p:nvSpPr>
        <p:spPr/>
        <p:txBody>
          <a:bodyPr/>
          <a:lstStyle/>
          <a:p>
            <a:fld id="{8D7B6E50-5426-AF47-BB97-B64E2943F7D9}" type="slidenum">
              <a:rPr lang="en-US" smtClean="0"/>
              <a:t>20</a:t>
            </a:fld>
            <a:endParaRPr lang="en-US"/>
          </a:p>
        </p:txBody>
      </p:sp>
    </p:spTree>
    <p:extLst>
      <p:ext uri="{BB962C8B-B14F-4D97-AF65-F5344CB8AC3E}">
        <p14:creationId xmlns:p14="http://schemas.microsoft.com/office/powerpoint/2010/main" val="929148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Noise Subtraction with Calibration Lines</a:t>
            </a:r>
          </a:p>
        </p:txBody>
      </p:sp>
      <p:sp>
        <p:nvSpPr>
          <p:cNvPr id="7" name="Content Placeholder 6"/>
          <p:cNvSpPr>
            <a:spLocks noGrp="1"/>
          </p:cNvSpPr>
          <p:nvPr>
            <p:ph idx="1"/>
          </p:nvPr>
        </p:nvSpPr>
        <p:spPr>
          <a:xfrm>
            <a:off x="257175" y="1071563"/>
            <a:ext cx="11701463" cy="5381992"/>
          </a:xfrm>
        </p:spPr>
        <p:txBody>
          <a:bodyPr>
            <a:normAutofit/>
          </a:bodyPr>
          <a:lstStyle/>
          <a:p>
            <a:pPr>
              <a:lnSpc>
                <a:spcPct val="100000"/>
              </a:lnSpc>
              <a:spcBef>
                <a:spcPts val="0"/>
              </a:spcBef>
            </a:pPr>
            <a:r>
              <a:rPr lang="en-US" dirty="0">
                <a:latin typeface="Times New Roman" charset="0"/>
                <a:ea typeface="Times New Roman" charset="0"/>
                <a:cs typeface="Times New Roman" charset="0"/>
              </a:rPr>
              <a:t>Same 20-hr dataset was used</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here, without calibration line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subtraction.</a:t>
            </a:r>
          </a:p>
          <a:p>
            <a:pPr>
              <a:lnSpc>
                <a:spcPct val="100000"/>
              </a:lnSpc>
              <a:spcBef>
                <a:spcPts val="0"/>
              </a:spcBef>
            </a:pPr>
            <a:r>
              <a:rPr lang="en-US" dirty="0">
                <a:latin typeface="Times New Roman" charset="0"/>
                <a:ea typeface="Times New Roman" charset="0"/>
                <a:cs typeface="Times New Roman" charset="0"/>
              </a:rPr>
              <a:t>Purpose is to see impact,</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if any, on calibration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accuracy.</a:t>
            </a:r>
          </a:p>
          <a:p>
            <a:pPr>
              <a:lnSpc>
                <a:spcPct val="100000"/>
              </a:lnSpc>
              <a:spcBef>
                <a:spcPts val="0"/>
              </a:spcBef>
            </a:pPr>
            <a:r>
              <a:rPr lang="en-US" dirty="0">
                <a:latin typeface="Times New Roman" charset="0"/>
                <a:ea typeface="Times New Roman" charset="0"/>
                <a:cs typeface="Times New Roman" charset="0"/>
              </a:rPr>
              <a:t>Noise subtraction still works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with calibration lines. Line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frequencies were smoothed</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over in the transfer functions.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008808"/>
            <a:ext cx="7315200" cy="5507502"/>
          </a:xfrm>
          <a:prstGeom prst="rect">
            <a:avLst/>
          </a:prstGeom>
        </p:spPr>
      </p:pic>
      <p:sp>
        <p:nvSpPr>
          <p:cNvPr id="8" name="Slide Number Placeholder 7">
            <a:extLst>
              <a:ext uri="{FF2B5EF4-FFF2-40B4-BE49-F238E27FC236}">
                <a16:creationId xmlns:a16="http://schemas.microsoft.com/office/drawing/2014/main" id="{BDC444D7-0763-274F-AA9C-BA4C915B322C}"/>
              </a:ext>
            </a:extLst>
          </p:cNvPr>
          <p:cNvSpPr>
            <a:spLocks noGrp="1"/>
          </p:cNvSpPr>
          <p:nvPr>
            <p:ph type="sldNum" sz="quarter" idx="12"/>
          </p:nvPr>
        </p:nvSpPr>
        <p:spPr/>
        <p:txBody>
          <a:bodyPr/>
          <a:lstStyle/>
          <a:p>
            <a:fld id="{8D7B6E50-5426-AF47-BB97-B64E2943F7D9}" type="slidenum">
              <a:rPr lang="en-US" smtClean="0"/>
              <a:t>21</a:t>
            </a:fld>
            <a:endParaRPr lang="en-US"/>
          </a:p>
        </p:txBody>
      </p:sp>
    </p:spTree>
    <p:extLst>
      <p:ext uri="{BB962C8B-B14F-4D97-AF65-F5344CB8AC3E}">
        <p14:creationId xmlns:p14="http://schemas.microsoft.com/office/powerpoint/2010/main" val="30207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02" y="130784"/>
            <a:ext cx="11708936" cy="957262"/>
          </a:xfrm>
        </p:spPr>
        <p:txBody>
          <a:bodyPr>
            <a:normAutofit/>
          </a:bodyPr>
          <a:lstStyle/>
          <a:p>
            <a:pPr algn="ct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-to-DARM ratio comparison</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257175" y="1071563"/>
                <a:ext cx="11701463" cy="5146358"/>
              </a:xfrm>
            </p:spPr>
            <p:txBody>
              <a:bodyPr>
                <a:normAutofit/>
              </a:bodyPr>
              <a:lstStyle/>
              <a:p>
                <a:pPr>
                  <a:lnSpc>
                    <a:spcPct val="150000"/>
                  </a:lnSpc>
                  <a:spcBef>
                    <a:spcPts val="0"/>
                  </a:spcBef>
                </a:pPr>
                <a:r>
                  <a:rPr lang="en-US" dirty="0">
                    <a:latin typeface="Times New Roman" charset="0"/>
                    <a:ea typeface="Times New Roman" charset="0"/>
                    <a:cs typeface="Times New Roman" charset="0"/>
                  </a:rPr>
                  <a:t>If the calibration is accurate, we expect unity magnitude and zero phase.</a:t>
                </a:r>
              </a:p>
              <a:p>
                <a:pPr>
                  <a:lnSpc>
                    <a:spcPct val="150000"/>
                  </a:lnSpc>
                  <a:spcBef>
                    <a:spcPts val="0"/>
                  </a:spcBef>
                </a:pPr>
                <a:r>
                  <a:rPr lang="en-US" dirty="0">
                    <a:latin typeface="Times New Roman" charset="0"/>
                    <a:ea typeface="Times New Roman" charset="0"/>
                    <a:cs typeface="Times New Roman" charset="0"/>
                  </a:rPr>
                  <a:t>Noise subtraction should preserve average values while reducing noise.</a:t>
                </a:r>
              </a:p>
              <a:p>
                <a:pPr>
                  <a:lnSpc>
                    <a:spcPct val="150000"/>
                  </a:lnSpc>
                  <a:spcBef>
                    <a:spcPts val="0"/>
                  </a:spcBef>
                </a:pPr>
                <a:r>
                  <a:rPr lang="en-US" dirty="0">
                    <a:latin typeface="Times New Roman" charset="0"/>
                    <a:ea typeface="Times New Roman" charset="0"/>
                    <a:cs typeface="Times New Roman" charset="0"/>
                  </a:rPr>
                  <a:t>Little impact at 36.7 Hz, as not much noise is subtracted there.</a:t>
                </a:r>
              </a:p>
              <a:p>
                <a:pPr>
                  <a:lnSpc>
                    <a:spcPct val="150000"/>
                  </a:lnSpc>
                  <a:spcBef>
                    <a:spcPts val="0"/>
                  </a:spcBef>
                </a:pPr>
                <a:r>
                  <a:rPr lang="en-US" dirty="0">
                    <a:latin typeface="Times New Roman" charset="0"/>
                    <a:ea typeface="Times New Roman" charset="0"/>
                    <a:cs typeface="Times New Roman" charset="0"/>
                  </a:rPr>
                  <a:t>Significant improvement at 331.9 Hz, as expected.</a:t>
                </a:r>
              </a:p>
              <a:p>
                <a:pPr>
                  <a:lnSpc>
                    <a:spcPct val="150000"/>
                  </a:lnSpc>
                  <a:spcBef>
                    <a:spcPts val="0"/>
                  </a:spcBef>
                </a:pP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 and </a:t>
                </a:r>
                <a14:m>
                  <m:oMath xmlns:m="http://schemas.openxmlformats.org/officeDocument/2006/math">
                    <m:r>
                      <a:rPr lang="en-US"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𝐿</m:t>
                        </m:r>
                      </m:e>
                      <m:sub>
                        <m:r>
                          <m:rPr>
                            <m:sty m:val="p"/>
                          </m:rPr>
                          <a:rPr lang="en-US" b="0" i="0" smtClean="0">
                            <a:latin typeface="Cambria Math" charset="0"/>
                            <a:ea typeface="Cambria Math" charset="0"/>
                            <a:cs typeface="Cambria Math" charset="0"/>
                          </a:rPr>
                          <m:t>free</m:t>
                        </m:r>
                      </m:sub>
                    </m:sSub>
                  </m:oMath>
                </a14:m>
                <a:r>
                  <a:rPr lang="en-US" dirty="0">
                    <a:latin typeface="Times New Roman" charset="0"/>
                    <a:ea typeface="Times New Roman" charset="0"/>
                    <a:cs typeface="Times New Roman" charset="0"/>
                  </a:rPr>
                  <a:t> were demodulated using 20 s chunks of data.</a:t>
                </a:r>
              </a:p>
              <a:p>
                <a:pPr>
                  <a:lnSpc>
                    <a:spcPct val="150000"/>
                  </a:lnSpc>
                  <a:spcBef>
                    <a:spcPts val="0"/>
                  </a:spcBef>
                </a:pPr>
                <a:r>
                  <a:rPr lang="en-US" dirty="0">
                    <a:latin typeface="Times New Roman" charset="0"/>
                    <a:ea typeface="Times New Roman" charset="0"/>
                    <a:cs typeface="Times New Roman" charset="0"/>
                  </a:rPr>
                  <a:t>Plots shown on next slide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Times New Roman" charset="0"/>
                  <a:ea typeface="Times New Roman" charset="0"/>
                  <a:cs typeface="Times New Roman" charset="0"/>
                </a:endParaRP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257175" y="1071563"/>
                <a:ext cx="11701463" cy="5146358"/>
              </a:xfrm>
              <a:blipFill rotWithShape="0">
                <a:blip r:embed="rId2"/>
                <a:stretch>
                  <a:fillRect l="-938"/>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F5DA6253-D0AE-7E42-8147-0E10CAB387CF}"/>
              </a:ext>
            </a:extLst>
          </p:cNvPr>
          <p:cNvSpPr>
            <a:spLocks noGrp="1"/>
          </p:cNvSpPr>
          <p:nvPr>
            <p:ph type="sldNum" sz="quarter" idx="12"/>
          </p:nvPr>
        </p:nvSpPr>
        <p:spPr/>
        <p:txBody>
          <a:bodyPr/>
          <a:lstStyle/>
          <a:p>
            <a:fld id="{8D7B6E50-5426-AF47-BB97-B64E2943F7D9}" type="slidenum">
              <a:rPr lang="en-US" smtClean="0"/>
              <a:t>22</a:t>
            </a:fld>
            <a:endParaRPr lang="en-US"/>
          </a:p>
        </p:txBody>
      </p:sp>
    </p:spTree>
    <p:extLst>
      <p:ext uri="{BB962C8B-B14F-4D97-AF65-F5344CB8AC3E}">
        <p14:creationId xmlns:p14="http://schemas.microsoft.com/office/powerpoint/2010/main" val="409329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02" y="130784"/>
            <a:ext cx="11708936" cy="957262"/>
          </a:xfrm>
        </p:spPr>
        <p:txBody>
          <a:bodyPr>
            <a:normAutofit/>
          </a:bodyPr>
          <a:lstStyle/>
          <a:p>
            <a:pPr algn="ct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-to-DARM ratio comparison</a:t>
            </a:r>
          </a:p>
        </p:txBody>
      </p:sp>
      <p:sp>
        <p:nvSpPr>
          <p:cNvPr id="7" name="Content Placeholder 6"/>
          <p:cNvSpPr>
            <a:spLocks noGrp="1"/>
          </p:cNvSpPr>
          <p:nvPr>
            <p:ph idx="1"/>
          </p:nvPr>
        </p:nvSpPr>
        <p:spPr>
          <a:xfrm>
            <a:off x="257175" y="1071562"/>
            <a:ext cx="11701463" cy="5786437"/>
          </a:xfrm>
        </p:spPr>
        <p:txBody>
          <a:bodyPr>
            <a:normAutofit/>
          </a:bodyPr>
          <a:lstStyle/>
          <a:p>
            <a:pPr>
              <a:lnSpc>
                <a:spcPct val="100000"/>
              </a:lnSpc>
              <a:spcBef>
                <a:spcPts val="0"/>
              </a:spcBef>
            </a:pPr>
            <a:endParaRPr lang="en-US"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Times New Roman" charset="0"/>
              <a:ea typeface="Times New Roman" charset="0"/>
              <a:cs typeface="Times New Roman"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971" y="1071562"/>
            <a:ext cx="9302701" cy="5581621"/>
          </a:xfrm>
          <a:prstGeom prst="rect">
            <a:avLst/>
          </a:prstGeom>
        </p:spPr>
      </p:pic>
      <p:sp>
        <p:nvSpPr>
          <p:cNvPr id="8" name="Slide Number Placeholder 7">
            <a:extLst>
              <a:ext uri="{FF2B5EF4-FFF2-40B4-BE49-F238E27FC236}">
                <a16:creationId xmlns:a16="http://schemas.microsoft.com/office/drawing/2014/main" id="{EAF88924-7AC7-1E47-AC13-06BA51FD563D}"/>
              </a:ext>
            </a:extLst>
          </p:cNvPr>
          <p:cNvSpPr>
            <a:spLocks noGrp="1"/>
          </p:cNvSpPr>
          <p:nvPr>
            <p:ph type="sldNum" sz="quarter" idx="12"/>
          </p:nvPr>
        </p:nvSpPr>
        <p:spPr/>
        <p:txBody>
          <a:bodyPr/>
          <a:lstStyle/>
          <a:p>
            <a:fld id="{8D7B6E50-5426-AF47-BB97-B64E2943F7D9}" type="slidenum">
              <a:rPr lang="en-US" smtClean="0"/>
              <a:t>23</a:t>
            </a:fld>
            <a:endParaRPr lang="en-US"/>
          </a:p>
        </p:txBody>
      </p:sp>
    </p:spTree>
    <p:extLst>
      <p:ext uri="{BB962C8B-B14F-4D97-AF65-F5344CB8AC3E}">
        <p14:creationId xmlns:p14="http://schemas.microsoft.com/office/powerpoint/2010/main" val="800695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409" y="1739704"/>
            <a:ext cx="10236591" cy="5118296"/>
          </a:xfrm>
          <a:prstGeom prst="rect">
            <a:avLst/>
          </a:prstGeom>
        </p:spPr>
      </p:pic>
      <p:sp>
        <p:nvSpPr>
          <p:cNvPr id="2" name="Title 1"/>
          <p:cNvSpPr>
            <a:spLocks noGrp="1"/>
          </p:cNvSpPr>
          <p:nvPr>
            <p:ph type="title"/>
          </p:nvPr>
        </p:nvSpPr>
        <p:spPr>
          <a:xfrm>
            <a:off x="838200" y="114301"/>
            <a:ext cx="10515600" cy="957260"/>
          </a:xfrm>
        </p:spPr>
        <p:txBody>
          <a:bodyPr>
            <a:normAutofit/>
          </a:bodyPr>
          <a:lstStyle/>
          <a:p>
            <a:pPr algn="ctr"/>
            <a:r>
              <a:rPr lang="en-US" dirty="0">
                <a:latin typeface="Times New Roman" charset="0"/>
                <a:ea typeface="Times New Roman" charset="0"/>
                <a:cs typeface="Times New Roman" charset="0"/>
              </a:rPr>
              <a:t>Effect on Latency</a:t>
            </a:r>
          </a:p>
        </p:txBody>
      </p:sp>
      <p:sp>
        <p:nvSpPr>
          <p:cNvPr id="7" name="Content Placeholder 6"/>
          <p:cNvSpPr>
            <a:spLocks noGrp="1"/>
          </p:cNvSpPr>
          <p:nvPr>
            <p:ph idx="1"/>
          </p:nvPr>
        </p:nvSpPr>
        <p:spPr>
          <a:xfrm>
            <a:off x="239152" y="1071562"/>
            <a:ext cx="11549574" cy="5786437"/>
          </a:xfrm>
        </p:spPr>
        <p:txBody>
          <a:bodyPr>
            <a:normAutofit/>
          </a:bodyPr>
          <a:lstStyle/>
          <a:p>
            <a:pPr marL="0" indent="0">
              <a:lnSpc>
                <a:spcPct val="100000"/>
              </a:lnSpc>
              <a:spcBef>
                <a:spcPts val="0"/>
              </a:spcBef>
              <a:buNone/>
            </a:pPr>
            <a:r>
              <a:rPr lang="en-US" sz="2600" dirty="0">
                <a:latin typeface="Times New Roman" charset="0"/>
                <a:ea typeface="Times New Roman" charset="0"/>
                <a:cs typeface="Times New Roman" charset="0"/>
              </a:rPr>
              <a:t>Latency was computed by measuring the difference in real time between when data enters and leaves the </a:t>
            </a:r>
            <a:r>
              <a:rPr lang="en-US" sz="2600" dirty="0" err="1">
                <a:latin typeface="Times New Roman" charset="0"/>
                <a:ea typeface="Times New Roman" charset="0"/>
                <a:cs typeface="Times New Roman" charset="0"/>
              </a:rPr>
              <a:t>gstlal</a:t>
            </a:r>
            <a:r>
              <a:rPr lang="en-US" sz="2600" dirty="0">
                <a:latin typeface="Times New Roman" charset="0"/>
                <a:ea typeface="Times New Roman" charset="0"/>
                <a:cs typeface="Times New Roman" charset="0"/>
              </a:rPr>
              <a:t> calibration pipeline. 1-second frames were used for this test.</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Six cleaning</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filter updates</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occurred during</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the time plotted.</a:t>
            </a:r>
            <a:endParaRPr lang="en-US" sz="2600" u="sng" dirty="0">
              <a:latin typeface="Times New Roman" charset="0"/>
              <a:ea typeface="Times New Roman" charset="0"/>
              <a:cs typeface="Times New Roman" charset="0"/>
            </a:endParaRPr>
          </a:p>
        </p:txBody>
      </p:sp>
      <p:sp>
        <p:nvSpPr>
          <p:cNvPr id="8" name="Slide Number Placeholder 7">
            <a:extLst>
              <a:ext uri="{FF2B5EF4-FFF2-40B4-BE49-F238E27FC236}">
                <a16:creationId xmlns:a16="http://schemas.microsoft.com/office/drawing/2014/main" id="{89E52AF4-D7F0-6F4A-B217-410CA2E04721}"/>
              </a:ext>
            </a:extLst>
          </p:cNvPr>
          <p:cNvSpPr>
            <a:spLocks noGrp="1"/>
          </p:cNvSpPr>
          <p:nvPr>
            <p:ph type="sldNum" sz="quarter" idx="12"/>
          </p:nvPr>
        </p:nvSpPr>
        <p:spPr/>
        <p:txBody>
          <a:bodyPr/>
          <a:lstStyle/>
          <a:p>
            <a:fld id="{8D7B6E50-5426-AF47-BB97-B64E2943F7D9}" type="slidenum">
              <a:rPr lang="en-US" smtClean="0"/>
              <a:t>24</a:t>
            </a:fld>
            <a:endParaRPr lang="en-US"/>
          </a:p>
        </p:txBody>
      </p:sp>
    </p:spTree>
    <p:extLst>
      <p:ext uri="{BB962C8B-B14F-4D97-AF65-F5344CB8AC3E}">
        <p14:creationId xmlns:p14="http://schemas.microsoft.com/office/powerpoint/2010/main" val="633969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0"/>
          </a:xfrm>
        </p:spPr>
        <p:txBody>
          <a:bodyPr>
            <a:normAutofit/>
          </a:bodyPr>
          <a:lstStyle/>
          <a:p>
            <a:pPr algn="ctr"/>
            <a:r>
              <a:rPr lang="en-US" dirty="0">
                <a:latin typeface="Times New Roman" charset="0"/>
                <a:ea typeface="Times New Roman" charset="0"/>
                <a:cs typeface="Times New Roman" charset="0"/>
              </a:rPr>
              <a:t>What about glitches?</a:t>
            </a:r>
          </a:p>
        </p:txBody>
      </p:sp>
      <p:sp>
        <p:nvSpPr>
          <p:cNvPr id="7" name="Content Placeholder 6"/>
          <p:cNvSpPr>
            <a:spLocks noGrp="1"/>
          </p:cNvSpPr>
          <p:nvPr>
            <p:ph idx="1"/>
          </p:nvPr>
        </p:nvSpPr>
        <p:spPr>
          <a:xfrm>
            <a:off x="239151" y="1071562"/>
            <a:ext cx="11760591" cy="5786437"/>
          </a:xfrm>
        </p:spPr>
        <p:txBody>
          <a:bodyPr>
            <a:normAutofit/>
          </a:bodyPr>
          <a:lstStyle/>
          <a:p>
            <a:pPr marL="0" indent="0">
              <a:lnSpc>
                <a:spcPct val="100000"/>
              </a:lnSpc>
              <a:spcBef>
                <a:spcPts val="0"/>
              </a:spcBef>
              <a:buNone/>
            </a:pPr>
            <a:r>
              <a:rPr lang="en-US" sz="2600" dirty="0">
                <a:latin typeface="Times New Roman" charset="0"/>
                <a:ea typeface="Times New Roman" charset="0"/>
                <a:cs typeface="Times New Roman" charset="0"/>
              </a:rPr>
              <a:t>A loud glitch could corrupt transfer functions. Taking a median instead of a mean minimizes the effect of large outliers. A loud glitch in H1 data on 2017-08-23 was used for this comparison, where transfer functions were computed from ~13 minutes of data.</a:t>
            </a:r>
          </a:p>
          <a:p>
            <a:pPr marL="0" indent="0">
              <a:lnSpc>
                <a:spcPct val="100000"/>
              </a:lnSpc>
              <a:spcBef>
                <a:spcPts val="0"/>
              </a:spcBef>
              <a:buNone/>
            </a:pPr>
            <a:r>
              <a:rPr lang="en-US" sz="2600" dirty="0">
                <a:latin typeface="Times New Roman" charset="0"/>
                <a:ea typeface="Times New Roman" charset="0"/>
                <a:cs typeface="Times New Roman" charset="0"/>
              </a:rPr>
              <a:t>		       </a:t>
            </a:r>
            <a:r>
              <a:rPr lang="en-US" sz="2600" u="sng" dirty="0">
                <a:latin typeface="Times New Roman" charset="0"/>
                <a:ea typeface="Times New Roman" charset="0"/>
                <a:cs typeface="Times New Roman" charset="0"/>
              </a:rPr>
              <a:t>Mean</a:t>
            </a:r>
            <a:r>
              <a:rPr lang="en-US" sz="2600" dirty="0">
                <a:latin typeface="Times New Roman" charset="0"/>
                <a:ea typeface="Times New Roman" charset="0"/>
                <a:cs typeface="Times New Roman" charset="0"/>
              </a:rPr>
              <a:t>						</a:t>
            </a:r>
            <a:r>
              <a:rPr lang="en-US" sz="2600" u="sng" dirty="0">
                <a:latin typeface="Times New Roman" charset="0"/>
                <a:ea typeface="Times New Roman" charset="0"/>
                <a:cs typeface="Times New Roman" charset="0"/>
              </a:rPr>
              <a:t>Median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57" y="2767817"/>
            <a:ext cx="5453576" cy="40901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16" y="2767816"/>
            <a:ext cx="5453577" cy="4090183"/>
          </a:xfrm>
          <a:prstGeom prst="rect">
            <a:avLst/>
          </a:prstGeom>
        </p:spPr>
      </p:pic>
      <p:sp>
        <p:nvSpPr>
          <p:cNvPr id="9" name="Slide Number Placeholder 8">
            <a:extLst>
              <a:ext uri="{FF2B5EF4-FFF2-40B4-BE49-F238E27FC236}">
                <a16:creationId xmlns:a16="http://schemas.microsoft.com/office/drawing/2014/main" id="{DDC8FFAE-75D8-024D-A461-56C8CDD8CD8A}"/>
              </a:ext>
            </a:extLst>
          </p:cNvPr>
          <p:cNvSpPr>
            <a:spLocks noGrp="1"/>
          </p:cNvSpPr>
          <p:nvPr>
            <p:ph type="sldNum" sz="quarter" idx="12"/>
          </p:nvPr>
        </p:nvSpPr>
        <p:spPr/>
        <p:txBody>
          <a:bodyPr/>
          <a:lstStyle/>
          <a:p>
            <a:fld id="{8D7B6E50-5426-AF47-BB97-B64E2943F7D9}" type="slidenum">
              <a:rPr lang="en-US" smtClean="0"/>
              <a:t>25</a:t>
            </a:fld>
            <a:endParaRPr lang="en-US"/>
          </a:p>
        </p:txBody>
      </p:sp>
    </p:spTree>
    <p:extLst>
      <p:ext uri="{BB962C8B-B14F-4D97-AF65-F5344CB8AC3E}">
        <p14:creationId xmlns:p14="http://schemas.microsoft.com/office/powerpoint/2010/main" val="1233805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0"/>
          </a:xfrm>
        </p:spPr>
        <p:txBody>
          <a:bodyPr>
            <a:normAutofit/>
          </a:bodyPr>
          <a:lstStyle/>
          <a:p>
            <a:pPr algn="ctr"/>
            <a:r>
              <a:rPr lang="en-US" dirty="0">
                <a:latin typeface="Times New Roman" charset="0"/>
                <a:ea typeface="Times New Roman" charset="0"/>
                <a:cs typeface="Times New Roman" charset="0"/>
              </a:rPr>
              <a:t>New CALIB_STATE_VECTOR Bits</a:t>
            </a:r>
          </a:p>
        </p:txBody>
      </p:sp>
      <p:sp>
        <p:nvSpPr>
          <p:cNvPr id="7" name="Content Placeholder 6"/>
          <p:cNvSpPr>
            <a:spLocks noGrp="1"/>
          </p:cNvSpPr>
          <p:nvPr>
            <p:ph idx="1"/>
          </p:nvPr>
        </p:nvSpPr>
        <p:spPr>
          <a:xfrm>
            <a:off x="239151" y="1071562"/>
            <a:ext cx="11760591" cy="5786437"/>
          </a:xfrm>
        </p:spPr>
        <p:txBody>
          <a:bodyPr>
            <a:normAutofit/>
          </a:bodyPr>
          <a:lstStyle/>
          <a:p>
            <a:pPr>
              <a:lnSpc>
                <a:spcPct val="100000"/>
              </a:lnSpc>
              <a:spcBef>
                <a:spcPts val="0"/>
              </a:spcBef>
            </a:pPr>
            <a:endParaRPr lang="en-US" sz="2600" dirty="0">
              <a:latin typeface="Times New Roman" charset="0"/>
              <a:ea typeface="Times New Roman" charset="0"/>
              <a:cs typeface="Times New Roman" charset="0"/>
            </a:endParaRPr>
          </a:p>
          <a:p>
            <a:pPr>
              <a:lnSpc>
                <a:spcPct val="100000"/>
              </a:lnSpc>
              <a:spcBef>
                <a:spcPts val="0"/>
              </a:spcBef>
            </a:pPr>
            <a:r>
              <a:rPr lang="en-US" sz="2600" dirty="0">
                <a:latin typeface="Times New Roman" charset="0"/>
                <a:ea typeface="Times New Roman" charset="0"/>
                <a:cs typeface="Times New Roman" charset="0"/>
              </a:rPr>
              <a:t>26:	LINE_SUBTRACTION_OK</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	- Bandpass </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and cleaned </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in a chosen frequency band, and compute the</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	   RMS. If RMS[clean </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&lt; RMS[</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in that band, bit is on, else off.</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	- Main purpose is to check calibration line subtraction.</a:t>
            </a:r>
          </a:p>
          <a:p>
            <a:pPr>
              <a:lnSpc>
                <a:spcPct val="100000"/>
              </a:lnSpc>
              <a:spcBef>
                <a:spcPts val="0"/>
              </a:spcBef>
            </a:pPr>
            <a:endParaRPr lang="en-US" sz="2600" dirty="0">
              <a:latin typeface="Times New Roman" charset="0"/>
              <a:ea typeface="Times New Roman" charset="0"/>
              <a:cs typeface="Times New Roman" charset="0"/>
            </a:endParaRPr>
          </a:p>
          <a:p>
            <a:pPr>
              <a:lnSpc>
                <a:spcPct val="100000"/>
              </a:lnSpc>
              <a:spcBef>
                <a:spcPts val="0"/>
              </a:spcBef>
            </a:pPr>
            <a:r>
              <a:rPr lang="en-US" sz="2600" dirty="0">
                <a:latin typeface="Times New Roman" charset="0"/>
                <a:ea typeface="Times New Roman" charset="0"/>
                <a:cs typeface="Times New Roman" charset="0"/>
              </a:rPr>
              <a:t>27:	NOISE_SUBTRACTION_OK</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	- Bandpass </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and cleaned </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in a chosen frequency band, and compute the</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	   RMS. If RMS[clean </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&lt; RMS[</a:t>
            </a:r>
            <a:r>
              <a:rPr lang="en-US" sz="2600" i="1" dirty="0">
                <a:latin typeface="Times New Roman" charset="0"/>
                <a:ea typeface="Times New Roman" charset="0"/>
                <a:cs typeface="Times New Roman" charset="0"/>
              </a:rPr>
              <a:t>h</a:t>
            </a:r>
            <a:r>
              <a:rPr lang="en-US" sz="2600" dirty="0">
                <a:latin typeface="Times New Roman" charset="0"/>
                <a:ea typeface="Times New Roman" charset="0"/>
                <a:cs typeface="Times New Roman" charset="0"/>
              </a:rPr>
              <a:t>(</a:t>
            </a:r>
            <a:r>
              <a:rPr lang="en-US" sz="2600" i="1" dirty="0">
                <a:latin typeface="Times New Roman" charset="0"/>
                <a:ea typeface="Times New Roman" charset="0"/>
                <a:cs typeface="Times New Roman" charset="0"/>
              </a:rPr>
              <a:t>t</a:t>
            </a:r>
            <a:r>
              <a:rPr lang="en-US" sz="2600" dirty="0">
                <a:latin typeface="Times New Roman" charset="0"/>
                <a:ea typeface="Times New Roman" charset="0"/>
                <a:cs typeface="Times New Roman" charset="0"/>
              </a:rPr>
              <a:t>)] in that band, bit is on, else off.</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	- Main purpose is to check noise subtraction in most effective band.</a:t>
            </a:r>
          </a:p>
          <a:p>
            <a:pPr>
              <a:lnSpc>
                <a:spcPct val="100000"/>
              </a:lnSpc>
              <a:spcBef>
                <a:spcPts val="0"/>
              </a:spcBef>
            </a:pPr>
            <a:endParaRPr lang="en-US" sz="2600" dirty="0">
              <a:latin typeface="Times New Roman" charset="0"/>
              <a:ea typeface="Times New Roman" charset="0"/>
              <a:cs typeface="Times New Roman" charset="0"/>
            </a:endParaRPr>
          </a:p>
          <a:p>
            <a:pPr>
              <a:lnSpc>
                <a:spcPct val="100000"/>
              </a:lnSpc>
              <a:spcBef>
                <a:spcPts val="0"/>
              </a:spcBef>
            </a:pPr>
            <a:r>
              <a:rPr lang="en-US" sz="2600" dirty="0">
                <a:latin typeface="Times New Roman" charset="0"/>
                <a:ea typeface="Times New Roman" charset="0"/>
                <a:cs typeface="Times New Roman" charset="0"/>
              </a:rPr>
              <a:t>28:	NOISE_SUBTRACTION_GATE</a:t>
            </a:r>
            <a:br>
              <a:rPr lang="en-US" sz="2600" dirty="0">
                <a:latin typeface="Times New Roman" charset="0"/>
                <a:ea typeface="Times New Roman" charset="0"/>
                <a:cs typeface="Times New Roman" charset="0"/>
              </a:rPr>
            </a:br>
            <a:r>
              <a:rPr lang="en-US" sz="2600" dirty="0">
                <a:latin typeface="Times New Roman" charset="0"/>
                <a:ea typeface="Times New Roman" charset="0"/>
                <a:cs typeface="Times New Roman" charset="0"/>
              </a:rPr>
              <a:t>	- Checks if the calculation of transfer functions is being gated</a:t>
            </a:r>
          </a:p>
          <a:p>
            <a:pPr>
              <a:lnSpc>
                <a:spcPct val="100000"/>
              </a:lnSpc>
              <a:spcBef>
                <a:spcPts val="0"/>
              </a:spcBef>
            </a:pPr>
            <a:endParaRPr lang="en-US" sz="2600" dirty="0">
              <a:latin typeface="Times New Roman" charset="0"/>
              <a:ea typeface="Times New Roman" charset="0"/>
              <a:cs typeface="Times New Roman" charset="0"/>
            </a:endParaRPr>
          </a:p>
          <a:p>
            <a:pPr lvl="2">
              <a:lnSpc>
                <a:spcPct val="100000"/>
              </a:lnSpc>
              <a:spcBef>
                <a:spcPts val="0"/>
              </a:spcBef>
            </a:pPr>
            <a:endParaRPr lang="en-US" sz="1800" dirty="0">
              <a:latin typeface="Times New Roman" charset="0"/>
              <a:ea typeface="Times New Roman" charset="0"/>
              <a:cs typeface="Times New Roman" charset="0"/>
            </a:endParaRPr>
          </a:p>
        </p:txBody>
      </p:sp>
      <p:sp>
        <p:nvSpPr>
          <p:cNvPr id="6" name="Slide Number Placeholder 5">
            <a:extLst>
              <a:ext uri="{FF2B5EF4-FFF2-40B4-BE49-F238E27FC236}">
                <a16:creationId xmlns:a16="http://schemas.microsoft.com/office/drawing/2014/main" id="{20183E89-132F-A74A-B9BD-A6C242E405B4}"/>
              </a:ext>
            </a:extLst>
          </p:cNvPr>
          <p:cNvSpPr>
            <a:spLocks noGrp="1"/>
          </p:cNvSpPr>
          <p:nvPr>
            <p:ph type="sldNum" sz="quarter" idx="12"/>
          </p:nvPr>
        </p:nvSpPr>
        <p:spPr/>
        <p:txBody>
          <a:bodyPr/>
          <a:lstStyle/>
          <a:p>
            <a:fld id="{8D7B6E50-5426-AF47-BB97-B64E2943F7D9}" type="slidenum">
              <a:rPr lang="en-US" smtClean="0"/>
              <a:t>26</a:t>
            </a:fld>
            <a:endParaRPr lang="en-US"/>
          </a:p>
        </p:txBody>
      </p:sp>
    </p:spTree>
    <p:extLst>
      <p:ext uri="{BB962C8B-B14F-4D97-AF65-F5344CB8AC3E}">
        <p14:creationId xmlns:p14="http://schemas.microsoft.com/office/powerpoint/2010/main" val="176562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is over.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3" cy="5834658"/>
          </a:xfrm>
          <a:prstGeom prst="rect">
            <a:avLst/>
          </a:prstGeom>
        </p:spPr>
      </p:pic>
      <p:sp>
        <p:nvSpPr>
          <p:cNvPr id="8" name="Slide Number Placeholder 7">
            <a:extLst>
              <a:ext uri="{FF2B5EF4-FFF2-40B4-BE49-F238E27FC236}">
                <a16:creationId xmlns:a16="http://schemas.microsoft.com/office/drawing/2014/main" id="{68D19AAE-C74E-A045-A334-269B5EAE76F7}"/>
              </a:ext>
            </a:extLst>
          </p:cNvPr>
          <p:cNvSpPr>
            <a:spLocks noGrp="1"/>
          </p:cNvSpPr>
          <p:nvPr>
            <p:ph type="sldNum" sz="quarter" idx="12"/>
          </p:nvPr>
        </p:nvSpPr>
        <p:spPr/>
        <p:txBody>
          <a:bodyPr/>
          <a:lstStyle/>
          <a:p>
            <a:fld id="{8D7B6E50-5426-AF47-BB97-B64E2943F7D9}" type="slidenum">
              <a:rPr lang="en-US" smtClean="0"/>
              <a:t>27</a:t>
            </a:fld>
            <a:endParaRPr lang="en-US"/>
          </a:p>
        </p:txBody>
      </p:sp>
    </p:spTree>
    <p:extLst>
      <p:ext uri="{BB962C8B-B14F-4D97-AF65-F5344CB8AC3E}">
        <p14:creationId xmlns:p14="http://schemas.microsoft.com/office/powerpoint/2010/main" val="1343480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3" cy="5834657"/>
          </a:xfrm>
          <a:prstGeom prst="rect">
            <a:avLst/>
          </a:prstGeom>
        </p:spPr>
      </p:pic>
      <p:sp>
        <p:nvSpPr>
          <p:cNvPr id="8" name="Slide Number Placeholder 7">
            <a:extLst>
              <a:ext uri="{FF2B5EF4-FFF2-40B4-BE49-F238E27FC236}">
                <a16:creationId xmlns:a16="http://schemas.microsoft.com/office/drawing/2014/main" id="{5D35C3F5-5AF9-EC4D-8172-E588FED12CC2}"/>
              </a:ext>
            </a:extLst>
          </p:cNvPr>
          <p:cNvSpPr>
            <a:spLocks noGrp="1"/>
          </p:cNvSpPr>
          <p:nvPr>
            <p:ph type="sldNum" sz="quarter" idx="12"/>
          </p:nvPr>
        </p:nvSpPr>
        <p:spPr/>
        <p:txBody>
          <a:bodyPr/>
          <a:lstStyle/>
          <a:p>
            <a:fld id="{8D7B6E50-5426-AF47-BB97-B64E2943F7D9}" type="slidenum">
              <a:rPr lang="en-US" smtClean="0"/>
              <a:t>28</a:t>
            </a:fld>
            <a:endParaRPr lang="en-US"/>
          </a:p>
        </p:txBody>
      </p:sp>
    </p:spTree>
    <p:extLst>
      <p:ext uri="{BB962C8B-B14F-4D97-AF65-F5344CB8AC3E}">
        <p14:creationId xmlns:p14="http://schemas.microsoft.com/office/powerpoint/2010/main" val="828512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3" cy="5834657"/>
          </a:xfrm>
          <a:prstGeom prst="rect">
            <a:avLst/>
          </a:prstGeom>
        </p:spPr>
      </p:pic>
      <p:sp>
        <p:nvSpPr>
          <p:cNvPr id="8" name="Slide Number Placeholder 7">
            <a:extLst>
              <a:ext uri="{FF2B5EF4-FFF2-40B4-BE49-F238E27FC236}">
                <a16:creationId xmlns:a16="http://schemas.microsoft.com/office/drawing/2014/main" id="{F1B78756-2DD3-8449-A76A-010E5F7C46D0}"/>
              </a:ext>
            </a:extLst>
          </p:cNvPr>
          <p:cNvSpPr>
            <a:spLocks noGrp="1"/>
          </p:cNvSpPr>
          <p:nvPr>
            <p:ph type="sldNum" sz="quarter" idx="12"/>
          </p:nvPr>
        </p:nvSpPr>
        <p:spPr/>
        <p:txBody>
          <a:bodyPr/>
          <a:lstStyle/>
          <a:p>
            <a:fld id="{8D7B6E50-5426-AF47-BB97-B64E2943F7D9}" type="slidenum">
              <a:rPr lang="en-US" smtClean="0"/>
              <a:t>29</a:t>
            </a:fld>
            <a:endParaRPr lang="en-US"/>
          </a:p>
        </p:txBody>
      </p:sp>
    </p:spTree>
    <p:extLst>
      <p:ext uri="{BB962C8B-B14F-4D97-AF65-F5344CB8AC3E}">
        <p14:creationId xmlns:p14="http://schemas.microsoft.com/office/powerpoint/2010/main" val="528427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Calibration Line Subtraction</a:t>
            </a:r>
          </a:p>
        </p:txBody>
      </p:sp>
      <p:sp>
        <p:nvSpPr>
          <p:cNvPr id="3" name="Content Placeholder 2"/>
          <p:cNvSpPr>
            <a:spLocks noGrp="1"/>
          </p:cNvSpPr>
          <p:nvPr>
            <p:ph idx="1"/>
          </p:nvPr>
        </p:nvSpPr>
        <p:spPr>
          <a:xfrm>
            <a:off x="336883" y="1118936"/>
            <a:ext cx="11514221" cy="5510463"/>
          </a:xfrm>
        </p:spPr>
        <p:txBody>
          <a:bodyPr>
            <a:normAutofit/>
          </a:bodyPr>
          <a:lstStyle/>
          <a:p>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Option 1: Use the calibration model to compute lines in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using injection channels.</a:t>
            </a:r>
          </a:p>
          <a:p>
            <a:pPr marL="685800" lvl="2">
              <a:spcBef>
                <a:spcPts val="1000"/>
              </a:spcBef>
            </a:pPr>
            <a:r>
              <a:rPr lang="en-US" sz="2400" dirty="0">
                <a:latin typeface="Times New Roman" charset="0"/>
                <a:ea typeface="Times New Roman" charset="0"/>
                <a:cs typeface="Times New Roman" charset="0"/>
              </a:rPr>
              <a:t>Provides a quick check of calibration accuracy relative to </a:t>
            </a:r>
            <a:r>
              <a:rPr lang="en-US" sz="2400" dirty="0" err="1">
                <a:latin typeface="Times New Roman" charset="0"/>
                <a:ea typeface="Times New Roman" charset="0"/>
                <a:cs typeface="Times New Roman" charset="0"/>
              </a:rPr>
              <a:t>Pcal</a:t>
            </a:r>
            <a:r>
              <a:rPr lang="en-US" sz="2400" dirty="0">
                <a:latin typeface="Times New Roman" charset="0"/>
                <a:ea typeface="Times New Roman" charset="0"/>
                <a:cs typeface="Times New Roman" charset="0"/>
              </a:rPr>
              <a:t> at those frequencies.</a:t>
            </a:r>
            <a:endParaRPr lang="en-US" sz="2800" dirty="0">
              <a:latin typeface="Times New Roman" charset="0"/>
              <a:ea typeface="Times New Roman" charset="0"/>
              <a:cs typeface="Times New Roman" charset="0"/>
            </a:endParaRPr>
          </a:p>
          <a:p>
            <a:pPr marL="685800" lvl="2">
              <a:spcBef>
                <a:spcPts val="1000"/>
              </a:spcBef>
            </a:pPr>
            <a:r>
              <a:rPr lang="en-US" sz="2400" dirty="0">
                <a:latin typeface="Times New Roman" charset="0"/>
                <a:ea typeface="Times New Roman" charset="0"/>
                <a:cs typeface="Times New Roman" charset="0"/>
              </a:rPr>
              <a:t>Confirms that the calibration (the </a:t>
            </a:r>
            <a:r>
              <a:rPr lang="en-US" sz="2400" dirty="0" err="1">
                <a:latin typeface="Times New Roman" charset="0"/>
                <a:ea typeface="Times New Roman" charset="0"/>
                <a:cs typeface="Times New Roman" charset="0"/>
              </a:rPr>
              <a:t>kappas</a:t>
            </a:r>
            <a:r>
              <a:rPr lang="en-US" sz="2400" dirty="0">
                <a:latin typeface="Times New Roman" charset="0"/>
                <a:ea typeface="Times New Roman" charset="0"/>
                <a:cs typeface="Times New Roman" charset="0"/>
              </a:rPr>
              <a:t>) does not change on very short timescales.</a:t>
            </a:r>
            <a:endParaRPr lang="en-US" dirty="0">
              <a:latin typeface="Times New Roman" charset="0"/>
              <a:ea typeface="Times New Roman" charset="0"/>
              <a:cs typeface="Times New Roman" charset="0"/>
            </a:endParaRPr>
          </a:p>
          <a:p>
            <a:pPr lvl="1"/>
            <a:r>
              <a:rPr lang="en-US" dirty="0">
                <a:latin typeface="Times New Roman" charset="0"/>
                <a:ea typeface="Times New Roman" charset="0"/>
                <a:cs typeface="Times New Roman" charset="0"/>
              </a:rPr>
              <a:t>Negligible impact on latency</a:t>
            </a:r>
          </a:p>
          <a:p>
            <a:r>
              <a:rPr lang="en-US" dirty="0">
                <a:latin typeface="Times New Roman" charset="0"/>
                <a:ea typeface="Times New Roman" charset="0"/>
                <a:cs typeface="Times New Roman" charset="0"/>
              </a:rPr>
              <a:t>Option 2: Compute transfer functions between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and appropriate witness channels.</a:t>
            </a:r>
          </a:p>
          <a:p>
            <a:pPr lvl="1"/>
            <a:r>
              <a:rPr lang="en-US" dirty="0">
                <a:latin typeface="Times New Roman" charset="0"/>
                <a:ea typeface="Times New Roman" charset="0"/>
                <a:cs typeface="Times New Roman" charset="0"/>
              </a:rPr>
              <a:t>Does not rely on calibration accuracy, and can therefore be done effectively even when calibration models are not reliable.</a:t>
            </a:r>
          </a:p>
          <a:p>
            <a:pPr lvl="1"/>
            <a:r>
              <a:rPr lang="en-US" dirty="0">
                <a:latin typeface="Times New Roman" charset="0"/>
                <a:ea typeface="Times New Roman" charset="0"/>
                <a:cs typeface="Times New Roman" charset="0"/>
              </a:rPr>
              <a:t>Negligible impact on latency</a:t>
            </a:r>
          </a:p>
          <a:p>
            <a:pPr lvl="1"/>
            <a:endParaRPr lang="en-US" dirty="0">
              <a:latin typeface="Times New Roman" charset="0"/>
              <a:ea typeface="Times New Roman" charset="0"/>
              <a:cs typeface="Times New Roman" charset="0"/>
            </a:endParaRPr>
          </a:p>
        </p:txBody>
      </p:sp>
      <p:sp>
        <p:nvSpPr>
          <p:cNvPr id="7" name="Slide Number Placeholder 6">
            <a:extLst>
              <a:ext uri="{FF2B5EF4-FFF2-40B4-BE49-F238E27FC236}">
                <a16:creationId xmlns:a16="http://schemas.microsoft.com/office/drawing/2014/main" id="{25DEFA50-864D-AE44-9E40-13431740026F}"/>
              </a:ext>
            </a:extLst>
          </p:cNvPr>
          <p:cNvSpPr>
            <a:spLocks noGrp="1"/>
          </p:cNvSpPr>
          <p:nvPr>
            <p:ph type="sldNum" sz="quarter" idx="12"/>
          </p:nvPr>
        </p:nvSpPr>
        <p:spPr/>
        <p:txBody>
          <a:bodyPr/>
          <a:lstStyle/>
          <a:p>
            <a:fld id="{8D7B6E50-5426-AF47-BB97-B64E2943F7D9}" type="slidenum">
              <a:rPr lang="en-US" smtClean="0"/>
              <a:t>3</a:t>
            </a:fld>
            <a:endParaRPr lang="en-US"/>
          </a:p>
        </p:txBody>
      </p:sp>
    </p:spTree>
    <p:extLst>
      <p:ext uri="{BB962C8B-B14F-4D97-AF65-F5344CB8AC3E}">
        <p14:creationId xmlns:p14="http://schemas.microsoft.com/office/powerpoint/2010/main" val="727891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3" cy="5834657"/>
          </a:xfrm>
          <a:prstGeom prst="rect">
            <a:avLst/>
          </a:prstGeom>
        </p:spPr>
      </p:pic>
      <p:sp>
        <p:nvSpPr>
          <p:cNvPr id="8" name="Slide Number Placeholder 7">
            <a:extLst>
              <a:ext uri="{FF2B5EF4-FFF2-40B4-BE49-F238E27FC236}">
                <a16:creationId xmlns:a16="http://schemas.microsoft.com/office/drawing/2014/main" id="{C1DFC7AB-CAFE-AF43-8FC8-45614092E1AE}"/>
              </a:ext>
            </a:extLst>
          </p:cNvPr>
          <p:cNvSpPr>
            <a:spLocks noGrp="1"/>
          </p:cNvSpPr>
          <p:nvPr>
            <p:ph type="sldNum" sz="quarter" idx="12"/>
          </p:nvPr>
        </p:nvSpPr>
        <p:spPr/>
        <p:txBody>
          <a:bodyPr/>
          <a:lstStyle/>
          <a:p>
            <a:fld id="{8D7B6E50-5426-AF47-BB97-B64E2943F7D9}" type="slidenum">
              <a:rPr lang="en-US" smtClean="0"/>
              <a:t>30</a:t>
            </a:fld>
            <a:endParaRPr lang="en-US"/>
          </a:p>
        </p:txBody>
      </p:sp>
    </p:spTree>
    <p:extLst>
      <p:ext uri="{BB962C8B-B14F-4D97-AF65-F5344CB8AC3E}">
        <p14:creationId xmlns:p14="http://schemas.microsoft.com/office/powerpoint/2010/main" val="1429742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3" cy="5834657"/>
          </a:xfrm>
          <a:prstGeom prst="rect">
            <a:avLst/>
          </a:prstGeom>
        </p:spPr>
      </p:pic>
      <p:sp>
        <p:nvSpPr>
          <p:cNvPr id="8" name="Slide Number Placeholder 7">
            <a:extLst>
              <a:ext uri="{FF2B5EF4-FFF2-40B4-BE49-F238E27FC236}">
                <a16:creationId xmlns:a16="http://schemas.microsoft.com/office/drawing/2014/main" id="{6F9B654F-9F84-4C43-B0F5-15AC0F05CE08}"/>
              </a:ext>
            </a:extLst>
          </p:cNvPr>
          <p:cNvSpPr>
            <a:spLocks noGrp="1"/>
          </p:cNvSpPr>
          <p:nvPr>
            <p:ph type="sldNum" sz="quarter" idx="12"/>
          </p:nvPr>
        </p:nvSpPr>
        <p:spPr/>
        <p:txBody>
          <a:bodyPr/>
          <a:lstStyle/>
          <a:p>
            <a:fld id="{8D7B6E50-5426-AF47-BB97-B64E2943F7D9}" type="slidenum">
              <a:rPr lang="en-US" smtClean="0"/>
              <a:t>31</a:t>
            </a:fld>
            <a:endParaRPr lang="en-US"/>
          </a:p>
        </p:txBody>
      </p:sp>
    </p:spTree>
    <p:extLst>
      <p:ext uri="{BB962C8B-B14F-4D97-AF65-F5344CB8AC3E}">
        <p14:creationId xmlns:p14="http://schemas.microsoft.com/office/powerpoint/2010/main" val="1484343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3" cy="5834657"/>
          </a:xfrm>
          <a:prstGeom prst="rect">
            <a:avLst/>
          </a:prstGeom>
        </p:spPr>
      </p:pic>
      <p:sp>
        <p:nvSpPr>
          <p:cNvPr id="8" name="Slide Number Placeholder 7">
            <a:extLst>
              <a:ext uri="{FF2B5EF4-FFF2-40B4-BE49-F238E27FC236}">
                <a16:creationId xmlns:a16="http://schemas.microsoft.com/office/drawing/2014/main" id="{7A495EED-61ED-7A40-933E-342C9F1641AB}"/>
              </a:ext>
            </a:extLst>
          </p:cNvPr>
          <p:cNvSpPr>
            <a:spLocks noGrp="1"/>
          </p:cNvSpPr>
          <p:nvPr>
            <p:ph type="sldNum" sz="quarter" idx="12"/>
          </p:nvPr>
        </p:nvSpPr>
        <p:spPr/>
        <p:txBody>
          <a:bodyPr/>
          <a:lstStyle/>
          <a:p>
            <a:fld id="{8D7B6E50-5426-AF47-BB97-B64E2943F7D9}" type="slidenum">
              <a:rPr lang="en-US" smtClean="0"/>
              <a:t>32</a:t>
            </a:fld>
            <a:endParaRPr lang="en-US"/>
          </a:p>
        </p:txBody>
      </p:sp>
    </p:spTree>
    <p:extLst>
      <p:ext uri="{BB962C8B-B14F-4D97-AF65-F5344CB8AC3E}">
        <p14:creationId xmlns:p14="http://schemas.microsoft.com/office/powerpoint/2010/main" val="4251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3" cy="5834657"/>
          </a:xfrm>
          <a:prstGeom prst="rect">
            <a:avLst/>
          </a:prstGeom>
        </p:spPr>
      </p:pic>
      <p:sp>
        <p:nvSpPr>
          <p:cNvPr id="8" name="Slide Number Placeholder 7">
            <a:extLst>
              <a:ext uri="{FF2B5EF4-FFF2-40B4-BE49-F238E27FC236}">
                <a16:creationId xmlns:a16="http://schemas.microsoft.com/office/drawing/2014/main" id="{3AA0CE85-AE0C-8348-8526-4B26812FBE8F}"/>
              </a:ext>
            </a:extLst>
          </p:cNvPr>
          <p:cNvSpPr>
            <a:spLocks noGrp="1"/>
          </p:cNvSpPr>
          <p:nvPr>
            <p:ph type="sldNum" sz="quarter" idx="12"/>
          </p:nvPr>
        </p:nvSpPr>
        <p:spPr/>
        <p:txBody>
          <a:bodyPr/>
          <a:lstStyle/>
          <a:p>
            <a:fld id="{8D7B6E50-5426-AF47-BB97-B64E2943F7D9}" type="slidenum">
              <a:rPr lang="en-US" smtClean="0"/>
              <a:t>33</a:t>
            </a:fld>
            <a:endParaRPr lang="en-US"/>
          </a:p>
        </p:txBody>
      </p:sp>
    </p:spTree>
    <p:extLst>
      <p:ext uri="{BB962C8B-B14F-4D97-AF65-F5344CB8AC3E}">
        <p14:creationId xmlns:p14="http://schemas.microsoft.com/office/powerpoint/2010/main" val="1629034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2" cy="5834657"/>
          </a:xfrm>
          <a:prstGeom prst="rect">
            <a:avLst/>
          </a:prstGeom>
        </p:spPr>
      </p:pic>
      <p:sp>
        <p:nvSpPr>
          <p:cNvPr id="8" name="Slide Number Placeholder 7">
            <a:extLst>
              <a:ext uri="{FF2B5EF4-FFF2-40B4-BE49-F238E27FC236}">
                <a16:creationId xmlns:a16="http://schemas.microsoft.com/office/drawing/2014/main" id="{084F2E53-A28F-4048-9ECE-56CF59ED42B4}"/>
              </a:ext>
            </a:extLst>
          </p:cNvPr>
          <p:cNvSpPr>
            <a:spLocks noGrp="1"/>
          </p:cNvSpPr>
          <p:nvPr>
            <p:ph type="sldNum" sz="quarter" idx="12"/>
          </p:nvPr>
        </p:nvSpPr>
        <p:spPr/>
        <p:txBody>
          <a:bodyPr/>
          <a:lstStyle/>
          <a:p>
            <a:fld id="{8D7B6E50-5426-AF47-BB97-B64E2943F7D9}" type="slidenum">
              <a:rPr lang="en-US" smtClean="0"/>
              <a:t>34</a:t>
            </a:fld>
            <a:endParaRPr lang="en-US"/>
          </a:p>
        </p:txBody>
      </p:sp>
    </p:spTree>
    <p:extLst>
      <p:ext uri="{BB962C8B-B14F-4D97-AF65-F5344CB8AC3E}">
        <p14:creationId xmlns:p14="http://schemas.microsoft.com/office/powerpoint/2010/main" val="920918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2" cy="5834656"/>
          </a:xfrm>
          <a:prstGeom prst="rect">
            <a:avLst/>
          </a:prstGeom>
        </p:spPr>
      </p:pic>
      <p:sp>
        <p:nvSpPr>
          <p:cNvPr id="8" name="Slide Number Placeholder 7">
            <a:extLst>
              <a:ext uri="{FF2B5EF4-FFF2-40B4-BE49-F238E27FC236}">
                <a16:creationId xmlns:a16="http://schemas.microsoft.com/office/drawing/2014/main" id="{286C5C2D-631A-1D4F-94C6-8D206F4EDF15}"/>
              </a:ext>
            </a:extLst>
          </p:cNvPr>
          <p:cNvSpPr>
            <a:spLocks noGrp="1"/>
          </p:cNvSpPr>
          <p:nvPr>
            <p:ph type="sldNum" sz="quarter" idx="12"/>
          </p:nvPr>
        </p:nvSpPr>
        <p:spPr/>
        <p:txBody>
          <a:bodyPr/>
          <a:lstStyle/>
          <a:p>
            <a:fld id="{8D7B6E50-5426-AF47-BB97-B64E2943F7D9}" type="slidenum">
              <a:rPr lang="en-US" smtClean="0"/>
              <a:t>35</a:t>
            </a:fld>
            <a:endParaRPr lang="en-US"/>
          </a:p>
        </p:txBody>
      </p:sp>
    </p:spTree>
    <p:extLst>
      <p:ext uri="{BB962C8B-B14F-4D97-AF65-F5344CB8AC3E}">
        <p14:creationId xmlns:p14="http://schemas.microsoft.com/office/powerpoint/2010/main" val="961762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1" cy="5834656"/>
          </a:xfrm>
          <a:prstGeom prst="rect">
            <a:avLst/>
          </a:prstGeom>
        </p:spPr>
      </p:pic>
      <p:sp>
        <p:nvSpPr>
          <p:cNvPr id="8" name="Slide Number Placeholder 7">
            <a:extLst>
              <a:ext uri="{FF2B5EF4-FFF2-40B4-BE49-F238E27FC236}">
                <a16:creationId xmlns:a16="http://schemas.microsoft.com/office/drawing/2014/main" id="{5496DD25-E4FD-7844-ABBC-D29470E7E519}"/>
              </a:ext>
            </a:extLst>
          </p:cNvPr>
          <p:cNvSpPr>
            <a:spLocks noGrp="1"/>
          </p:cNvSpPr>
          <p:nvPr>
            <p:ph type="sldNum" sz="quarter" idx="12"/>
          </p:nvPr>
        </p:nvSpPr>
        <p:spPr/>
        <p:txBody>
          <a:bodyPr/>
          <a:lstStyle/>
          <a:p>
            <a:fld id="{8D7B6E50-5426-AF47-BB97-B64E2943F7D9}" type="slidenum">
              <a:rPr lang="en-US" smtClean="0"/>
              <a:t>36</a:t>
            </a:fld>
            <a:endParaRPr lang="en-US"/>
          </a:p>
        </p:txBody>
      </p:sp>
    </p:spTree>
    <p:extLst>
      <p:ext uri="{BB962C8B-B14F-4D97-AF65-F5344CB8AC3E}">
        <p14:creationId xmlns:p14="http://schemas.microsoft.com/office/powerpoint/2010/main" val="224993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1" cy="5834655"/>
          </a:xfrm>
          <a:prstGeom prst="rect">
            <a:avLst/>
          </a:prstGeom>
        </p:spPr>
      </p:pic>
      <p:sp>
        <p:nvSpPr>
          <p:cNvPr id="8" name="Slide Number Placeholder 7">
            <a:extLst>
              <a:ext uri="{FF2B5EF4-FFF2-40B4-BE49-F238E27FC236}">
                <a16:creationId xmlns:a16="http://schemas.microsoft.com/office/drawing/2014/main" id="{5BDE33C4-4293-254E-9461-F1EB6CE16DFC}"/>
              </a:ext>
            </a:extLst>
          </p:cNvPr>
          <p:cNvSpPr>
            <a:spLocks noGrp="1"/>
          </p:cNvSpPr>
          <p:nvPr>
            <p:ph type="sldNum" sz="quarter" idx="12"/>
          </p:nvPr>
        </p:nvSpPr>
        <p:spPr/>
        <p:txBody>
          <a:bodyPr/>
          <a:lstStyle/>
          <a:p>
            <a:fld id="{8D7B6E50-5426-AF47-BB97-B64E2943F7D9}" type="slidenum">
              <a:rPr lang="en-US" smtClean="0"/>
              <a:t>37</a:t>
            </a:fld>
            <a:endParaRPr lang="en-US"/>
          </a:p>
        </p:txBody>
      </p:sp>
    </p:spTree>
    <p:extLst>
      <p:ext uri="{BB962C8B-B14F-4D97-AF65-F5344CB8AC3E}">
        <p14:creationId xmlns:p14="http://schemas.microsoft.com/office/powerpoint/2010/main" val="1896670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0" cy="5834655"/>
          </a:xfrm>
          <a:prstGeom prst="rect">
            <a:avLst/>
          </a:prstGeom>
        </p:spPr>
      </p:pic>
      <p:sp>
        <p:nvSpPr>
          <p:cNvPr id="8" name="Slide Number Placeholder 7">
            <a:extLst>
              <a:ext uri="{FF2B5EF4-FFF2-40B4-BE49-F238E27FC236}">
                <a16:creationId xmlns:a16="http://schemas.microsoft.com/office/drawing/2014/main" id="{2982A728-53DD-B94D-93B5-A0BB29D329F5}"/>
              </a:ext>
            </a:extLst>
          </p:cNvPr>
          <p:cNvSpPr>
            <a:spLocks noGrp="1"/>
          </p:cNvSpPr>
          <p:nvPr>
            <p:ph type="sldNum" sz="quarter" idx="12"/>
          </p:nvPr>
        </p:nvSpPr>
        <p:spPr/>
        <p:txBody>
          <a:bodyPr/>
          <a:lstStyle/>
          <a:p>
            <a:fld id="{8D7B6E50-5426-AF47-BB97-B64E2943F7D9}" type="slidenum">
              <a:rPr lang="en-US" smtClean="0"/>
              <a:t>38</a:t>
            </a:fld>
            <a:endParaRPr lang="en-US"/>
          </a:p>
        </p:txBody>
      </p:sp>
    </p:spTree>
    <p:extLst>
      <p:ext uri="{BB962C8B-B14F-4D97-AF65-F5344CB8AC3E}">
        <p14:creationId xmlns:p14="http://schemas.microsoft.com/office/powerpoint/2010/main" val="89955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a:t>
            </a:r>
            <a:r>
              <a:rPr lang="en-US">
                <a:latin typeface="Times New Roman" charset="0"/>
                <a:ea typeface="Times New Roman" charset="0"/>
                <a:cs typeface="Times New Roman" charset="0"/>
              </a:rPr>
              <a:t>is over.</a:t>
            </a: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1023341"/>
            <a:ext cx="7779540" cy="5834655"/>
          </a:xfrm>
          <a:prstGeom prst="rect">
            <a:avLst/>
          </a:prstGeom>
        </p:spPr>
      </p:pic>
      <p:sp>
        <p:nvSpPr>
          <p:cNvPr id="8" name="Slide Number Placeholder 7">
            <a:extLst>
              <a:ext uri="{FF2B5EF4-FFF2-40B4-BE49-F238E27FC236}">
                <a16:creationId xmlns:a16="http://schemas.microsoft.com/office/drawing/2014/main" id="{D47FA8B8-D307-3C47-BF28-F007C00A1290}"/>
              </a:ext>
            </a:extLst>
          </p:cNvPr>
          <p:cNvSpPr>
            <a:spLocks noGrp="1"/>
          </p:cNvSpPr>
          <p:nvPr>
            <p:ph type="sldNum" sz="quarter" idx="12"/>
          </p:nvPr>
        </p:nvSpPr>
        <p:spPr/>
        <p:txBody>
          <a:bodyPr/>
          <a:lstStyle/>
          <a:p>
            <a:fld id="{8D7B6E50-5426-AF47-BB97-B64E2943F7D9}" type="slidenum">
              <a:rPr lang="en-US" smtClean="0"/>
              <a:t>39</a:t>
            </a:fld>
            <a:endParaRPr lang="en-US"/>
          </a:p>
        </p:txBody>
      </p:sp>
    </p:spTree>
    <p:extLst>
      <p:ext uri="{BB962C8B-B14F-4D97-AF65-F5344CB8AC3E}">
        <p14:creationId xmlns:p14="http://schemas.microsoft.com/office/powerpoint/2010/main" val="4544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Calibration Line Frequencies</a:t>
            </a:r>
          </a:p>
        </p:txBody>
      </p:sp>
      <p:sp>
        <p:nvSpPr>
          <p:cNvPr id="3" name="Content Placeholder 2"/>
          <p:cNvSpPr>
            <a:spLocks noGrp="1"/>
          </p:cNvSpPr>
          <p:nvPr>
            <p:ph idx="1"/>
          </p:nvPr>
        </p:nvSpPr>
        <p:spPr>
          <a:xfrm>
            <a:off x="336883" y="1118936"/>
            <a:ext cx="11514221" cy="5510463"/>
          </a:xfrm>
        </p:spPr>
        <p:txBody>
          <a:bodyPr>
            <a:normAutofit/>
          </a:bodyPr>
          <a:lstStyle/>
          <a:p>
            <a:endParaRPr lang="en-US" dirty="0">
              <a:latin typeface="Times New Roman" charset="0"/>
              <a:ea typeface="Times New Roman" charset="0"/>
              <a:cs typeface="Times New Roman" charset="0"/>
            </a:endParaRPr>
          </a:p>
          <a:p>
            <a:pPr lvl="1"/>
            <a:endParaRPr lang="en-US" dirty="0">
              <a:latin typeface="Times New Roman" charset="0"/>
              <a:ea typeface="Times New Roman" charset="0"/>
              <a:cs typeface="Times New Roman" charset="0"/>
            </a:endParaRPr>
          </a:p>
        </p:txBody>
      </p:sp>
      <p:sp>
        <p:nvSpPr>
          <p:cNvPr id="7" name="Slide Number Placeholder 6">
            <a:extLst>
              <a:ext uri="{FF2B5EF4-FFF2-40B4-BE49-F238E27FC236}">
                <a16:creationId xmlns:a16="http://schemas.microsoft.com/office/drawing/2014/main" id="{25DEFA50-864D-AE44-9E40-13431740026F}"/>
              </a:ext>
            </a:extLst>
          </p:cNvPr>
          <p:cNvSpPr>
            <a:spLocks noGrp="1"/>
          </p:cNvSpPr>
          <p:nvPr>
            <p:ph type="sldNum" sz="quarter" idx="12"/>
          </p:nvPr>
        </p:nvSpPr>
        <p:spPr>
          <a:xfrm>
            <a:off x="9344378" y="115094"/>
            <a:ext cx="2743200" cy="365125"/>
          </a:xfrm>
        </p:spPr>
        <p:txBody>
          <a:bodyPr/>
          <a:lstStyle/>
          <a:p>
            <a:fld id="{8D7B6E50-5426-AF47-BB97-B64E2943F7D9}" type="slidenum">
              <a:rPr lang="en-US" smtClean="0"/>
              <a:t>4</a:t>
            </a:fld>
            <a:endParaRPr lang="en-US"/>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8588DD1D-AB23-9749-B32B-64F06BD1A599}"/>
                  </a:ext>
                </a:extLst>
              </p:cNvPr>
              <p:cNvGraphicFramePr>
                <a:graphicFrameLocks noGrp="1"/>
              </p:cNvGraphicFramePr>
              <p:nvPr>
                <p:extLst>
                  <p:ext uri="{D42A27DB-BD31-4B8C-83A1-F6EECF244321}">
                    <p14:modId xmlns:p14="http://schemas.microsoft.com/office/powerpoint/2010/main" val="1162400197"/>
                  </p:ext>
                </p:extLst>
              </p:nvPr>
            </p:nvGraphicFramePr>
            <p:xfrm>
              <a:off x="1050505" y="1118936"/>
              <a:ext cx="10116058" cy="3928239"/>
            </p:xfrm>
            <a:graphic>
              <a:graphicData uri="http://schemas.openxmlformats.org/drawingml/2006/table">
                <a:tbl>
                  <a:tblPr firstRow="1" bandRow="1">
                    <a:tableStyleId>{5940675A-B579-460E-94D1-54222C63F5DA}</a:tableStyleId>
                  </a:tblPr>
                  <a:tblGrid>
                    <a:gridCol w="2017395">
                      <a:extLst>
                        <a:ext uri="{9D8B030D-6E8A-4147-A177-3AD203B41FA5}">
                          <a16:colId xmlns:a16="http://schemas.microsoft.com/office/drawing/2014/main" val="529242711"/>
                        </a:ext>
                      </a:extLst>
                    </a:gridCol>
                    <a:gridCol w="2461363">
                      <a:extLst>
                        <a:ext uri="{9D8B030D-6E8A-4147-A177-3AD203B41FA5}">
                          <a16:colId xmlns:a16="http://schemas.microsoft.com/office/drawing/2014/main" val="3203141897"/>
                        </a:ext>
                      </a:extLst>
                    </a:gridCol>
                    <a:gridCol w="1957387">
                      <a:extLst>
                        <a:ext uri="{9D8B030D-6E8A-4147-A177-3AD203B41FA5}">
                          <a16:colId xmlns:a16="http://schemas.microsoft.com/office/drawing/2014/main" val="758684610"/>
                        </a:ext>
                      </a:extLst>
                    </a:gridCol>
                    <a:gridCol w="2057400">
                      <a:extLst>
                        <a:ext uri="{9D8B030D-6E8A-4147-A177-3AD203B41FA5}">
                          <a16:colId xmlns:a16="http://schemas.microsoft.com/office/drawing/2014/main" val="685906611"/>
                        </a:ext>
                      </a:extLst>
                    </a:gridCol>
                    <a:gridCol w="1622513">
                      <a:extLst>
                        <a:ext uri="{9D8B030D-6E8A-4147-A177-3AD203B41FA5}">
                          <a16:colId xmlns:a16="http://schemas.microsoft.com/office/drawing/2014/main" val="3152733030"/>
                        </a:ext>
                      </a:extLst>
                    </a:gridCol>
                  </a:tblGrid>
                  <a:tr h="370840">
                    <a:tc>
                      <a:txBody>
                        <a:bodyPr/>
                        <a:lstStyle/>
                        <a:p>
                          <a:pPr algn="ctr"/>
                          <a:r>
                            <a:rPr lang="en-US" b="1" dirty="0">
                              <a:latin typeface="Times New Roman" panose="02020603050405020304" pitchFamily="18" charset="0"/>
                              <a:cs typeface="Times New Roman" panose="02020603050405020304" pitchFamily="18" charset="0"/>
                            </a:rPr>
                            <a:t>Line</a:t>
                          </a:r>
                        </a:p>
                      </a:txBody>
                      <a:tcPr/>
                    </a:tc>
                    <a:tc>
                      <a:txBody>
                        <a:bodyPr/>
                        <a:lstStyle/>
                        <a:p>
                          <a:pPr algn="ctr"/>
                          <a:r>
                            <a:rPr lang="en-US" b="1" dirty="0">
                              <a:latin typeface="Times New Roman" panose="02020603050405020304" pitchFamily="18" charset="0"/>
                              <a:cs typeface="Times New Roman" panose="02020603050405020304" pitchFamily="18" charset="0"/>
                            </a:rPr>
                            <a:t>Purpose</a:t>
                          </a:r>
                        </a:p>
                      </a:txBody>
                      <a:tcPr/>
                    </a:tc>
                    <a:tc>
                      <a:txBody>
                        <a:bodyPr/>
                        <a:lstStyle/>
                        <a:p>
                          <a:pPr algn="ctr"/>
                          <a:r>
                            <a:rPr lang="en-US" b="1" dirty="0">
                              <a:latin typeface="Times New Roman" panose="02020603050405020304" pitchFamily="18" charset="0"/>
                              <a:cs typeface="Times New Roman" panose="02020603050405020304" pitchFamily="18" charset="0"/>
                            </a:rPr>
                            <a:t>L1 Frequency (Hz)</a:t>
                          </a:r>
                        </a:p>
                      </a:txBody>
                      <a:tcPr/>
                    </a:tc>
                    <a:tc>
                      <a:txBody>
                        <a:bodyPr/>
                        <a:lstStyle/>
                        <a:p>
                          <a:pPr algn="ctr"/>
                          <a:r>
                            <a:rPr lang="en-US" b="1" dirty="0">
                              <a:latin typeface="Times New Roman" panose="02020603050405020304" pitchFamily="18" charset="0"/>
                              <a:cs typeface="Times New Roman" panose="02020603050405020304" pitchFamily="18" charset="0"/>
                            </a:rPr>
                            <a:t>H1 Frequency (Hz)</a:t>
                          </a:r>
                        </a:p>
                      </a:txBody>
                      <a:tcPr/>
                    </a:tc>
                    <a:tc>
                      <a:txBody>
                        <a:bodyPr/>
                        <a:lstStyle/>
                        <a:p>
                          <a:pPr algn="ctr"/>
                          <a:r>
                            <a:rPr lang="en-US" b="1" dirty="0">
                              <a:latin typeface="Times New Roman" panose="02020603050405020304" pitchFamily="18" charset="0"/>
                              <a:cs typeface="Times New Roman" panose="02020603050405020304" pitchFamily="18" charset="0"/>
                            </a:rPr>
                            <a:t>Subtracted?</a:t>
                          </a:r>
                        </a:p>
                      </a:txBody>
                      <a:tcPr/>
                    </a:tc>
                    <a:extLst>
                      <a:ext uri="{0D108BD9-81ED-4DB2-BD59-A6C34878D82A}">
                        <a16:rowId xmlns:a16="http://schemas.microsoft.com/office/drawing/2014/main" val="4080370413"/>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4</m:t>
                                    </m:r>
                                  </m:sub>
                                  <m:sup>
                                    <m:r>
                                      <a:rPr lang="en-US" b="0" i="1" smtClean="0">
                                        <a:latin typeface="Cambria Math" panose="02040503050406030204" pitchFamily="18" charset="0"/>
                                      </a:rPr>
                                      <m:t>(</m:t>
                                    </m:r>
                                    <m:r>
                                      <a:rPr lang="en-US" b="0" i="1" smtClean="0">
                                        <a:latin typeface="Cambria Math" panose="02040503050406030204" pitchFamily="18" charset="0"/>
                                      </a:rPr>
                                      <m:t>𝑝𝑐</m:t>
                                    </m:r>
                                    <m:r>
                                      <a:rPr lang="en-US" b="0" i="1" smtClean="0">
                                        <a:latin typeface="Cambria Math" panose="02040503050406030204" pitchFamily="18" charset="0"/>
                                      </a:rPr>
                                      <m:t>)</m:t>
                                    </m:r>
                                  </m:sup>
                                </m:sSubSup>
                              </m:oMath>
                            </m:oMathPara>
                          </a14:m>
                          <a:endParaRPr lang="en-US" i="1"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SRC detuning</a:t>
                          </a:r>
                        </a:p>
                      </a:txBody>
                      <a:tcPr/>
                    </a:tc>
                    <a:tc>
                      <a:txBody>
                        <a:bodyPr/>
                        <a:lstStyle/>
                        <a:p>
                          <a:pPr algn="ctr"/>
                          <a:r>
                            <a:rPr lang="en-US" dirty="0">
                              <a:latin typeface="Times New Roman" panose="02020603050405020304" pitchFamily="18" charset="0"/>
                              <a:cs typeface="Times New Roman" panose="02020603050405020304" pitchFamily="18" charset="0"/>
                            </a:rPr>
                            <a:t>N/A</a:t>
                          </a:r>
                        </a:p>
                      </a:txBody>
                      <a:tcPr/>
                    </a:tc>
                    <a:tc>
                      <a:txBody>
                        <a:bodyPr/>
                        <a:lstStyle/>
                        <a:p>
                          <a:pPr algn="ctr"/>
                          <a:r>
                            <a:rPr lang="en-US" dirty="0">
                              <a:latin typeface="Times New Roman" panose="02020603050405020304" pitchFamily="18" charset="0"/>
                              <a:cs typeface="Times New Roman" panose="02020603050405020304" pitchFamily="18" charset="0"/>
                            </a:rPr>
                            <a:t>7.93</a:t>
                          </a:r>
                        </a:p>
                      </a:txBody>
                      <a:tcPr/>
                    </a:tc>
                    <a:tc>
                      <a:txBody>
                        <a:bodyPr/>
                        <a:lstStyle/>
                        <a:p>
                          <a:pPr algn="ctr"/>
                          <a:r>
                            <a:rPr lang="en-US" dirty="0">
                              <a:latin typeface="Times New Roman" panose="02020603050405020304" pitchFamily="18" charset="0"/>
                              <a:cs typeface="Times New Roman" panose="02020603050405020304" pitchFamily="18" charset="0"/>
                            </a:rPr>
                            <a:t>No</a:t>
                          </a:r>
                        </a:p>
                      </a:txBody>
                      <a:tcPr/>
                    </a:tc>
                    <a:extLst>
                      <a:ext uri="{0D108BD9-81ED-4DB2-BD59-A6C34878D82A}">
                        <a16:rowId xmlns:a16="http://schemas.microsoft.com/office/drawing/2014/main" val="1184978519"/>
                      </a:ext>
                    </a:extLst>
                  </a:tr>
                  <a:tr h="370840">
                    <a:tc>
                      <a:txBody>
                        <a:bodyPr/>
                        <a:lstStyle/>
                        <a:p>
                          <a:pPr algn="ctr"/>
                          <a:r>
                            <a:rPr lang="en-US" i="1" dirty="0" err="1">
                              <a:latin typeface="Times New Roman" panose="02020603050405020304" pitchFamily="18" charset="0"/>
                              <a:cs typeface="Times New Roman" panose="02020603050405020304" pitchFamily="18" charset="0"/>
                            </a:rPr>
                            <a:t>f</a:t>
                          </a:r>
                          <a:r>
                            <a:rPr lang="en-US" i="0" baseline="-25000" dirty="0" err="1">
                              <a:latin typeface="Times New Roman" panose="02020603050405020304" pitchFamily="18" charset="0"/>
                              <a:cs typeface="Times New Roman" panose="02020603050405020304" pitchFamily="18" charset="0"/>
                            </a:rPr>
                            <a:t>U</a:t>
                          </a:r>
                          <a:endParaRPr lang="en-US" i="1"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m:rPr>
                                        <m:sty m:val="p"/>
                                      </m:rPr>
                                      <a:rPr lang="en-US" b="0" i="0" smtClean="0">
                                        <a:latin typeface="Cambria Math" panose="02040503050406030204" pitchFamily="18" charset="0"/>
                                      </a:rPr>
                                      <m:t>U</m:t>
                                    </m:r>
                                  </m:sub>
                                </m:sSub>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15.1</a:t>
                          </a:r>
                        </a:p>
                      </a:txBody>
                      <a:tcPr/>
                    </a:tc>
                    <a:tc>
                      <a:txBody>
                        <a:bodyPr/>
                        <a:lstStyle/>
                        <a:p>
                          <a:pPr algn="ctr"/>
                          <a:r>
                            <a:rPr lang="en-US" dirty="0">
                              <a:latin typeface="Times New Roman" panose="02020603050405020304" pitchFamily="18" charset="0"/>
                              <a:cs typeface="Times New Roman" panose="02020603050405020304" pitchFamily="18" charset="0"/>
                            </a:rPr>
                            <a:t>15.6</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4039444501"/>
                      </a:ext>
                    </a:extLst>
                  </a:tr>
                  <a:tr h="370840">
                    <a:tc>
                      <a:txBody>
                        <a:bodyPr/>
                        <a:lstStyle/>
                        <a:p>
                          <a:pPr algn="ctr"/>
                          <a:r>
                            <a:rPr lang="en-US" i="1" dirty="0" err="1">
                              <a:latin typeface="Times New Roman" panose="02020603050405020304" pitchFamily="18" charset="0"/>
                              <a:cs typeface="Times New Roman" panose="02020603050405020304" pitchFamily="18" charset="0"/>
                            </a:rPr>
                            <a:t>f</a:t>
                          </a:r>
                          <a:r>
                            <a:rPr lang="en-US" i="0" baseline="-25000" dirty="0" err="1">
                              <a:latin typeface="Times New Roman" panose="02020603050405020304" pitchFamily="18" charset="0"/>
                              <a:cs typeface="Times New Roman" panose="02020603050405020304" pitchFamily="18" charset="0"/>
                            </a:rPr>
                            <a:t>P</a:t>
                          </a:r>
                          <a:endParaRPr lang="en-US" i="1"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m:rPr>
                                        <m:sty m:val="p"/>
                                      </m:rPr>
                                      <a:rPr lang="en-US" b="0" i="0" smtClean="0">
                                        <a:latin typeface="Cambria Math" panose="02040503050406030204" pitchFamily="18" charset="0"/>
                                        <a:ea typeface="Cambria Math" panose="02040503050406030204" pitchFamily="18" charset="0"/>
                                      </a:rPr>
                                      <m:t>P</m:t>
                                    </m:r>
                                  </m:sub>
                                </m:sSub>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15.7</a:t>
                          </a:r>
                        </a:p>
                      </a:txBody>
                      <a:tcPr/>
                    </a:tc>
                    <a:tc>
                      <a:txBody>
                        <a:bodyPr/>
                        <a:lstStyle/>
                        <a:p>
                          <a:pPr algn="ctr"/>
                          <a:r>
                            <a:rPr lang="en-US" dirty="0">
                              <a:latin typeface="Times New Roman" panose="02020603050405020304" pitchFamily="18" charset="0"/>
                              <a:cs typeface="Times New Roman" panose="02020603050405020304" pitchFamily="18" charset="0"/>
                            </a:rPr>
                            <a:t>16.4</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2468529946"/>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1</m:t>
                                    </m:r>
                                  </m:sub>
                                  <m:sup>
                                    <m:r>
                                      <a:rPr lang="en-US" b="0" i="1" smtClean="0">
                                        <a:latin typeface="Cambria Math" panose="02040503050406030204" pitchFamily="18" charset="0"/>
                                      </a:rPr>
                                      <m:t>(</m:t>
                                    </m:r>
                                    <m:r>
                                      <a:rPr lang="en-US" b="0" i="1" smtClean="0">
                                        <a:latin typeface="Cambria Math" panose="02040503050406030204" pitchFamily="18" charset="0"/>
                                      </a:rPr>
                                      <m:t>𝑝𝑐</m:t>
                                    </m:r>
                                    <m:r>
                                      <a:rPr lang="en-US" b="0" i="1" smtClean="0">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m:rPr>
                                      <m:sty m:val="p"/>
                                    </m:rPr>
                                    <a:rPr lang="en-US" b="0" i="0" smtClean="0">
                                      <a:latin typeface="Cambria Math" panose="02040503050406030204" pitchFamily="18" charset="0"/>
                                      <a:ea typeface="Cambria Math" panose="02040503050406030204" pitchFamily="18" charset="0"/>
                                    </a:rPr>
                                    <m:t>T</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m:rPr>
                                      <m:sty m:val="p"/>
                                    </m:rPr>
                                    <a:rPr lang="en-US" b="0" i="0" smtClean="0">
                                      <a:latin typeface="Cambria Math" panose="02040503050406030204" pitchFamily="18" charset="0"/>
                                      <a:ea typeface="Cambria Math" panose="02040503050406030204" pitchFamily="18" charset="0"/>
                                    </a:rPr>
                                    <m:t>P</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m:rPr>
                                      <m:sty m:val="p"/>
                                    </m:rPr>
                                    <a:rPr lang="en-US" b="0" i="0" smtClean="0">
                                      <a:latin typeface="Cambria Math" panose="02040503050406030204" pitchFamily="18" charset="0"/>
                                    </a:rPr>
                                    <m:t>U</m:t>
                                  </m:r>
                                </m:sub>
                              </m:sSub>
                            </m:oMath>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16.3</a:t>
                          </a:r>
                        </a:p>
                      </a:txBody>
                      <a:tcPr/>
                    </a:tc>
                    <a:tc>
                      <a:txBody>
                        <a:bodyPr/>
                        <a:lstStyle/>
                        <a:p>
                          <a:pPr algn="ctr"/>
                          <a:r>
                            <a:rPr lang="en-US" dirty="0">
                              <a:latin typeface="Times New Roman" panose="02020603050405020304" pitchFamily="18" charset="0"/>
                              <a:cs typeface="Times New Roman" panose="02020603050405020304" pitchFamily="18" charset="0"/>
                            </a:rPr>
                            <a:t>17.1</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2307425549"/>
                      </a:ext>
                    </a:extLst>
                  </a:tr>
                  <a:tr h="370840">
                    <a:tc>
                      <a:txBody>
                        <a:bodyPr/>
                        <a:lstStyle/>
                        <a:p>
                          <a:pPr algn="ctr"/>
                          <a:r>
                            <a:rPr lang="en-US" i="1" dirty="0" err="1">
                              <a:latin typeface="Times New Roman" panose="02020603050405020304" pitchFamily="18" charset="0"/>
                              <a:cs typeface="Times New Roman" panose="02020603050405020304" pitchFamily="18" charset="0"/>
                            </a:rPr>
                            <a:t>f</a:t>
                          </a:r>
                          <a:r>
                            <a:rPr lang="en-US" i="0" baseline="-25000" dirty="0" err="1">
                              <a:latin typeface="Times New Roman" panose="02020603050405020304" pitchFamily="18" charset="0"/>
                              <a:cs typeface="Times New Roman" panose="02020603050405020304" pitchFamily="18" charset="0"/>
                            </a:rPr>
                            <a:t>T</a:t>
                          </a:r>
                          <a:endParaRPr lang="en-US" i="1"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m:rPr>
                                        <m:sty m:val="p"/>
                                      </m:rPr>
                                      <a:rPr lang="en-US" b="0" i="0" smtClean="0">
                                        <a:latin typeface="Cambria Math" panose="02040503050406030204" pitchFamily="18" charset="0"/>
                                        <a:ea typeface="Cambria Math" panose="02040503050406030204" pitchFamily="18" charset="0"/>
                                      </a:rPr>
                                      <m:t>T</m:t>
                                    </m:r>
                                  </m:sub>
                                </m:sSub>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16.9</a:t>
                          </a:r>
                        </a:p>
                      </a:txBody>
                      <a:tcPr/>
                    </a:tc>
                    <a:tc>
                      <a:txBody>
                        <a:bodyPr/>
                        <a:lstStyle/>
                        <a:p>
                          <a:pPr algn="ctr"/>
                          <a:r>
                            <a:rPr lang="en-US" dirty="0">
                              <a:latin typeface="Times New Roman" panose="02020603050405020304" pitchFamily="18" charset="0"/>
                              <a:cs typeface="Times New Roman" panose="02020603050405020304" pitchFamily="18" charset="0"/>
                            </a:rPr>
                            <a:t>17.6</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852257505"/>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2</m:t>
                                    </m:r>
                                  </m:sub>
                                  <m:sup>
                                    <m:r>
                                      <a:rPr lang="en-US" b="0" i="1" smtClean="0">
                                        <a:latin typeface="Cambria Math" panose="02040503050406030204" pitchFamily="18" charset="0"/>
                                      </a:rPr>
                                      <m:t>(</m:t>
                                    </m:r>
                                    <m:r>
                                      <a:rPr lang="en-US" b="0" i="1" smtClean="0">
                                        <a:latin typeface="Cambria Math" panose="02040503050406030204" pitchFamily="18" charset="0"/>
                                      </a:rPr>
                                      <m:t>𝑝𝑐</m:t>
                                    </m:r>
                                    <m:r>
                                      <a:rPr lang="en-US" b="0" i="1" smtClean="0">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m:rPr>
                                      <m:sty m:val="p"/>
                                    </m:rPr>
                                    <a:rPr lang="en-US" b="0" i="0" smtClean="0">
                                      <a:latin typeface="Cambria Math" panose="02040503050406030204" pitchFamily="18" charset="0"/>
                                      <a:ea typeface="Cambria Math" panose="02040503050406030204" pitchFamily="18" charset="0"/>
                                    </a:rPr>
                                    <m:t>C</m:t>
                                  </m:r>
                                </m:sub>
                              </m:sSub>
                            </m:oMath>
                          </a14:m>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f</a:t>
                          </a:r>
                          <a:r>
                            <a:rPr lang="en-US" i="0" baseline="-25000" dirty="0" err="1">
                              <a:latin typeface="Times New Roman" panose="02020603050405020304" pitchFamily="18" charset="0"/>
                              <a:cs typeface="Times New Roman" panose="02020603050405020304" pitchFamily="18" charset="0"/>
                            </a:rPr>
                            <a:t>cc</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434.9</a:t>
                          </a:r>
                        </a:p>
                      </a:txBody>
                      <a:tcPr/>
                    </a:tc>
                    <a:tc>
                      <a:txBody>
                        <a:bodyPr/>
                        <a:lstStyle/>
                        <a:p>
                          <a:pPr algn="ctr"/>
                          <a:r>
                            <a:rPr lang="en-US" dirty="0">
                              <a:latin typeface="Times New Roman" panose="02020603050405020304" pitchFamily="18" charset="0"/>
                              <a:cs typeface="Times New Roman" panose="02020603050405020304" pitchFamily="18" charset="0"/>
                            </a:rPr>
                            <a:t>410.3</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1725189754"/>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3</m:t>
                                    </m:r>
                                  </m:sub>
                                  <m:sup>
                                    <m:r>
                                      <a:rPr lang="en-US" b="0" i="1" smtClean="0">
                                        <a:latin typeface="Cambria Math" panose="02040503050406030204" pitchFamily="18" charset="0"/>
                                      </a:rPr>
                                      <m:t>(</m:t>
                                    </m:r>
                                    <m:r>
                                      <a:rPr lang="en-US" b="0" i="1" smtClean="0">
                                        <a:latin typeface="Cambria Math" panose="02040503050406030204" pitchFamily="18" charset="0"/>
                                      </a:rPr>
                                      <m:t>𝑝𝑐</m:t>
                                    </m:r>
                                    <m:r>
                                      <a:rPr lang="en-US" b="0" i="1" smtClean="0">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High-frequency check</a:t>
                          </a:r>
                        </a:p>
                      </a:txBody>
                      <a:tcPr/>
                    </a:tc>
                    <a:tc>
                      <a:txBody>
                        <a:bodyPr/>
                        <a:lstStyle/>
                        <a:p>
                          <a:pPr algn="ctr"/>
                          <a:r>
                            <a:rPr lang="en-US" dirty="0">
                              <a:latin typeface="Times New Roman" panose="02020603050405020304" pitchFamily="18" charset="0"/>
                              <a:cs typeface="Times New Roman" panose="02020603050405020304" pitchFamily="18" charset="0"/>
                            </a:rPr>
                            <a:t>1083.1</a:t>
                          </a:r>
                        </a:p>
                      </a:txBody>
                      <a:tcPr/>
                    </a:tc>
                    <a:tc>
                      <a:txBody>
                        <a:bodyPr/>
                        <a:lstStyle/>
                        <a:p>
                          <a:pPr algn="ctr"/>
                          <a:r>
                            <a:rPr lang="en-US" dirty="0">
                              <a:latin typeface="Times New Roman" panose="02020603050405020304" pitchFamily="18" charset="0"/>
                              <a:cs typeface="Times New Roman" panose="02020603050405020304" pitchFamily="18" charset="0"/>
                            </a:rPr>
                            <a:t>1083.7</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1001976157"/>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5</m:t>
                                    </m:r>
                                  </m:sub>
                                  <m:sup>
                                    <m:r>
                                      <a:rPr lang="en-US" b="0" i="1" smtClean="0">
                                        <a:latin typeface="Cambria Math" panose="02040503050406030204" pitchFamily="18" charset="0"/>
                                      </a:rPr>
                                      <m:t>(</m:t>
                                    </m:r>
                                    <m:r>
                                      <a:rPr lang="en-US" b="0" i="1" smtClean="0">
                                        <a:latin typeface="Cambria Math" panose="02040503050406030204" pitchFamily="18" charset="0"/>
                                      </a:rPr>
                                      <m:t>𝑝𝑐</m:t>
                                    </m:r>
                                    <m:r>
                                      <a:rPr lang="en-US" b="0" i="1" smtClean="0">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High-frequency check</a:t>
                          </a:r>
                        </a:p>
                      </a:txBody>
                      <a:tcPr/>
                    </a:tc>
                    <a:tc>
                      <a:txBody>
                        <a:bodyPr/>
                        <a:lstStyle/>
                        <a:p>
                          <a:pPr algn="ctr"/>
                          <a:r>
                            <a:rPr lang="en-US" dirty="0">
                              <a:latin typeface="Times New Roman" panose="02020603050405020304" pitchFamily="18" charset="0"/>
                              <a:cs typeface="Times New Roman" panose="02020603050405020304" pitchFamily="18" charset="0"/>
                            </a:rPr>
                            <a:t>roaming</a:t>
                          </a:r>
                        </a:p>
                      </a:txBody>
                      <a:tcPr/>
                    </a:tc>
                    <a:tc>
                      <a:txBody>
                        <a:bodyPr/>
                        <a:lstStyle/>
                        <a:p>
                          <a:pPr algn="ctr"/>
                          <a:r>
                            <a:rPr lang="en-US" dirty="0">
                              <a:latin typeface="Times New Roman" panose="02020603050405020304" pitchFamily="18" charset="0"/>
                              <a:cs typeface="Times New Roman" panose="02020603050405020304" pitchFamily="18" charset="0"/>
                            </a:rPr>
                            <a:t>roaming</a:t>
                          </a:r>
                        </a:p>
                      </a:txBody>
                      <a:tcPr/>
                    </a:tc>
                    <a:tc>
                      <a:txBody>
                        <a:bodyPr/>
                        <a:lstStyle/>
                        <a:p>
                          <a:pPr algn="ctr"/>
                          <a:r>
                            <a:rPr lang="en-US" dirty="0">
                              <a:latin typeface="Times New Roman" panose="02020603050405020304" pitchFamily="18" charset="0"/>
                              <a:cs typeface="Times New Roman" panose="02020603050405020304" pitchFamily="18" charset="0"/>
                            </a:rPr>
                            <a:t>No</a:t>
                          </a:r>
                        </a:p>
                      </a:txBody>
                      <a:tcPr/>
                    </a:tc>
                    <a:extLst>
                      <a:ext uri="{0D108BD9-81ED-4DB2-BD59-A6C34878D82A}">
                        <a16:rowId xmlns:a16="http://schemas.microsoft.com/office/drawing/2014/main" val="1335371142"/>
                      </a:ext>
                    </a:extLst>
                  </a:tr>
                </a:tbl>
              </a:graphicData>
            </a:graphic>
          </p:graphicFrame>
        </mc:Choice>
        <mc:Fallback>
          <p:graphicFrame>
            <p:nvGraphicFramePr>
              <p:cNvPr id="5" name="Table 4">
                <a:extLst>
                  <a:ext uri="{FF2B5EF4-FFF2-40B4-BE49-F238E27FC236}">
                    <a16:creationId xmlns:a16="http://schemas.microsoft.com/office/drawing/2014/main" id="{8588DD1D-AB23-9749-B32B-64F06BD1A599}"/>
                  </a:ext>
                </a:extLst>
              </p:cNvPr>
              <p:cNvGraphicFramePr>
                <a:graphicFrameLocks noGrp="1"/>
              </p:cNvGraphicFramePr>
              <p:nvPr>
                <p:extLst>
                  <p:ext uri="{D42A27DB-BD31-4B8C-83A1-F6EECF244321}">
                    <p14:modId xmlns:p14="http://schemas.microsoft.com/office/powerpoint/2010/main" val="1162400197"/>
                  </p:ext>
                </p:extLst>
              </p:nvPr>
            </p:nvGraphicFramePr>
            <p:xfrm>
              <a:off x="1050505" y="1118936"/>
              <a:ext cx="10116058" cy="3928239"/>
            </p:xfrm>
            <a:graphic>
              <a:graphicData uri="http://schemas.openxmlformats.org/drawingml/2006/table">
                <a:tbl>
                  <a:tblPr firstRow="1" bandRow="1">
                    <a:tableStyleId>{5940675A-B579-460E-94D1-54222C63F5DA}</a:tableStyleId>
                  </a:tblPr>
                  <a:tblGrid>
                    <a:gridCol w="2017395">
                      <a:extLst>
                        <a:ext uri="{9D8B030D-6E8A-4147-A177-3AD203B41FA5}">
                          <a16:colId xmlns:a16="http://schemas.microsoft.com/office/drawing/2014/main" val="529242711"/>
                        </a:ext>
                      </a:extLst>
                    </a:gridCol>
                    <a:gridCol w="2461363">
                      <a:extLst>
                        <a:ext uri="{9D8B030D-6E8A-4147-A177-3AD203B41FA5}">
                          <a16:colId xmlns:a16="http://schemas.microsoft.com/office/drawing/2014/main" val="3203141897"/>
                        </a:ext>
                      </a:extLst>
                    </a:gridCol>
                    <a:gridCol w="1957387">
                      <a:extLst>
                        <a:ext uri="{9D8B030D-6E8A-4147-A177-3AD203B41FA5}">
                          <a16:colId xmlns:a16="http://schemas.microsoft.com/office/drawing/2014/main" val="758684610"/>
                        </a:ext>
                      </a:extLst>
                    </a:gridCol>
                    <a:gridCol w="2057400">
                      <a:extLst>
                        <a:ext uri="{9D8B030D-6E8A-4147-A177-3AD203B41FA5}">
                          <a16:colId xmlns:a16="http://schemas.microsoft.com/office/drawing/2014/main" val="685906611"/>
                        </a:ext>
                      </a:extLst>
                    </a:gridCol>
                    <a:gridCol w="1622513">
                      <a:extLst>
                        <a:ext uri="{9D8B030D-6E8A-4147-A177-3AD203B41FA5}">
                          <a16:colId xmlns:a16="http://schemas.microsoft.com/office/drawing/2014/main" val="3152733030"/>
                        </a:ext>
                      </a:extLst>
                    </a:gridCol>
                  </a:tblGrid>
                  <a:tr h="640080">
                    <a:tc>
                      <a:txBody>
                        <a:bodyPr/>
                        <a:lstStyle/>
                        <a:p>
                          <a:pPr algn="ctr"/>
                          <a:r>
                            <a:rPr lang="en-US" b="1" dirty="0">
                              <a:latin typeface="Times New Roman" panose="02020603050405020304" pitchFamily="18" charset="0"/>
                              <a:cs typeface="Times New Roman" panose="02020603050405020304" pitchFamily="18" charset="0"/>
                            </a:rPr>
                            <a:t>Line</a:t>
                          </a:r>
                        </a:p>
                      </a:txBody>
                      <a:tcPr/>
                    </a:tc>
                    <a:tc>
                      <a:txBody>
                        <a:bodyPr/>
                        <a:lstStyle/>
                        <a:p>
                          <a:pPr algn="ctr"/>
                          <a:r>
                            <a:rPr lang="en-US" b="1" dirty="0">
                              <a:latin typeface="Times New Roman" panose="02020603050405020304" pitchFamily="18" charset="0"/>
                              <a:cs typeface="Times New Roman" panose="02020603050405020304" pitchFamily="18" charset="0"/>
                            </a:rPr>
                            <a:t>Purpose</a:t>
                          </a:r>
                        </a:p>
                      </a:txBody>
                      <a:tcPr/>
                    </a:tc>
                    <a:tc>
                      <a:txBody>
                        <a:bodyPr/>
                        <a:lstStyle/>
                        <a:p>
                          <a:pPr algn="ctr"/>
                          <a:r>
                            <a:rPr lang="en-US" b="1" dirty="0">
                              <a:latin typeface="Times New Roman" panose="02020603050405020304" pitchFamily="18" charset="0"/>
                              <a:cs typeface="Times New Roman" panose="02020603050405020304" pitchFamily="18" charset="0"/>
                            </a:rPr>
                            <a:t>L1 Frequency (Hz)</a:t>
                          </a:r>
                        </a:p>
                      </a:txBody>
                      <a:tcPr/>
                    </a:tc>
                    <a:tc>
                      <a:txBody>
                        <a:bodyPr/>
                        <a:lstStyle/>
                        <a:p>
                          <a:pPr algn="ctr"/>
                          <a:r>
                            <a:rPr lang="en-US" b="1" dirty="0">
                              <a:latin typeface="Times New Roman" panose="02020603050405020304" pitchFamily="18" charset="0"/>
                              <a:cs typeface="Times New Roman" panose="02020603050405020304" pitchFamily="18" charset="0"/>
                            </a:rPr>
                            <a:t>H1 Frequency (Hz)</a:t>
                          </a:r>
                        </a:p>
                      </a:txBody>
                      <a:tcPr/>
                    </a:tc>
                    <a:tc>
                      <a:txBody>
                        <a:bodyPr/>
                        <a:lstStyle/>
                        <a:p>
                          <a:pPr algn="ctr"/>
                          <a:r>
                            <a:rPr lang="en-US" b="1" dirty="0">
                              <a:latin typeface="Times New Roman" panose="02020603050405020304" pitchFamily="18" charset="0"/>
                              <a:cs typeface="Times New Roman" panose="02020603050405020304" pitchFamily="18" charset="0"/>
                            </a:rPr>
                            <a:t>Subtracted?</a:t>
                          </a:r>
                        </a:p>
                      </a:txBody>
                      <a:tcPr/>
                    </a:tc>
                    <a:extLst>
                      <a:ext uri="{0D108BD9-81ED-4DB2-BD59-A6C34878D82A}">
                        <a16:rowId xmlns:a16="http://schemas.microsoft.com/office/drawing/2014/main" val="4080370413"/>
                      </a:ext>
                    </a:extLst>
                  </a:tr>
                  <a:tr h="433705">
                    <a:tc>
                      <a:txBody>
                        <a:bodyPr/>
                        <a:lstStyle/>
                        <a:p>
                          <a:endParaRPr lang="en-US"/>
                        </a:p>
                      </a:txBody>
                      <a:tcPr>
                        <a:blipFill>
                          <a:blip r:embed="rId2"/>
                          <a:stretch>
                            <a:fillRect t="-158824" r="-401887" b="-670588"/>
                          </a:stretch>
                        </a:blipFill>
                      </a:tcPr>
                    </a:tc>
                    <a:tc>
                      <a:txBody>
                        <a:bodyPr/>
                        <a:lstStyle/>
                        <a:p>
                          <a:pPr algn="ctr"/>
                          <a:r>
                            <a:rPr lang="en-US" dirty="0">
                              <a:latin typeface="Times New Roman" panose="02020603050405020304" pitchFamily="18" charset="0"/>
                              <a:cs typeface="Times New Roman" panose="02020603050405020304" pitchFamily="18" charset="0"/>
                            </a:rPr>
                            <a:t>SRC detuning</a:t>
                          </a:r>
                        </a:p>
                      </a:txBody>
                      <a:tcPr/>
                    </a:tc>
                    <a:tc>
                      <a:txBody>
                        <a:bodyPr/>
                        <a:lstStyle/>
                        <a:p>
                          <a:pPr algn="ctr"/>
                          <a:r>
                            <a:rPr lang="en-US" dirty="0">
                              <a:latin typeface="Times New Roman" panose="02020603050405020304" pitchFamily="18" charset="0"/>
                              <a:cs typeface="Times New Roman" panose="02020603050405020304" pitchFamily="18" charset="0"/>
                            </a:rPr>
                            <a:t>N/A</a:t>
                          </a:r>
                        </a:p>
                      </a:txBody>
                      <a:tcPr/>
                    </a:tc>
                    <a:tc>
                      <a:txBody>
                        <a:bodyPr/>
                        <a:lstStyle/>
                        <a:p>
                          <a:pPr algn="ctr"/>
                          <a:r>
                            <a:rPr lang="en-US" dirty="0">
                              <a:latin typeface="Times New Roman" panose="02020603050405020304" pitchFamily="18" charset="0"/>
                              <a:cs typeface="Times New Roman" panose="02020603050405020304" pitchFamily="18" charset="0"/>
                            </a:rPr>
                            <a:t>7.93</a:t>
                          </a:r>
                        </a:p>
                      </a:txBody>
                      <a:tcPr/>
                    </a:tc>
                    <a:tc>
                      <a:txBody>
                        <a:bodyPr/>
                        <a:lstStyle/>
                        <a:p>
                          <a:pPr algn="ctr"/>
                          <a:r>
                            <a:rPr lang="en-US" dirty="0">
                              <a:latin typeface="Times New Roman" panose="02020603050405020304" pitchFamily="18" charset="0"/>
                              <a:cs typeface="Times New Roman" panose="02020603050405020304" pitchFamily="18" charset="0"/>
                            </a:rPr>
                            <a:t>No</a:t>
                          </a:r>
                        </a:p>
                      </a:txBody>
                      <a:tcPr/>
                    </a:tc>
                    <a:extLst>
                      <a:ext uri="{0D108BD9-81ED-4DB2-BD59-A6C34878D82A}">
                        <a16:rowId xmlns:a16="http://schemas.microsoft.com/office/drawing/2014/main" val="1184978519"/>
                      </a:ext>
                    </a:extLst>
                  </a:tr>
                  <a:tr h="370840">
                    <a:tc>
                      <a:txBody>
                        <a:bodyPr/>
                        <a:lstStyle/>
                        <a:p>
                          <a:pPr algn="ctr"/>
                          <a:r>
                            <a:rPr lang="en-US" i="1" dirty="0" err="1">
                              <a:latin typeface="Times New Roman" panose="02020603050405020304" pitchFamily="18" charset="0"/>
                              <a:cs typeface="Times New Roman" panose="02020603050405020304" pitchFamily="18" charset="0"/>
                            </a:rPr>
                            <a:t>f</a:t>
                          </a:r>
                          <a:r>
                            <a:rPr lang="en-US" i="0" baseline="-25000" dirty="0" err="1">
                              <a:latin typeface="Times New Roman" panose="02020603050405020304" pitchFamily="18" charset="0"/>
                              <a:cs typeface="Times New Roman" panose="02020603050405020304" pitchFamily="18" charset="0"/>
                            </a:rPr>
                            <a:t>U</a:t>
                          </a:r>
                          <a:endParaRPr lang="en-US" i="1"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2"/>
                          <a:stretch>
                            <a:fillRect l="-81959" t="-303448" r="-229381" b="-686207"/>
                          </a:stretch>
                        </a:blipFill>
                      </a:tcPr>
                    </a:tc>
                    <a:tc>
                      <a:txBody>
                        <a:bodyPr/>
                        <a:lstStyle/>
                        <a:p>
                          <a:pPr algn="ctr"/>
                          <a:r>
                            <a:rPr lang="en-US" dirty="0">
                              <a:latin typeface="Times New Roman" panose="02020603050405020304" pitchFamily="18" charset="0"/>
                              <a:cs typeface="Times New Roman" panose="02020603050405020304" pitchFamily="18" charset="0"/>
                            </a:rPr>
                            <a:t>15.1</a:t>
                          </a:r>
                        </a:p>
                      </a:txBody>
                      <a:tcPr/>
                    </a:tc>
                    <a:tc>
                      <a:txBody>
                        <a:bodyPr/>
                        <a:lstStyle/>
                        <a:p>
                          <a:pPr algn="ctr"/>
                          <a:r>
                            <a:rPr lang="en-US" dirty="0">
                              <a:latin typeface="Times New Roman" panose="02020603050405020304" pitchFamily="18" charset="0"/>
                              <a:cs typeface="Times New Roman" panose="02020603050405020304" pitchFamily="18" charset="0"/>
                            </a:rPr>
                            <a:t>15.6</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4039444501"/>
                      </a:ext>
                    </a:extLst>
                  </a:tr>
                  <a:tr h="370840">
                    <a:tc>
                      <a:txBody>
                        <a:bodyPr/>
                        <a:lstStyle/>
                        <a:p>
                          <a:pPr algn="ctr"/>
                          <a:r>
                            <a:rPr lang="en-US" i="1" dirty="0" err="1">
                              <a:latin typeface="Times New Roman" panose="02020603050405020304" pitchFamily="18" charset="0"/>
                              <a:cs typeface="Times New Roman" panose="02020603050405020304" pitchFamily="18" charset="0"/>
                            </a:rPr>
                            <a:t>f</a:t>
                          </a:r>
                          <a:r>
                            <a:rPr lang="en-US" i="0" baseline="-25000" dirty="0" err="1">
                              <a:latin typeface="Times New Roman" panose="02020603050405020304" pitchFamily="18" charset="0"/>
                              <a:cs typeface="Times New Roman" panose="02020603050405020304" pitchFamily="18" charset="0"/>
                            </a:rPr>
                            <a:t>P</a:t>
                          </a:r>
                          <a:endParaRPr lang="en-US" i="1"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2"/>
                          <a:stretch>
                            <a:fillRect l="-81959" t="-403448" r="-229381" b="-586207"/>
                          </a:stretch>
                        </a:blipFill>
                      </a:tcPr>
                    </a:tc>
                    <a:tc>
                      <a:txBody>
                        <a:bodyPr/>
                        <a:lstStyle/>
                        <a:p>
                          <a:pPr algn="ctr"/>
                          <a:r>
                            <a:rPr lang="en-US" dirty="0">
                              <a:latin typeface="Times New Roman" panose="02020603050405020304" pitchFamily="18" charset="0"/>
                              <a:cs typeface="Times New Roman" panose="02020603050405020304" pitchFamily="18" charset="0"/>
                            </a:rPr>
                            <a:t>15.7</a:t>
                          </a:r>
                        </a:p>
                      </a:txBody>
                      <a:tcPr/>
                    </a:tc>
                    <a:tc>
                      <a:txBody>
                        <a:bodyPr/>
                        <a:lstStyle/>
                        <a:p>
                          <a:pPr algn="ctr"/>
                          <a:r>
                            <a:rPr lang="en-US" dirty="0">
                              <a:latin typeface="Times New Roman" panose="02020603050405020304" pitchFamily="18" charset="0"/>
                              <a:cs typeface="Times New Roman" panose="02020603050405020304" pitchFamily="18" charset="0"/>
                            </a:rPr>
                            <a:t>16.4</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2468529946"/>
                      </a:ext>
                    </a:extLst>
                  </a:tr>
                  <a:tr h="434023">
                    <a:tc>
                      <a:txBody>
                        <a:bodyPr/>
                        <a:lstStyle/>
                        <a:p>
                          <a:endParaRPr lang="en-US"/>
                        </a:p>
                      </a:txBody>
                      <a:tcPr>
                        <a:blipFill>
                          <a:blip r:embed="rId2"/>
                          <a:stretch>
                            <a:fillRect t="-417143" r="-401887" b="-385714"/>
                          </a:stretch>
                        </a:blipFill>
                      </a:tcPr>
                    </a:tc>
                    <a:tc>
                      <a:txBody>
                        <a:bodyPr/>
                        <a:lstStyle/>
                        <a:p>
                          <a:endParaRPr lang="en-US"/>
                        </a:p>
                      </a:txBody>
                      <a:tcPr>
                        <a:blipFill>
                          <a:blip r:embed="rId2"/>
                          <a:stretch>
                            <a:fillRect l="-81959" t="-417143" r="-229381" b="-385714"/>
                          </a:stretch>
                        </a:blipFill>
                      </a:tcPr>
                    </a:tc>
                    <a:tc>
                      <a:txBody>
                        <a:bodyPr/>
                        <a:lstStyle/>
                        <a:p>
                          <a:pPr algn="ctr"/>
                          <a:r>
                            <a:rPr lang="en-US" dirty="0">
                              <a:latin typeface="Times New Roman" panose="02020603050405020304" pitchFamily="18" charset="0"/>
                              <a:cs typeface="Times New Roman" panose="02020603050405020304" pitchFamily="18" charset="0"/>
                            </a:rPr>
                            <a:t>16.3</a:t>
                          </a:r>
                        </a:p>
                      </a:txBody>
                      <a:tcPr/>
                    </a:tc>
                    <a:tc>
                      <a:txBody>
                        <a:bodyPr/>
                        <a:lstStyle/>
                        <a:p>
                          <a:pPr algn="ctr"/>
                          <a:r>
                            <a:rPr lang="en-US" dirty="0">
                              <a:latin typeface="Times New Roman" panose="02020603050405020304" pitchFamily="18" charset="0"/>
                              <a:cs typeface="Times New Roman" panose="02020603050405020304" pitchFamily="18" charset="0"/>
                            </a:rPr>
                            <a:t>17.1</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2307425549"/>
                      </a:ext>
                    </a:extLst>
                  </a:tr>
                  <a:tr h="370840">
                    <a:tc>
                      <a:txBody>
                        <a:bodyPr/>
                        <a:lstStyle/>
                        <a:p>
                          <a:pPr algn="ctr"/>
                          <a:r>
                            <a:rPr lang="en-US" i="1" dirty="0" err="1">
                              <a:latin typeface="Times New Roman" panose="02020603050405020304" pitchFamily="18" charset="0"/>
                              <a:cs typeface="Times New Roman" panose="02020603050405020304" pitchFamily="18" charset="0"/>
                            </a:rPr>
                            <a:t>f</a:t>
                          </a:r>
                          <a:r>
                            <a:rPr lang="en-US" i="0" baseline="-25000" dirty="0" err="1">
                              <a:latin typeface="Times New Roman" panose="02020603050405020304" pitchFamily="18" charset="0"/>
                              <a:cs typeface="Times New Roman" panose="02020603050405020304" pitchFamily="18" charset="0"/>
                            </a:rPr>
                            <a:t>T</a:t>
                          </a:r>
                          <a:endParaRPr lang="en-US" i="1"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2"/>
                          <a:stretch>
                            <a:fillRect l="-81959" t="-624138" r="-229381" b="-365517"/>
                          </a:stretch>
                        </a:blipFill>
                      </a:tcPr>
                    </a:tc>
                    <a:tc>
                      <a:txBody>
                        <a:bodyPr/>
                        <a:lstStyle/>
                        <a:p>
                          <a:pPr algn="ctr"/>
                          <a:r>
                            <a:rPr lang="en-US" dirty="0">
                              <a:latin typeface="Times New Roman" panose="02020603050405020304" pitchFamily="18" charset="0"/>
                              <a:cs typeface="Times New Roman" panose="02020603050405020304" pitchFamily="18" charset="0"/>
                            </a:rPr>
                            <a:t>16.9</a:t>
                          </a:r>
                        </a:p>
                      </a:txBody>
                      <a:tcPr/>
                    </a:tc>
                    <a:tc>
                      <a:txBody>
                        <a:bodyPr/>
                        <a:lstStyle/>
                        <a:p>
                          <a:pPr algn="ctr"/>
                          <a:r>
                            <a:rPr lang="en-US" dirty="0">
                              <a:latin typeface="Times New Roman" panose="02020603050405020304" pitchFamily="18" charset="0"/>
                              <a:cs typeface="Times New Roman" panose="02020603050405020304" pitchFamily="18" charset="0"/>
                            </a:rPr>
                            <a:t>17.6</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852257505"/>
                      </a:ext>
                    </a:extLst>
                  </a:tr>
                  <a:tr h="434277">
                    <a:tc>
                      <a:txBody>
                        <a:bodyPr/>
                        <a:lstStyle/>
                        <a:p>
                          <a:endParaRPr lang="en-US"/>
                        </a:p>
                      </a:txBody>
                      <a:tcPr>
                        <a:blipFill>
                          <a:blip r:embed="rId2"/>
                          <a:stretch>
                            <a:fillRect t="-617647" r="-401887" b="-211765"/>
                          </a:stretch>
                        </a:blipFill>
                      </a:tcPr>
                    </a:tc>
                    <a:tc>
                      <a:txBody>
                        <a:bodyPr/>
                        <a:lstStyle/>
                        <a:p>
                          <a:endParaRPr lang="en-US"/>
                        </a:p>
                      </a:txBody>
                      <a:tcPr>
                        <a:blipFill>
                          <a:blip r:embed="rId2"/>
                          <a:stretch>
                            <a:fillRect l="-81959" t="-617647" r="-229381" b="-211765"/>
                          </a:stretch>
                        </a:blipFill>
                      </a:tcPr>
                    </a:tc>
                    <a:tc>
                      <a:txBody>
                        <a:bodyPr/>
                        <a:lstStyle/>
                        <a:p>
                          <a:pPr algn="ctr"/>
                          <a:r>
                            <a:rPr lang="en-US" dirty="0">
                              <a:latin typeface="Times New Roman" panose="02020603050405020304" pitchFamily="18" charset="0"/>
                              <a:cs typeface="Times New Roman" panose="02020603050405020304" pitchFamily="18" charset="0"/>
                            </a:rPr>
                            <a:t>434.9</a:t>
                          </a:r>
                        </a:p>
                      </a:txBody>
                      <a:tcPr/>
                    </a:tc>
                    <a:tc>
                      <a:txBody>
                        <a:bodyPr/>
                        <a:lstStyle/>
                        <a:p>
                          <a:pPr algn="ctr"/>
                          <a:r>
                            <a:rPr lang="en-US" dirty="0">
                              <a:latin typeface="Times New Roman" panose="02020603050405020304" pitchFamily="18" charset="0"/>
                              <a:cs typeface="Times New Roman" panose="02020603050405020304" pitchFamily="18" charset="0"/>
                            </a:rPr>
                            <a:t>410.3</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1725189754"/>
                      </a:ext>
                    </a:extLst>
                  </a:tr>
                  <a:tr h="435674">
                    <a:tc>
                      <a:txBody>
                        <a:bodyPr/>
                        <a:lstStyle/>
                        <a:p>
                          <a:endParaRPr lang="en-US"/>
                        </a:p>
                      </a:txBody>
                      <a:tcPr>
                        <a:blipFill>
                          <a:blip r:embed="rId2"/>
                          <a:stretch>
                            <a:fillRect t="-717647" r="-401887" b="-111765"/>
                          </a:stretch>
                        </a:blipFill>
                      </a:tcPr>
                    </a:tc>
                    <a:tc>
                      <a:txBody>
                        <a:bodyPr/>
                        <a:lstStyle/>
                        <a:p>
                          <a:pPr algn="ctr"/>
                          <a:r>
                            <a:rPr lang="en-US" dirty="0">
                              <a:latin typeface="Times New Roman" panose="02020603050405020304" pitchFamily="18" charset="0"/>
                              <a:cs typeface="Times New Roman" panose="02020603050405020304" pitchFamily="18" charset="0"/>
                            </a:rPr>
                            <a:t>High-frequency check</a:t>
                          </a:r>
                        </a:p>
                      </a:txBody>
                      <a:tcPr/>
                    </a:tc>
                    <a:tc>
                      <a:txBody>
                        <a:bodyPr/>
                        <a:lstStyle/>
                        <a:p>
                          <a:pPr algn="ctr"/>
                          <a:r>
                            <a:rPr lang="en-US" dirty="0">
                              <a:latin typeface="Times New Roman" panose="02020603050405020304" pitchFamily="18" charset="0"/>
                              <a:cs typeface="Times New Roman" panose="02020603050405020304" pitchFamily="18" charset="0"/>
                            </a:rPr>
                            <a:t>1083.1</a:t>
                          </a:r>
                        </a:p>
                      </a:txBody>
                      <a:tcPr/>
                    </a:tc>
                    <a:tc>
                      <a:txBody>
                        <a:bodyPr/>
                        <a:lstStyle/>
                        <a:p>
                          <a:pPr algn="ctr"/>
                          <a:r>
                            <a:rPr lang="en-US" dirty="0">
                              <a:latin typeface="Times New Roman" panose="02020603050405020304" pitchFamily="18" charset="0"/>
                              <a:cs typeface="Times New Roman" panose="02020603050405020304" pitchFamily="18" charset="0"/>
                            </a:rPr>
                            <a:t>1083.7</a:t>
                          </a:r>
                        </a:p>
                      </a:txBody>
                      <a:tcPr/>
                    </a:tc>
                    <a:tc>
                      <a:txBody>
                        <a:bodyPr/>
                        <a:lstStyle/>
                        <a:p>
                          <a:pPr algn="ctr"/>
                          <a:r>
                            <a:rPr lang="en-US" dirty="0">
                              <a:latin typeface="Times New Roman" panose="02020603050405020304" pitchFamily="18" charset="0"/>
                              <a:cs typeface="Times New Roman" panose="02020603050405020304" pitchFamily="18" charset="0"/>
                            </a:rPr>
                            <a:t>Yes</a:t>
                          </a:r>
                        </a:p>
                      </a:txBody>
                      <a:tcPr/>
                    </a:tc>
                    <a:extLst>
                      <a:ext uri="{0D108BD9-81ED-4DB2-BD59-A6C34878D82A}">
                        <a16:rowId xmlns:a16="http://schemas.microsoft.com/office/drawing/2014/main" val="1001976157"/>
                      </a:ext>
                    </a:extLst>
                  </a:tr>
                  <a:tr h="437960">
                    <a:tc>
                      <a:txBody>
                        <a:bodyPr/>
                        <a:lstStyle/>
                        <a:p>
                          <a:endParaRPr lang="en-US"/>
                        </a:p>
                      </a:txBody>
                      <a:tcPr>
                        <a:blipFill>
                          <a:blip r:embed="rId2"/>
                          <a:stretch>
                            <a:fillRect t="-794286" r="-401887" b="-8571"/>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High-frequency check</a:t>
                          </a:r>
                        </a:p>
                      </a:txBody>
                      <a:tcPr/>
                    </a:tc>
                    <a:tc>
                      <a:txBody>
                        <a:bodyPr/>
                        <a:lstStyle/>
                        <a:p>
                          <a:pPr algn="ctr"/>
                          <a:r>
                            <a:rPr lang="en-US" dirty="0">
                              <a:latin typeface="Times New Roman" panose="02020603050405020304" pitchFamily="18" charset="0"/>
                              <a:cs typeface="Times New Roman" panose="02020603050405020304" pitchFamily="18" charset="0"/>
                            </a:rPr>
                            <a:t>roaming</a:t>
                          </a:r>
                        </a:p>
                      </a:txBody>
                      <a:tcPr/>
                    </a:tc>
                    <a:tc>
                      <a:txBody>
                        <a:bodyPr/>
                        <a:lstStyle/>
                        <a:p>
                          <a:pPr algn="ctr"/>
                          <a:r>
                            <a:rPr lang="en-US" dirty="0">
                              <a:latin typeface="Times New Roman" panose="02020603050405020304" pitchFamily="18" charset="0"/>
                              <a:cs typeface="Times New Roman" panose="02020603050405020304" pitchFamily="18" charset="0"/>
                            </a:rPr>
                            <a:t>roaming</a:t>
                          </a:r>
                        </a:p>
                      </a:txBody>
                      <a:tcPr/>
                    </a:tc>
                    <a:tc>
                      <a:txBody>
                        <a:bodyPr/>
                        <a:lstStyle/>
                        <a:p>
                          <a:pPr algn="ctr"/>
                          <a:r>
                            <a:rPr lang="en-US" dirty="0">
                              <a:latin typeface="Times New Roman" panose="02020603050405020304" pitchFamily="18" charset="0"/>
                              <a:cs typeface="Times New Roman" panose="02020603050405020304" pitchFamily="18" charset="0"/>
                            </a:rPr>
                            <a:t>No</a:t>
                          </a:r>
                        </a:p>
                      </a:txBody>
                      <a:tcPr/>
                    </a:tc>
                    <a:extLst>
                      <a:ext uri="{0D108BD9-81ED-4DB2-BD59-A6C34878D82A}">
                        <a16:rowId xmlns:a16="http://schemas.microsoft.com/office/drawing/2014/main" val="1335371142"/>
                      </a:ext>
                    </a:extLst>
                  </a:tr>
                </a:tbl>
              </a:graphicData>
            </a:graphic>
          </p:graphicFrame>
        </mc:Fallback>
      </mc:AlternateContent>
    </p:spTree>
    <p:extLst>
      <p:ext uri="{BB962C8B-B14F-4D97-AF65-F5344CB8AC3E}">
        <p14:creationId xmlns:p14="http://schemas.microsoft.com/office/powerpoint/2010/main" val="2311029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What about filter transitions?</a:t>
            </a:r>
          </a:p>
        </p:txBody>
      </p:sp>
      <p:sp>
        <p:nvSpPr>
          <p:cNvPr id="7" name="Content Placeholder 6"/>
          <p:cNvSpPr>
            <a:spLocks noGrp="1"/>
          </p:cNvSpPr>
          <p:nvPr>
            <p:ph idx="1"/>
          </p:nvPr>
        </p:nvSpPr>
        <p:spPr>
          <a:xfrm>
            <a:off x="257175" y="1071562"/>
            <a:ext cx="11701463" cy="5786437"/>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Filters are tapered in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half of a Hann window over</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 seconds of transition</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time.</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The plot on the right shows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an ASD comparison using</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100s of data starting before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filters are computed. Each</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plot in the next slides is</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shifted 10s later until the</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transition is over.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457" y="937613"/>
            <a:ext cx="7779540" cy="5834655"/>
          </a:xfrm>
          <a:prstGeom prst="rect">
            <a:avLst/>
          </a:prstGeom>
        </p:spPr>
      </p:pic>
      <p:sp>
        <p:nvSpPr>
          <p:cNvPr id="8" name="Slide Number Placeholder 7">
            <a:extLst>
              <a:ext uri="{FF2B5EF4-FFF2-40B4-BE49-F238E27FC236}">
                <a16:creationId xmlns:a16="http://schemas.microsoft.com/office/drawing/2014/main" id="{57E1CE08-3B3A-154F-BDB2-2C0C9F67BD05}"/>
              </a:ext>
            </a:extLst>
          </p:cNvPr>
          <p:cNvSpPr>
            <a:spLocks noGrp="1"/>
          </p:cNvSpPr>
          <p:nvPr>
            <p:ph type="sldNum" sz="quarter" idx="12"/>
          </p:nvPr>
        </p:nvSpPr>
        <p:spPr/>
        <p:txBody>
          <a:bodyPr/>
          <a:lstStyle/>
          <a:p>
            <a:fld id="{8D7B6E50-5426-AF47-BB97-B64E2943F7D9}" type="slidenum">
              <a:rPr lang="en-US" smtClean="0"/>
              <a:t>40</a:t>
            </a:fld>
            <a:endParaRPr lang="en-US"/>
          </a:p>
        </p:txBody>
      </p:sp>
    </p:spTree>
    <p:extLst>
      <p:ext uri="{BB962C8B-B14F-4D97-AF65-F5344CB8AC3E}">
        <p14:creationId xmlns:p14="http://schemas.microsoft.com/office/powerpoint/2010/main" val="1515018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So far in ER13/ER14</a:t>
            </a:r>
            <a:r>
              <a:rPr lang="is-IS" dirty="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p:txBody>
      </p:sp>
      <p:pic>
        <p:nvPicPr>
          <p:cNvPr id="1026" name="Picture 2" descr="https://alog.ligo-wa.caltech.edu/aLOG/uploads/47086_20190222142744_H1_1234694144_1234698240_spectrum_compariso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04277"/>
            <a:ext cx="5272356" cy="3954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log.ligo-wa.caltech.edu/aLOG/uploads/47086_20190222142800_H1_BNS_range_1234694144-40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673" y="804277"/>
            <a:ext cx="7347327" cy="4898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0164" y="4758544"/>
            <a:ext cx="4822191" cy="1446550"/>
          </a:xfrm>
          <a:prstGeom prst="rect">
            <a:avLst/>
          </a:prstGeom>
          <a:noFill/>
        </p:spPr>
        <p:txBody>
          <a:bodyPr wrap="square" rtlCol="0">
            <a:spAutoFit/>
          </a:bodyPr>
          <a:lstStyle/>
          <a:p>
            <a:r>
              <a:rPr lang="en-US" sz="2200" dirty="0">
                <a:latin typeface="Times New Roman" charset="0"/>
                <a:ea typeface="Times New Roman" charset="0"/>
                <a:cs typeface="Times New Roman" charset="0"/>
              </a:rPr>
              <a:t>Smaller impact, 6.3% increase in detectable volume in this instance.</a:t>
            </a:r>
          </a:p>
          <a:p>
            <a:r>
              <a:rPr lang="en-US" sz="2200" dirty="0">
                <a:latin typeface="Times New Roman" charset="0"/>
                <a:ea typeface="Times New Roman" charset="0"/>
                <a:cs typeface="Times New Roman" charset="0"/>
              </a:rPr>
              <a:t>Spectrum comparisons coming soon on </a:t>
            </a:r>
            <a:r>
              <a:rPr lang="en-US" sz="2200" dirty="0">
                <a:latin typeface="Times New Roman" charset="0"/>
                <a:ea typeface="Times New Roman" charset="0"/>
                <a:cs typeface="Times New Roman" charset="0"/>
                <a:hlinkClick r:id="rId4"/>
              </a:rPr>
              <a:t>calibration testing tab</a:t>
            </a:r>
            <a:r>
              <a:rPr lang="en-US" sz="2200" dirty="0">
                <a:latin typeface="Times New Roman" charset="0"/>
                <a:ea typeface="Times New Roman" charset="0"/>
                <a:cs typeface="Times New Roman" charset="0"/>
              </a:rPr>
              <a:t> of summary pages.</a:t>
            </a:r>
          </a:p>
        </p:txBody>
      </p:sp>
      <p:sp>
        <p:nvSpPr>
          <p:cNvPr id="6" name="Slide Number Placeholder 5">
            <a:extLst>
              <a:ext uri="{FF2B5EF4-FFF2-40B4-BE49-F238E27FC236}">
                <a16:creationId xmlns:a16="http://schemas.microsoft.com/office/drawing/2014/main" id="{BEC7EE7A-A70A-AE4B-88F2-75558BDC68F9}"/>
              </a:ext>
            </a:extLst>
          </p:cNvPr>
          <p:cNvSpPr>
            <a:spLocks noGrp="1"/>
          </p:cNvSpPr>
          <p:nvPr>
            <p:ph type="sldNum" sz="quarter" idx="12"/>
          </p:nvPr>
        </p:nvSpPr>
        <p:spPr/>
        <p:txBody>
          <a:bodyPr/>
          <a:lstStyle/>
          <a:p>
            <a:fld id="{8D7B6E50-5426-AF47-BB97-B64E2943F7D9}" type="slidenum">
              <a:rPr lang="en-US" smtClean="0"/>
              <a:t>41</a:t>
            </a:fld>
            <a:endParaRPr lang="en-US"/>
          </a:p>
        </p:txBody>
      </p:sp>
    </p:spTree>
    <p:extLst>
      <p:ext uri="{BB962C8B-B14F-4D97-AF65-F5344CB8AC3E}">
        <p14:creationId xmlns:p14="http://schemas.microsoft.com/office/powerpoint/2010/main" val="535689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57262"/>
          </a:xfrm>
        </p:spPr>
        <p:txBody>
          <a:bodyPr>
            <a:normAutofit/>
          </a:bodyPr>
          <a:lstStyle/>
          <a:p>
            <a:pPr algn="ctr"/>
            <a:r>
              <a:rPr lang="en-US" dirty="0">
                <a:latin typeface="Times New Roman" charset="0"/>
                <a:ea typeface="Times New Roman" charset="0"/>
                <a:cs typeface="Times New Roman" charset="0"/>
              </a:rPr>
              <a:t>References</a:t>
            </a:r>
          </a:p>
        </p:txBody>
      </p:sp>
      <p:sp>
        <p:nvSpPr>
          <p:cNvPr id="7" name="Content Placeholder 6"/>
          <p:cNvSpPr>
            <a:spLocks noGrp="1"/>
          </p:cNvSpPr>
          <p:nvPr>
            <p:ph idx="1"/>
          </p:nvPr>
        </p:nvSpPr>
        <p:spPr>
          <a:xfrm>
            <a:off x="257175" y="1071562"/>
            <a:ext cx="11701463" cy="5786437"/>
          </a:xfrm>
        </p:spPr>
        <p:txBody>
          <a:bodyPr>
            <a:normAutofit/>
          </a:bodyPr>
          <a:lstStyle/>
          <a:p>
            <a:pPr>
              <a:lnSpc>
                <a:spcPct val="100000"/>
              </a:lnSpc>
              <a:spcBef>
                <a:spcPts val="0"/>
              </a:spcBef>
            </a:pPr>
            <a:r>
              <a:rPr lang="en-US" dirty="0">
                <a:latin typeface="Times New Roman" charset="0"/>
                <a:ea typeface="Times New Roman" charset="0"/>
                <a:cs typeface="Times New Roman" charset="0"/>
              </a:rPr>
              <a:t>J. C. </a:t>
            </a:r>
            <a:r>
              <a:rPr lang="en-US" dirty="0" err="1">
                <a:latin typeface="Times New Roman" charset="0"/>
                <a:ea typeface="Times New Roman" charset="0"/>
                <a:cs typeface="Times New Roman" charset="0"/>
              </a:rPr>
              <a:t>Driggers</a:t>
            </a:r>
            <a:r>
              <a:rPr lang="en-US"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et al.</a:t>
            </a:r>
            <a:r>
              <a:rPr lang="en-US" dirty="0">
                <a:latin typeface="Times New Roman" charset="0"/>
                <a:ea typeface="Times New Roman" charset="0"/>
                <a:cs typeface="Times New Roman" charset="0"/>
              </a:rPr>
              <a:t> “Improving astrophysical parameter estimation via offline noise subtraction for Advanced LIGO.” </a:t>
            </a:r>
            <a:r>
              <a:rPr lang="en-US" dirty="0" err="1">
                <a:latin typeface="Times New Roman" charset="0"/>
                <a:ea typeface="Times New Roman" charset="0"/>
                <a:cs typeface="Times New Roman" charset="0"/>
              </a:rPr>
              <a:t>arxiv</a:t>
            </a:r>
            <a:r>
              <a:rPr lang="en-US" dirty="0">
                <a:latin typeface="Times New Roman" charset="0"/>
                <a:ea typeface="Times New Roman" charset="0"/>
                <a:cs typeface="Times New Roman" charset="0"/>
              </a:rPr>
              <a:t>: 1806.00532 (2018).</a:t>
            </a:r>
          </a:p>
          <a:p>
            <a:pPr>
              <a:lnSpc>
                <a:spcPct val="100000"/>
              </a:lnSpc>
              <a:spcBef>
                <a:spcPts val="0"/>
              </a:spcBef>
            </a:pPr>
            <a:r>
              <a:rPr lang="en-US" dirty="0">
                <a:latin typeface="Times New Roman" charset="0"/>
                <a:ea typeface="Times New Roman" charset="0"/>
                <a:cs typeface="Times New Roman" charset="0"/>
              </a:rPr>
              <a:t>D. Davis </a:t>
            </a:r>
            <a:r>
              <a:rPr lang="en-US" i="1" dirty="0">
                <a:latin typeface="Times New Roman" charset="0"/>
                <a:ea typeface="Times New Roman" charset="0"/>
                <a:cs typeface="Times New Roman" charset="0"/>
              </a:rPr>
              <a:t>et al.</a:t>
            </a:r>
            <a:r>
              <a:rPr lang="en-US" dirty="0">
                <a:latin typeface="Times New Roman" charset="0"/>
                <a:ea typeface="Times New Roman" charset="0"/>
                <a:cs typeface="Times New Roman" charset="0"/>
              </a:rPr>
              <a:t> “Improving the Sensitivity of Advanced LIGO Using Noise Subtraction.” </a:t>
            </a:r>
            <a:r>
              <a:rPr lang="en-US" dirty="0" err="1">
                <a:latin typeface="Times New Roman" charset="0"/>
                <a:ea typeface="Times New Roman" charset="0"/>
                <a:cs typeface="Times New Roman" charset="0"/>
              </a:rPr>
              <a:t>arxiv</a:t>
            </a:r>
            <a:r>
              <a:rPr lang="en-US" dirty="0">
                <a:latin typeface="Times New Roman" charset="0"/>
                <a:ea typeface="Times New Roman" charset="0"/>
                <a:cs typeface="Times New Roman" charset="0"/>
              </a:rPr>
              <a:t>: 1809:05348 (2018).</a:t>
            </a:r>
          </a:p>
          <a:p>
            <a:pPr>
              <a:lnSpc>
                <a:spcPct val="100000"/>
              </a:lnSpc>
              <a:spcBef>
                <a:spcPts val="0"/>
              </a:spcBef>
            </a:pPr>
            <a:r>
              <a:rPr lang="en-US" dirty="0">
                <a:latin typeface="Times New Roman" charset="0"/>
                <a:ea typeface="Times New Roman" charset="0"/>
                <a:cs typeface="Times New Roman" charset="0"/>
              </a:rPr>
              <a:t>L. </a:t>
            </a:r>
            <a:r>
              <a:rPr lang="en-US" dirty="0" err="1">
                <a:latin typeface="Times New Roman" charset="0"/>
                <a:ea typeface="Times New Roman" charset="0"/>
                <a:cs typeface="Times New Roman" charset="0"/>
              </a:rPr>
              <a:t>Tsukada</a:t>
            </a:r>
            <a:r>
              <a:rPr lang="en-US"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et al.</a:t>
            </a:r>
            <a:r>
              <a:rPr lang="en-US" dirty="0">
                <a:latin typeface="Times New Roman" charset="0"/>
                <a:ea typeface="Times New Roman" charset="0"/>
                <a:cs typeface="Times New Roman" charset="0"/>
              </a:rPr>
              <a:t> “Application of a zero-latency whitening filter to compact binary coalescence gravitational-wave searches.” Phys. Rev. D </a:t>
            </a:r>
            <a:r>
              <a:rPr lang="en-US" b="1" dirty="0">
                <a:latin typeface="Times New Roman" charset="0"/>
                <a:ea typeface="Times New Roman" charset="0"/>
                <a:cs typeface="Times New Roman" charset="0"/>
              </a:rPr>
              <a:t>97</a:t>
            </a:r>
            <a:r>
              <a:rPr lang="en-US" dirty="0">
                <a:latin typeface="Times New Roman" charset="0"/>
                <a:ea typeface="Times New Roman" charset="0"/>
                <a:cs typeface="Times New Roman" charset="0"/>
              </a:rPr>
              <a:t>, 103009 (2018).</a:t>
            </a:r>
          </a:p>
        </p:txBody>
      </p:sp>
      <p:sp>
        <p:nvSpPr>
          <p:cNvPr id="6" name="Slide Number Placeholder 5">
            <a:extLst>
              <a:ext uri="{FF2B5EF4-FFF2-40B4-BE49-F238E27FC236}">
                <a16:creationId xmlns:a16="http://schemas.microsoft.com/office/drawing/2014/main" id="{26E64C6A-779F-4D4A-8E17-DE120E9D0074}"/>
              </a:ext>
            </a:extLst>
          </p:cNvPr>
          <p:cNvSpPr>
            <a:spLocks noGrp="1"/>
          </p:cNvSpPr>
          <p:nvPr>
            <p:ph type="sldNum" sz="quarter" idx="12"/>
          </p:nvPr>
        </p:nvSpPr>
        <p:spPr/>
        <p:txBody>
          <a:bodyPr/>
          <a:lstStyle/>
          <a:p>
            <a:fld id="{8D7B6E50-5426-AF47-BB97-B64E2943F7D9}" type="slidenum">
              <a:rPr lang="en-US" smtClean="0"/>
              <a:t>42</a:t>
            </a:fld>
            <a:endParaRPr lang="en-US"/>
          </a:p>
        </p:txBody>
      </p:sp>
    </p:spTree>
    <p:extLst>
      <p:ext uri="{BB962C8B-B14F-4D97-AF65-F5344CB8AC3E}">
        <p14:creationId xmlns:p14="http://schemas.microsoft.com/office/powerpoint/2010/main" val="99199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CAL Line Subtraction Option A – </a:t>
            </a: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 Lines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36883" y="1118936"/>
                <a:ext cx="11855117" cy="5510463"/>
              </a:xfrm>
            </p:spPr>
            <p:txBody>
              <a:bodyPr>
                <a:normAutofit/>
              </a:bodyPr>
              <a:lstStyle/>
              <a:p>
                <a:pPr marL="514350" lvl="0" indent="-514350">
                  <a:lnSpc>
                    <a:spcPct val="100000"/>
                  </a:lnSpc>
                  <a:spcBef>
                    <a:spcPts val="0"/>
                  </a:spcBef>
                  <a:buNone/>
                </a:pPr>
                <a:r>
                  <a:rPr lang="en-US" dirty="0">
                    <a:latin typeface="Times New Roman" charset="0"/>
                    <a:ea typeface="Times New Roman" charset="0"/>
                    <a:cs typeface="Times New Roman" charset="0"/>
                  </a:rPr>
                  <a:t>Let </a:t>
                </a:r>
                <a14:m>
                  <m:oMath xmlns:m="http://schemas.openxmlformats.org/officeDocument/2006/math">
                    <m:sSub>
                      <m:sSubPr>
                        <m:ctrlPr>
                          <a:rPr lang="en-US"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𝑥</m:t>
                        </m:r>
                      </m:e>
                      <m:sub>
                        <m:r>
                          <a:rPr lang="en-US" b="0" i="1" smtClean="0">
                            <a:latin typeface="Cambria Math" charset="0"/>
                            <a:ea typeface="Times New Roman" charset="0"/>
                            <a:cs typeface="Times New Roman" charset="0"/>
                          </a:rPr>
                          <m:t>𝑝𝑐</m:t>
                        </m:r>
                      </m:sub>
                    </m:sSub>
                    <m:d>
                      <m:dPr>
                        <m:ctrlPr>
                          <a:rPr lang="en-US" b="0" i="1" smtClean="0">
                            <a:latin typeface="Cambria Math" panose="02040503050406030204" pitchFamily="18" charset="0"/>
                            <a:ea typeface="Times New Roman" charset="0"/>
                            <a:cs typeface="Times New Roman" charset="0"/>
                          </a:rPr>
                        </m:ctrlPr>
                      </m:dPr>
                      <m:e>
                        <m:r>
                          <a:rPr lang="en-US" b="0" i="1" smtClean="0">
                            <a:latin typeface="Cambria Math" charset="0"/>
                            <a:ea typeface="Times New Roman" charset="0"/>
                            <a:cs typeface="Times New Roman" charset="0"/>
                          </a:rPr>
                          <m:t>𝑡</m:t>
                        </m:r>
                      </m:e>
                    </m:d>
                    <m:r>
                      <a:rPr lang="en-US" b="0" i="1" smtClean="0">
                        <a:latin typeface="Cambria Math" charset="0"/>
                        <a:ea typeface="Times New Roman" charset="0"/>
                        <a:cs typeface="Times New Roman" charset="0"/>
                      </a:rPr>
                      <m:t>=</m:t>
                    </m:r>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panose="02040503050406030204" pitchFamily="18" charset="0"/>
                            <a:ea typeface="Times New Roman" charset="0"/>
                            <a:cs typeface="Times New Roman" charset="0"/>
                          </a:rPr>
                          <m:t>𝑎</m:t>
                        </m:r>
                      </m:e>
                      <m:sub>
                        <m:r>
                          <a:rPr lang="en-US" b="0" i="1" smtClean="0">
                            <a:latin typeface="Cambria Math" charset="0"/>
                            <a:ea typeface="Times New Roman" charset="0"/>
                            <a:cs typeface="Times New Roman" charset="0"/>
                          </a:rPr>
                          <m:t>𝑝𝑐</m:t>
                        </m:r>
                      </m:sub>
                    </m:sSub>
                    <m:func>
                      <m:funcPr>
                        <m:ctrlPr>
                          <a:rPr lang="en-US" b="0" i="1" smtClean="0">
                            <a:latin typeface="Cambria Math" panose="02040503050406030204" pitchFamily="18" charset="0"/>
                            <a:ea typeface="Times New Roman" charset="0"/>
                            <a:cs typeface="Times New Roman" charset="0"/>
                          </a:rPr>
                        </m:ctrlPr>
                      </m:funcPr>
                      <m:fName>
                        <m:r>
                          <m:rPr>
                            <m:sty m:val="p"/>
                          </m:rPr>
                          <a:rPr lang="en-US" b="0" i="0" smtClean="0">
                            <a:latin typeface="Cambria Math" charset="0"/>
                            <a:ea typeface="Times New Roman" charset="0"/>
                            <a:cs typeface="Times New Roman" charset="0"/>
                          </a:rPr>
                          <m:t>cos</m:t>
                        </m:r>
                      </m:fName>
                      <m:e>
                        <m:d>
                          <m:dPr>
                            <m:ctrlPr>
                              <a:rPr lang="en-US" b="0" i="1" smtClean="0">
                                <a:latin typeface="Cambria Math" panose="02040503050406030204" pitchFamily="18" charset="0"/>
                                <a:ea typeface="Times New Roman" charset="0"/>
                                <a:cs typeface="Times New Roman" charset="0"/>
                              </a:rPr>
                            </m:ctrlPr>
                          </m:dPr>
                          <m:e>
                            <m:r>
                              <a:rPr lang="en-US" b="0" i="1" smtClean="0">
                                <a:latin typeface="Cambria Math" charset="0"/>
                                <a:ea typeface="Cambria Math" charset="0"/>
                                <a:cs typeface="Cambria Math" charset="0"/>
                              </a:rPr>
                              <m:t>𝜔</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𝜙</m:t>
                                </m:r>
                              </m:e>
                              <m:sub>
                                <m:r>
                                  <a:rPr lang="en-US" b="0" i="1" smtClean="0">
                                    <a:latin typeface="Cambria Math" charset="0"/>
                                    <a:ea typeface="Cambria Math" charset="0"/>
                                    <a:cs typeface="Cambria Math" charset="0"/>
                                  </a:rPr>
                                  <m:t>𝑝𝑐</m:t>
                                </m:r>
                              </m:sub>
                            </m:sSub>
                          </m:e>
                        </m:d>
                      </m:e>
                    </m:func>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𝑛</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e>
                    </m:d>
                  </m:oMath>
                </a14:m>
                <a:r>
                  <a:rPr lang="en-US" dirty="0">
                    <a:latin typeface="Times New Roman" charset="0"/>
                    <a:ea typeface="Times New Roman" charset="0"/>
                    <a:cs typeface="Times New Roman" charset="0"/>
                  </a:rPr>
                  <a:t> be the </a:t>
                </a: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 injection channel, read in from the front end: CAL-PCALY_RX_PD_OUT_DQ</a:t>
                </a:r>
                <a:br>
                  <a:rPr lang="en-US" dirty="0">
                    <a:latin typeface="Times New Roman" charset="0"/>
                    <a:ea typeface="Times New Roman" charset="0"/>
                    <a:cs typeface="Times New Roman" charset="0"/>
                  </a:rPr>
                </a:br>
                <a:endParaRPr lang="en-US" dirty="0">
                  <a:latin typeface="Times New Roman" charset="0"/>
                  <a:ea typeface="Times New Roman" charset="0"/>
                  <a:cs typeface="Times New Roman" charset="0"/>
                </a:endParaRPr>
              </a:p>
              <a:p>
                <a:pPr marL="514350" lvl="0" indent="-514350">
                  <a:lnSpc>
                    <a:spcPct val="100000"/>
                  </a:lnSpc>
                  <a:spcBef>
                    <a:spcPts val="0"/>
                  </a:spcBef>
                  <a:buFont typeface="+mj-lt"/>
                  <a:buAutoNum type="arabicPeriod"/>
                </a:pPr>
                <a:r>
                  <a:rPr lang="en-US" dirty="0">
                    <a:latin typeface="Times New Roman" charset="0"/>
                    <a:ea typeface="Times New Roman" charset="0"/>
                    <a:cs typeface="Times New Roman" charset="0"/>
                  </a:rPr>
                  <a:t>Multiply by a local oscillator to demodulate:</a:t>
                </a:r>
                <a:br>
                  <a:rPr lang="en-US" dirty="0">
                    <a:latin typeface="Times New Roman" charset="0"/>
                    <a:ea typeface="Times New Roman" charset="0"/>
                    <a:cs typeface="Times New Roman" charset="0"/>
                  </a:rPr>
                </a:br>
                <a14:m>
                  <m:oMath xmlns:m="http://schemas.openxmlformats.org/officeDocument/2006/math">
                    <m:sSup>
                      <m:sSupPr>
                        <m:ctrlPr>
                          <a:rPr lang="en-US" b="0" i="1" smtClean="0">
                            <a:latin typeface="Cambria Math" panose="02040503050406030204" pitchFamily="18" charset="0"/>
                            <a:ea typeface="Times New Roman" charset="0"/>
                            <a:cs typeface="Times New Roman" charset="0"/>
                          </a:rPr>
                        </m:ctrlPr>
                      </m:sSupPr>
                      <m:e>
                        <m:r>
                          <a:rPr lang="en-US" b="0" i="1" smtClean="0">
                            <a:latin typeface="Cambria Math" charset="0"/>
                            <a:ea typeface="Times New Roman" charset="0"/>
                            <a:cs typeface="Times New Roman" charset="0"/>
                          </a:rPr>
                          <m:t>𝑒</m:t>
                        </m:r>
                      </m:e>
                      <m:sup>
                        <m:r>
                          <a:rPr lang="en-US" b="0" i="1" smtClean="0">
                            <a:latin typeface="Cambria Math" charset="0"/>
                            <a:ea typeface="Times New Roman" charset="0"/>
                            <a:cs typeface="Times New Roman" charset="0"/>
                          </a:rPr>
                          <m:t>−</m:t>
                        </m:r>
                        <m:r>
                          <a:rPr lang="en-US" b="0" i="1" smtClean="0">
                            <a:latin typeface="Cambria Math" charset="0"/>
                            <a:ea typeface="Times New Roman" charset="0"/>
                            <a:cs typeface="Times New Roman" charset="0"/>
                          </a:rPr>
                          <m:t>𝑖</m:t>
                        </m:r>
                        <m:r>
                          <a:rPr lang="en-US" b="0" i="1" smtClean="0">
                            <a:latin typeface="Cambria Math" charset="0"/>
                            <a:ea typeface="Cambria Math" charset="0"/>
                            <a:cs typeface="Cambria Math" charset="0"/>
                          </a:rPr>
                          <m:t>𝜔</m:t>
                        </m:r>
                        <m:r>
                          <a:rPr lang="en-US" b="0" i="1" smtClean="0">
                            <a:latin typeface="Cambria Math" charset="0"/>
                            <a:ea typeface="Cambria Math" charset="0"/>
                            <a:cs typeface="Cambria Math" charset="0"/>
                          </a:rPr>
                          <m:t>𝑡</m:t>
                        </m:r>
                      </m:sup>
                    </m:sSup>
                    <m:d>
                      <m:dPr>
                        <m:begChr m:val="["/>
                        <m:endChr m:val="]"/>
                        <m:ctrlPr>
                          <a:rPr lang="en-US" b="0" i="1" smtClean="0">
                            <a:latin typeface="Cambria Math" panose="02040503050406030204" pitchFamily="18" charset="0"/>
                            <a:ea typeface="Times New Roman" charset="0"/>
                            <a:cs typeface="Times New Roman" charset="0"/>
                          </a:rPr>
                        </m:ctrlPr>
                      </m:dPr>
                      <m:e>
                        <m:sSub>
                          <m:sSubPr>
                            <m:ctrlPr>
                              <a:rPr lang="en-US" i="1">
                                <a:latin typeface="Cambria Math" panose="02040503050406030204" pitchFamily="18" charset="0"/>
                                <a:ea typeface="Times New Roman" charset="0"/>
                                <a:cs typeface="Times New Roman" charset="0"/>
                              </a:rPr>
                            </m:ctrlPr>
                          </m:sSubPr>
                          <m:e>
                            <m:r>
                              <a:rPr lang="en-US" b="0" i="1" smtClean="0">
                                <a:latin typeface="Cambria Math" panose="02040503050406030204" pitchFamily="18" charset="0"/>
                                <a:ea typeface="Times New Roman" charset="0"/>
                                <a:cs typeface="Times New Roman" charset="0"/>
                              </a:rPr>
                              <m:t>𝑎</m:t>
                            </m:r>
                          </m:e>
                          <m:sub>
                            <m:r>
                              <a:rPr lang="en-US" i="1">
                                <a:latin typeface="Cambria Math" charset="0"/>
                                <a:ea typeface="Times New Roman" charset="0"/>
                                <a:cs typeface="Times New Roman" charset="0"/>
                              </a:rPr>
                              <m:t>𝑝𝑐</m:t>
                            </m:r>
                          </m:sub>
                        </m:sSub>
                        <m:func>
                          <m:funcPr>
                            <m:ctrlPr>
                              <a:rPr lang="en-US" i="1">
                                <a:latin typeface="Cambria Math" panose="02040503050406030204" pitchFamily="18" charset="0"/>
                                <a:ea typeface="Times New Roman" charset="0"/>
                                <a:cs typeface="Times New Roman" charset="0"/>
                              </a:rPr>
                            </m:ctrlPr>
                          </m:funcPr>
                          <m:fName>
                            <m:r>
                              <m:rPr>
                                <m:sty m:val="p"/>
                              </m:rPr>
                              <a:rPr lang="en-US">
                                <a:latin typeface="Cambria Math" charset="0"/>
                                <a:ea typeface="Times New Roman" charset="0"/>
                                <a:cs typeface="Times New Roman" charset="0"/>
                              </a:rPr>
                              <m:t>cos</m:t>
                            </m:r>
                          </m:fName>
                          <m:e>
                            <m:d>
                              <m:dPr>
                                <m:ctrlPr>
                                  <a:rPr lang="en-US" i="1">
                                    <a:latin typeface="Cambria Math" panose="02040503050406030204" pitchFamily="18" charset="0"/>
                                    <a:ea typeface="Times New Roman" charset="0"/>
                                    <a:cs typeface="Times New Roman" charset="0"/>
                                  </a:rPr>
                                </m:ctrlPr>
                              </m:dPr>
                              <m:e>
                                <m:r>
                                  <a:rPr lang="en-US" i="1">
                                    <a:latin typeface="Cambria Math" charset="0"/>
                                    <a:ea typeface="Cambria Math" charset="0"/>
                                    <a:cs typeface="Cambria Math" charset="0"/>
                                  </a:rPr>
                                  <m:t>𝜔</m:t>
                                </m:r>
                                <m:r>
                                  <a:rPr lang="en-US" i="1">
                                    <a:latin typeface="Cambria Math" charset="0"/>
                                    <a:ea typeface="Cambria Math" charset="0"/>
                                    <a:cs typeface="Cambria Math" charset="0"/>
                                  </a:rPr>
                                  <m:t>𝑡</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i="1">
                                        <a:latin typeface="Cambria Math" charset="0"/>
                                        <a:ea typeface="Cambria Math" charset="0"/>
                                        <a:cs typeface="Cambria Math" charset="0"/>
                                      </a:rPr>
                                      <m:t>𝑝𝑐</m:t>
                                    </m:r>
                                  </m:sub>
                                </m:sSub>
                              </m:e>
                            </m:d>
                          </m:e>
                        </m:func>
                        <m:r>
                          <a:rPr lang="en-US" i="1">
                            <a:latin typeface="Cambria Math" charset="0"/>
                            <a:ea typeface="Cambria Math" charset="0"/>
                            <a:cs typeface="Cambria Math" charset="0"/>
                          </a:rPr>
                          <m:t>+</m:t>
                        </m:r>
                        <m:r>
                          <a:rPr lang="en-US" i="1">
                            <a:latin typeface="Cambria Math" charset="0"/>
                            <a:ea typeface="Cambria Math" charset="0"/>
                            <a:cs typeface="Cambria Math" charset="0"/>
                          </a:rPr>
                          <m:t>𝑛</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𝑡</m:t>
                            </m:r>
                          </m:e>
                        </m:d>
                      </m:e>
                    </m:d>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Times New Roman" charset="0"/>
                                <a:cs typeface="Times New Roman" charset="0"/>
                              </a:rPr>
                            </m:ctrlPr>
                          </m:sSubPr>
                          <m:e>
                            <m:r>
                              <a:rPr lang="en-US" b="0" i="1" smtClean="0">
                                <a:latin typeface="Cambria Math" panose="02040503050406030204" pitchFamily="18" charset="0"/>
                                <a:ea typeface="Times New Roman" charset="0"/>
                                <a:cs typeface="Times New Roman" charset="0"/>
                              </a:rPr>
                              <m:t>𝑎</m:t>
                            </m:r>
                          </m:e>
                          <m:sub>
                            <m:r>
                              <a:rPr lang="en-US" i="1">
                                <a:latin typeface="Cambria Math" charset="0"/>
                                <a:ea typeface="Times New Roman" charset="0"/>
                                <a:cs typeface="Times New Roman" charset="0"/>
                              </a:rPr>
                              <m:t>𝑝𝑐</m:t>
                            </m:r>
                          </m:sub>
                        </m:sSub>
                      </m:num>
                      <m:den>
                        <m:r>
                          <a:rPr lang="en-US" b="0" i="1" smtClean="0">
                            <a:latin typeface="Cambria Math" charset="0"/>
                            <a:ea typeface="Cambria Math" charset="0"/>
                            <a:cs typeface="Cambria Math" charset="0"/>
                          </a:rPr>
                          <m:t>2</m:t>
                        </m:r>
                      </m:den>
                    </m:f>
                    <m:d>
                      <m:dPr>
                        <m:begChr m:val="["/>
                        <m:endChr m:val="]"/>
                        <m:ctrlPr>
                          <a:rPr lang="en-US" b="0" i="1" smtClean="0">
                            <a:latin typeface="Cambria Math" panose="02040503050406030204" pitchFamily="18" charset="0"/>
                            <a:ea typeface="Cambria Math" charset="0"/>
                            <a:cs typeface="Cambria Math" charset="0"/>
                          </a:rPr>
                        </m:ctrlPr>
                      </m:dPr>
                      <m:e>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i="1">
                                    <a:latin typeface="Cambria Math" charset="0"/>
                                    <a:ea typeface="Cambria Math" charset="0"/>
                                    <a:cs typeface="Cambria Math" charset="0"/>
                                  </a:rPr>
                                  <m:t>𝑝𝑐</m:t>
                                </m:r>
                              </m:sub>
                            </m:sSub>
                          </m:sup>
                        </m:sSup>
                        <m:r>
                          <a:rPr lang="en-US" b="0" i="1" smtClean="0">
                            <a:latin typeface="Cambria Math" charset="0"/>
                            <a:ea typeface="Cambria Math" charset="0"/>
                            <a:cs typeface="Cambria Math" charset="0"/>
                          </a:rPr>
                          <m:t>+</m:t>
                        </m:r>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d>
                              <m:dPr>
                                <m:ctrlPr>
                                  <a:rPr lang="en-US" b="0" i="1" smtClean="0">
                                    <a:latin typeface="Cambria Math" panose="02040503050406030204" pitchFamily="18" charset="0"/>
                                    <a:ea typeface="Times New Roman" charset="0"/>
                                    <a:cs typeface="Times New Roman" charset="0"/>
                                  </a:rPr>
                                </m:ctrlPr>
                              </m:dPr>
                              <m:e>
                                <m:r>
                                  <a:rPr lang="en-US" b="0" i="1" smtClean="0">
                                    <a:latin typeface="Cambria Math" charset="0"/>
                                    <a:ea typeface="Times New Roman" charset="0"/>
                                    <a:cs typeface="Times New Roman" charset="0"/>
                                  </a:rPr>
                                  <m:t>2</m:t>
                                </m:r>
                                <m:r>
                                  <a:rPr lang="en-US" i="1">
                                    <a:latin typeface="Cambria Math" charset="0"/>
                                    <a:ea typeface="Cambria Math" charset="0"/>
                                    <a:cs typeface="Cambria Math" charset="0"/>
                                  </a:rPr>
                                  <m:t>𝜔</m:t>
                                </m:r>
                                <m:r>
                                  <a:rPr lang="en-US" i="1">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i="1">
                                        <a:latin typeface="Cambria Math" charset="0"/>
                                        <a:ea typeface="Cambria Math" charset="0"/>
                                        <a:cs typeface="Cambria Math" charset="0"/>
                                      </a:rPr>
                                      <m:t>𝑝𝑐</m:t>
                                    </m:r>
                                  </m:sub>
                                </m:sSub>
                              </m:e>
                            </m:d>
                          </m:sup>
                        </m:sSup>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𝑛</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r>
                          <a:rPr lang="en-US" i="1">
                            <a:latin typeface="Cambria Math" charset="0"/>
                            <a:ea typeface="Cambria Math" charset="0"/>
                            <a:cs typeface="Cambria Math" charset="0"/>
                          </a:rPr>
                          <m:t>𝜔</m:t>
                        </m:r>
                        <m:r>
                          <a:rPr lang="en-US" i="1">
                            <a:latin typeface="Cambria Math" charset="0"/>
                            <a:ea typeface="Cambria Math" charset="0"/>
                            <a:cs typeface="Cambria Math" charset="0"/>
                          </a:rPr>
                          <m:t>𝑡</m:t>
                        </m:r>
                      </m:sup>
                    </m:sSup>
                  </m:oMath>
                </a14:m>
                <a:endParaRPr lang="en-US" dirty="0">
                  <a:latin typeface="Times New Roman" charset="0"/>
                  <a:ea typeface="Times New Roman" charset="0"/>
                  <a:cs typeface="Times New Roman" charset="0"/>
                </a:endParaRPr>
              </a:p>
              <a:p>
                <a:pPr marL="514350" lvl="0" indent="-514350">
                  <a:lnSpc>
                    <a:spcPct val="100000"/>
                  </a:lnSpc>
                  <a:spcBef>
                    <a:spcPts val="0"/>
                  </a:spcBef>
                  <a:buFont typeface="+mj-lt"/>
                  <a:buAutoNum type="arabicPeriod"/>
                </a:pPr>
                <a:endParaRPr lang="en-US" dirty="0">
                  <a:latin typeface="Times New Roman" charset="0"/>
                  <a:ea typeface="Times New Roman" charset="0"/>
                  <a:cs typeface="Times New Roman" charset="0"/>
                </a:endParaRPr>
              </a:p>
              <a:p>
                <a:pPr marL="514350" lvl="0" indent="-514350">
                  <a:lnSpc>
                    <a:spcPct val="100000"/>
                  </a:lnSpc>
                  <a:spcBef>
                    <a:spcPts val="0"/>
                  </a:spcBef>
                  <a:buFont typeface="+mj-lt"/>
                  <a:buAutoNum type="arabicPeriod"/>
                </a:pPr>
                <a:r>
                  <a:rPr lang="en-US" dirty="0">
                    <a:latin typeface="Times New Roman" charset="0"/>
                    <a:ea typeface="Times New Roman" charset="0"/>
                    <a:cs typeface="Times New Roman" charset="0"/>
                  </a:rPr>
                  <a:t>Low-pass filter, leaving only the amplitude and phase: </a:t>
                </a:r>
                <a14:m>
                  <m:oMath xmlns:m="http://schemas.openxmlformats.org/officeDocument/2006/math">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Times New Roman" charset="0"/>
                                <a:cs typeface="Times New Roman" charset="0"/>
                              </a:rPr>
                            </m:ctrlPr>
                          </m:sSubPr>
                          <m:e>
                            <m:r>
                              <a:rPr lang="en-US" b="0" i="1" smtClean="0">
                                <a:latin typeface="Cambria Math" panose="02040503050406030204" pitchFamily="18" charset="0"/>
                                <a:ea typeface="Times New Roman" charset="0"/>
                                <a:cs typeface="Times New Roman" charset="0"/>
                              </a:rPr>
                              <m:t>𝑎</m:t>
                            </m:r>
                          </m:e>
                          <m:sub>
                            <m:r>
                              <a:rPr lang="en-US" i="1">
                                <a:latin typeface="Cambria Math" charset="0"/>
                                <a:ea typeface="Times New Roman" charset="0"/>
                                <a:cs typeface="Times New Roman" charset="0"/>
                              </a:rPr>
                              <m:t>𝑝𝑐</m:t>
                            </m:r>
                          </m:sub>
                        </m:sSub>
                      </m:num>
                      <m:den>
                        <m:r>
                          <a:rPr lang="en-US" i="1">
                            <a:latin typeface="Cambria Math" charset="0"/>
                            <a:ea typeface="Cambria Math" charset="0"/>
                            <a:cs typeface="Cambria Math" charset="0"/>
                          </a:rPr>
                          <m:t>2</m:t>
                        </m:r>
                      </m:den>
                    </m:f>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i="1">
                                <a:latin typeface="Cambria Math" charset="0"/>
                                <a:ea typeface="Cambria Math" charset="0"/>
                                <a:cs typeface="Cambria Math" charset="0"/>
                              </a:rPr>
                              <m:t>𝑝𝑐</m:t>
                            </m:r>
                          </m:sub>
                        </m:sSub>
                      </m:sup>
                    </m:sSup>
                  </m:oMath>
                </a14:m>
                <a:endParaRPr lang="en-US" dirty="0">
                  <a:latin typeface="Times New Roman" charset="0"/>
                  <a:ea typeface="Times New Roman" charset="0"/>
                  <a:cs typeface="Times New Roman"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36883" y="1118936"/>
                <a:ext cx="11855117" cy="5510463"/>
              </a:xfrm>
              <a:blipFill>
                <a:blip r:embed="rId2"/>
                <a:stretch>
                  <a:fillRect l="-1071" t="-690"/>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FEAAD459-E711-A744-A049-398CEFD1F2A4}"/>
              </a:ext>
            </a:extLst>
          </p:cNvPr>
          <p:cNvSpPr>
            <a:spLocks noGrp="1"/>
          </p:cNvSpPr>
          <p:nvPr>
            <p:ph type="sldNum" sz="quarter" idx="12"/>
          </p:nvPr>
        </p:nvSpPr>
        <p:spPr/>
        <p:txBody>
          <a:bodyPr/>
          <a:lstStyle/>
          <a:p>
            <a:fld id="{8D7B6E50-5426-AF47-BB97-B64E2943F7D9}" type="slidenum">
              <a:rPr lang="en-US" smtClean="0"/>
              <a:t>5</a:t>
            </a:fld>
            <a:endParaRPr lang="en-US"/>
          </a:p>
        </p:txBody>
      </p:sp>
    </p:spTree>
    <p:extLst>
      <p:ext uri="{BB962C8B-B14F-4D97-AF65-F5344CB8AC3E}">
        <p14:creationId xmlns:p14="http://schemas.microsoft.com/office/powerpoint/2010/main" val="1271917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CAL Line Subtraction Option A – </a:t>
            </a: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 Lines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36883" y="1118936"/>
                <a:ext cx="11855117" cy="5510463"/>
              </a:xfrm>
            </p:spPr>
            <p:txBody>
              <a:bodyPr>
                <a:normAutofit/>
              </a:bodyPr>
              <a:lstStyle/>
              <a:p>
                <a:pPr marL="0" indent="0">
                  <a:lnSpc>
                    <a:spcPct val="100000"/>
                  </a:lnSpc>
                  <a:spcBef>
                    <a:spcPts val="0"/>
                  </a:spcBef>
                  <a:buNone/>
                </a:pPr>
                <a:r>
                  <a:rPr lang="en-US" dirty="0">
                    <a:latin typeface="Times New Roman" charset="0"/>
                    <a:ea typeface="Times New Roman" charset="0"/>
                    <a:cs typeface="Times New Roman" charset="0"/>
                  </a:rPr>
                  <a:t>3.   Multiply by the </a:t>
                </a: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 correction factor to convert from counts to meters:</a:t>
                </a:r>
                <a:br>
                  <a:rPr lang="en-US" dirty="0">
                    <a:latin typeface="Times New Roman" charset="0"/>
                    <a:ea typeface="Times New Roman" charset="0"/>
                    <a:cs typeface="Times New Roman" charset="0"/>
                  </a:rPr>
                </a:b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𝑝𝑐</m:t>
                          </m:r>
                        </m:e>
                        <m:sub>
                          <m:r>
                            <a:rPr lang="en-US" i="1">
                              <a:latin typeface="Cambria Math" charset="0"/>
                              <a:ea typeface="Cambria Math" charset="0"/>
                              <a:cs typeface="Cambria Math" charset="0"/>
                            </a:rPr>
                            <m:t>𝑐𝑜𝑟𝑟</m:t>
                          </m:r>
                        </m:sub>
                      </m:sSub>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Times New Roman" charset="0"/>
                                  <a:cs typeface="Times New Roman" charset="0"/>
                                </a:rPr>
                              </m:ctrlPr>
                            </m:sSubPr>
                            <m:e>
                              <m:r>
                                <a:rPr lang="en-US" i="1">
                                  <a:latin typeface="Cambria Math" panose="02040503050406030204" pitchFamily="18" charset="0"/>
                                  <a:ea typeface="Times New Roman" charset="0"/>
                                  <a:cs typeface="Times New Roman" charset="0"/>
                                </a:rPr>
                                <m:t>𝑎</m:t>
                              </m:r>
                            </m:e>
                            <m:sub>
                              <m:r>
                                <a:rPr lang="en-US" i="1">
                                  <a:latin typeface="Cambria Math" charset="0"/>
                                  <a:ea typeface="Times New Roman" charset="0"/>
                                  <a:cs typeface="Times New Roman" charset="0"/>
                                </a:rPr>
                                <m:t>𝑝𝑐</m:t>
                              </m:r>
                            </m:sub>
                          </m:sSub>
                        </m:num>
                        <m:den>
                          <m:r>
                            <a:rPr lang="en-US" i="1">
                              <a:latin typeface="Cambria Math" charset="0"/>
                              <a:ea typeface="Cambria Math" charset="0"/>
                              <a:cs typeface="Cambria Math" charset="0"/>
                            </a:rPr>
                            <m:t>2</m:t>
                          </m:r>
                        </m:den>
                      </m:f>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i="1">
                                  <a:latin typeface="Cambria Math" charset="0"/>
                                  <a:ea typeface="Cambria Math" charset="0"/>
                                  <a:cs typeface="Cambria Math" charset="0"/>
                                </a:rPr>
                                <m:t>𝑝𝑐</m:t>
                              </m:r>
                            </m:sub>
                          </m:sSub>
                        </m:sup>
                      </m:sSup>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r>
                            <a:rPr lang="en-US" i="1">
                              <a:latin typeface="Cambria Math" panose="02040503050406030204" pitchFamily="18" charset="0"/>
                              <a:ea typeface="Cambria Math" charset="0"/>
                              <a:cs typeface="Cambria Math" charset="0"/>
                            </a:rPr>
                            <m:t>𝑎</m:t>
                          </m:r>
                        </m:num>
                        <m:den>
                          <m:r>
                            <a:rPr lang="en-US" i="1">
                              <a:latin typeface="Cambria Math" charset="0"/>
                              <a:ea typeface="Cambria Math" charset="0"/>
                              <a:cs typeface="Cambria Math" charset="0"/>
                            </a:rPr>
                            <m:t>2</m:t>
                          </m:r>
                        </m:den>
                      </m:f>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r>
                            <a:rPr lang="en-US" i="1">
                              <a:latin typeface="Cambria Math" charset="0"/>
                              <a:ea typeface="Cambria Math" charset="0"/>
                              <a:cs typeface="Cambria Math" charset="0"/>
                            </a:rPr>
                            <m:t>𝜙</m:t>
                          </m:r>
                        </m:sup>
                      </m:sSup>
                    </m:oMath>
                  </m:oMathPara>
                </a14:m>
                <a:br>
                  <a:rPr lang="en-US" dirty="0">
                    <a:latin typeface="Times New Roman" charset="0"/>
                    <a:ea typeface="Cambria Math" charset="0"/>
                    <a:cs typeface="Cambria Math" charset="0"/>
                  </a:rPr>
                </a:br>
                <a:r>
                  <a:rPr lang="en-US" dirty="0">
                    <a:latin typeface="Times New Roman" charset="0"/>
                    <a:ea typeface="Cambria Math" charset="0"/>
                    <a:cs typeface="Cambria Math" charset="0"/>
                  </a:rPr>
                  <a:t>       </a:t>
                </a:r>
                <a:r>
                  <a:rPr lang="en-US" i="1" dirty="0" err="1">
                    <a:latin typeface="Times New Roman" charset="0"/>
                    <a:ea typeface="Times New Roman" charset="0"/>
                    <a:cs typeface="Times New Roman" charset="0"/>
                  </a:rPr>
                  <a:t>pc</a:t>
                </a:r>
                <a:r>
                  <a:rPr lang="en-US" i="1" baseline="-25000" dirty="0" err="1">
                    <a:latin typeface="Times New Roman" charset="0"/>
                    <a:ea typeface="Times New Roman" charset="0"/>
                    <a:cs typeface="Times New Roman" charset="0"/>
                  </a:rPr>
                  <a:t>corr</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includes 1 / </a:t>
                </a:r>
                <a:r>
                  <a:rPr lang="en-US" i="1" dirty="0">
                    <a:latin typeface="Times New Roman" charset="0"/>
                    <a:ea typeface="Times New Roman" charset="0"/>
                    <a:cs typeface="Times New Roman" charset="0"/>
                  </a:rPr>
                  <a:t>f </a:t>
                </a:r>
                <a:r>
                  <a:rPr lang="en-US" baseline="30000" dirty="0">
                    <a:latin typeface="Times New Roman" charset="0"/>
                    <a:ea typeface="Times New Roman" charset="0"/>
                    <a:cs typeface="Times New Roman" charset="0"/>
                  </a:rPr>
                  <a:t>2  </a:t>
                </a:r>
                <a:r>
                  <a:rPr lang="en-US" dirty="0">
                    <a:latin typeface="Times New Roman" charset="0"/>
                    <a:ea typeface="Times New Roman" charset="0"/>
                    <a:cs typeface="Times New Roman" charset="0"/>
                  </a:rPr>
                  <a:t>dependence and a time delay.  See </a:t>
                </a:r>
                <a:r>
                  <a:rPr lang="en-US" dirty="0">
                    <a:latin typeface="Times New Roman" charset="0"/>
                    <a:ea typeface="Times New Roman" charset="0"/>
                    <a:cs typeface="Times New Roman" charset="0"/>
                    <a:hlinkClick r:id="rId2"/>
                  </a:rPr>
                  <a:t>T1700106</a:t>
                </a:r>
                <a:r>
                  <a:rPr lang="en-US" dirty="0">
                    <a:latin typeface="Times New Roman" charset="0"/>
                    <a:ea typeface="Times New Roman" charset="0"/>
                    <a:cs typeface="Times New Roman" charset="0"/>
                  </a:rPr>
                  <a:t>.</a:t>
                </a:r>
                <a:endParaRPr lang="en-US" i="1" dirty="0">
                  <a:latin typeface="Times New Roman" charset="0"/>
                  <a:ea typeface="Times New Roman" charset="0"/>
                  <a:cs typeface="Times New Roman" charset="0"/>
                </a:endParaRPr>
              </a:p>
              <a:p>
                <a:pPr marL="0" lvl="0" indent="0">
                  <a:lnSpc>
                    <a:spcPct val="100000"/>
                  </a:lnSpc>
                  <a:spcBef>
                    <a:spcPts val="0"/>
                  </a:spcBef>
                  <a:buNone/>
                </a:pPr>
                <a:endParaRPr lang="en-US" dirty="0">
                  <a:latin typeface="Times New Roman" charset="0"/>
                  <a:ea typeface="Times New Roman" charset="0"/>
                  <a:cs typeface="Times New Roman" charset="0"/>
                </a:endParaRPr>
              </a:p>
              <a:p>
                <a:pPr marL="0" lvl="0" indent="0">
                  <a:lnSpc>
                    <a:spcPct val="100000"/>
                  </a:lnSpc>
                  <a:spcBef>
                    <a:spcPts val="0"/>
                  </a:spcBef>
                  <a:buNone/>
                </a:pPr>
                <a:endParaRPr lang="en-US" dirty="0">
                  <a:latin typeface="Times New Roman" charset="0"/>
                  <a:ea typeface="Times New Roman" charset="0"/>
                  <a:cs typeface="Times New Roman" charset="0"/>
                </a:endParaRPr>
              </a:p>
              <a:p>
                <a:pPr marL="0" lvl="0" indent="0">
                  <a:lnSpc>
                    <a:spcPct val="100000"/>
                  </a:lnSpc>
                  <a:spcBef>
                    <a:spcPts val="0"/>
                  </a:spcBef>
                  <a:buNone/>
                </a:pPr>
                <a:r>
                  <a:rPr lang="en-US" dirty="0">
                    <a:latin typeface="Times New Roman" charset="0"/>
                    <a:ea typeface="Times New Roman" charset="0"/>
                    <a:cs typeface="Times New Roman" charset="0"/>
                  </a:rPr>
                  <a:t>4.   Reconstruct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t>
                </a:r>
                <a14:m>
                  <m:oMath xmlns:m="http://schemas.openxmlformats.org/officeDocument/2006/math">
                    <m:r>
                      <a:rPr lang="en-US" i="1">
                        <a:latin typeface="Cambria Math" charset="0"/>
                        <a:ea typeface="Cambria Math" charset="0"/>
                        <a:cs typeface="Cambria Math" charset="0"/>
                      </a:rPr>
                      <m:t>𝜔</m:t>
                    </m:r>
                  </m:oMath>
                </a14:m>
                <a:r>
                  <a:rPr lang="en-US" dirty="0">
                    <a:latin typeface="Times New Roman" charset="0"/>
                    <a:ea typeface="Times New Roman" charset="0"/>
                    <a:cs typeface="Times New Roman" charset="0"/>
                  </a:rPr>
                  <a:t>):</a:t>
                </a:r>
                <a:br>
                  <a:rPr lang="en-US" dirty="0">
                    <a:latin typeface="Times New Roman" charset="0"/>
                    <a:ea typeface="Times New Roman" charset="0"/>
                    <a:cs typeface="Times New Roman" charset="0"/>
                  </a:rPr>
                </a:br>
                <a14:m>
                  <m:oMathPara xmlns:m="http://schemas.openxmlformats.org/officeDocument/2006/math">
                    <m:oMathParaPr>
                      <m:jc m:val="centerGroup"/>
                    </m:oMathParaPr>
                    <m:oMath xmlns:m="http://schemas.openxmlformats.org/officeDocument/2006/math">
                      <m:r>
                        <m:rPr>
                          <m:sty m:val="p"/>
                        </m:rPr>
                        <a:rPr lang="en-US" b="0" i="0" smtClean="0">
                          <a:latin typeface="Cambria Math" charset="0"/>
                          <a:ea typeface="Cambria Math" charset="0"/>
                          <a:cs typeface="Cambria Math" charset="0"/>
                        </a:rPr>
                        <m:t>Re</m:t>
                      </m:r>
                      <m:d>
                        <m:dPr>
                          <m:begChr m:val="["/>
                          <m:endChr m:val="]"/>
                          <m:ctrlPr>
                            <a:rPr lang="pt-BR"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2</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𝑒</m:t>
                              </m:r>
                            </m:e>
                            <m:sup>
                              <m:r>
                                <a:rPr lang="en-US" b="0" i="1" smtClean="0">
                                  <a:latin typeface="Cambria Math" charset="0"/>
                                  <a:ea typeface="Cambria Math" charset="0"/>
                                  <a:cs typeface="Cambria Math" charset="0"/>
                                </a:rPr>
                                <m:t>𝑖</m:t>
                              </m:r>
                              <m:r>
                                <a:rPr lang="en-US" i="1">
                                  <a:latin typeface="Cambria Math" charset="0"/>
                                  <a:ea typeface="Cambria Math" charset="0"/>
                                  <a:cs typeface="Cambria Math" charset="0"/>
                                </a:rPr>
                                <m:t>𝜔</m:t>
                              </m:r>
                              <m:r>
                                <a:rPr lang="en-US" i="1">
                                  <a:latin typeface="Cambria Math" charset="0"/>
                                  <a:ea typeface="Cambria Math" charset="0"/>
                                  <a:cs typeface="Cambria Math" charset="0"/>
                                </a:rPr>
                                <m:t>𝑡</m:t>
                              </m:r>
                            </m:sup>
                          </m:sSup>
                          <m:r>
                            <a:rPr lang="pt-BR" b="0" i="1" smtClean="0">
                              <a:latin typeface="Cambria Math" charset="0"/>
                              <a:ea typeface="Cambria Math" charset="0"/>
                              <a:cs typeface="Cambria Math" charset="0"/>
                            </a:rPr>
                            <m:t>×</m:t>
                          </m:r>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b="0" i="1" smtClean="0">
                                      <a:latin typeface="Cambria Math" panose="02040503050406030204" pitchFamily="18" charset="0"/>
                                      <a:ea typeface="Cambria Math" charset="0"/>
                                      <a:cs typeface="Cambria Math" charset="0"/>
                                    </a:rPr>
                                    <m:t>𝑎</m:t>
                                  </m:r>
                                </m:num>
                                <m:den>
                                  <m:r>
                                    <a:rPr lang="en-US" i="1">
                                      <a:latin typeface="Cambria Math" charset="0"/>
                                      <a:ea typeface="Cambria Math" charset="0"/>
                                      <a:cs typeface="Cambria Math" charset="0"/>
                                    </a:rPr>
                                    <m:t>2</m:t>
                                  </m:r>
                                </m:den>
                              </m:f>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r>
                                    <a:rPr lang="en-US" i="1">
                                      <a:latin typeface="Cambria Math" charset="0"/>
                                      <a:ea typeface="Cambria Math" charset="0"/>
                                      <a:cs typeface="Cambria Math" charset="0"/>
                                    </a:rPr>
                                    <m:t>𝜙</m:t>
                                  </m:r>
                                </m:sup>
                              </m:sSup>
                            </m:e>
                          </m:d>
                        </m:e>
                      </m:d>
                      <m:r>
                        <a:rPr lang="en-US" b="0" i="1" smtClean="0">
                          <a:latin typeface="Cambria Math" charset="0"/>
                          <a:ea typeface="Cambria Math" charset="0"/>
                          <a:cs typeface="Cambria Math" charset="0"/>
                        </a:rPr>
                        <m:t>=</m:t>
                      </m:r>
                      <m:r>
                        <a:rPr lang="en-US" b="0" i="1" smtClean="0">
                          <a:latin typeface="Cambria Math" panose="02040503050406030204" pitchFamily="18" charset="0"/>
                          <a:ea typeface="Cambria Math" charset="0"/>
                          <a:cs typeface="Cambria Math" charset="0"/>
                        </a:rPr>
                        <m:t>𝑎</m:t>
                      </m:r>
                      <m:r>
                        <a:rPr lang="en-US" b="0" i="1" smtClean="0">
                          <a:latin typeface="Cambria Math" charset="0"/>
                          <a:ea typeface="Cambria Math" charset="0"/>
                          <a:cs typeface="Cambria Math" charset="0"/>
                        </a:rPr>
                        <m:t> </m:t>
                      </m:r>
                      <m:r>
                        <m:rPr>
                          <m:sty m:val="p"/>
                        </m:rPr>
                        <a:rPr lang="en-US" b="0" i="0" smtClean="0">
                          <a:latin typeface="Cambria Math" charset="0"/>
                          <a:ea typeface="Cambria Math" charset="0"/>
                          <a:cs typeface="Cambria Math" charset="0"/>
                        </a:rPr>
                        <m:t>cos</m:t>
                      </m:r>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𝜔</m:t>
                      </m:r>
                      <m:r>
                        <a:rPr lang="en-US" i="1">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𝜙</m:t>
                      </m:r>
                      <m:r>
                        <a:rPr lang="en-US" b="0" i="1" smtClean="0">
                          <a:latin typeface="Cambria Math" charset="0"/>
                          <a:ea typeface="Cambria Math" charset="0"/>
                          <a:cs typeface="Cambria Math" charset="0"/>
                        </a:rPr>
                        <m:t>)</m:t>
                      </m:r>
                    </m:oMath>
                  </m:oMathPara>
                </a14:m>
                <a:endParaRPr lang="en-US" dirty="0">
                  <a:latin typeface="Times New Roman" charset="0"/>
                  <a:ea typeface="Times New Roman" charset="0"/>
                  <a:cs typeface="Times New Roman" charset="0"/>
                </a:endParaRPr>
              </a:p>
              <a:p>
                <a:pPr marL="0" lv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5.   Subtract: </a:t>
                </a:r>
                <a:r>
                  <a:rPr lang="en-US" i="1" dirty="0" err="1">
                    <a:latin typeface="Times New Roman" charset="0"/>
                    <a:ea typeface="Times New Roman" charset="0"/>
                    <a:cs typeface="Times New Roman" charset="0"/>
                  </a:rPr>
                  <a:t>h</a:t>
                </a:r>
                <a:r>
                  <a:rPr lang="en-US" i="1" baseline="-25000" dirty="0" err="1">
                    <a:latin typeface="Times New Roman" charset="0"/>
                    <a:ea typeface="Times New Roman" charset="0"/>
                    <a:cs typeface="Times New Roman" charset="0"/>
                  </a:rPr>
                  <a:t>clean</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 </a:t>
                </a:r>
                <a14:m>
                  <m:oMath xmlns:m="http://schemas.openxmlformats.org/officeDocument/2006/math">
                    <m:r>
                      <a:rPr lang="en-US" i="1">
                        <a:latin typeface="Cambria Math" panose="02040503050406030204" pitchFamily="18" charset="0"/>
                        <a:ea typeface="Cambria Math" charset="0"/>
                        <a:cs typeface="Cambria Math" charset="0"/>
                      </a:rPr>
                      <m:t>𝑎</m:t>
                    </m:r>
                    <m:r>
                      <a:rPr lang="en-US" i="1">
                        <a:latin typeface="Cambria Math" charset="0"/>
                        <a:ea typeface="Cambria Math" charset="0"/>
                        <a:cs typeface="Cambria Math" charset="0"/>
                      </a:rPr>
                      <m:t> </m:t>
                    </m:r>
                    <m:r>
                      <m:rPr>
                        <m:sty m:val="p"/>
                      </m:rPr>
                      <a:rPr lang="en-US">
                        <a:latin typeface="Cambria Math" charset="0"/>
                        <a:ea typeface="Cambria Math" charset="0"/>
                        <a:cs typeface="Cambria Math" charset="0"/>
                      </a:rPr>
                      <m:t>cos</m:t>
                    </m:r>
                    <m:r>
                      <a:rPr lang="en-US" i="1">
                        <a:latin typeface="Cambria Math" charset="0"/>
                        <a:ea typeface="Cambria Math" charset="0"/>
                        <a:cs typeface="Cambria Math" charset="0"/>
                      </a:rPr>
                      <m:t>⁡(</m:t>
                    </m:r>
                    <m:r>
                      <a:rPr lang="en-US" i="1">
                        <a:latin typeface="Cambria Math" charset="0"/>
                        <a:ea typeface="Cambria Math" charset="0"/>
                        <a:cs typeface="Cambria Math" charset="0"/>
                      </a:rPr>
                      <m:t>𝜔</m:t>
                    </m:r>
                    <m:r>
                      <a:rPr lang="en-US" i="1">
                        <a:latin typeface="Cambria Math" charset="0"/>
                        <a:ea typeface="Cambria Math" charset="0"/>
                        <a:cs typeface="Cambria Math" charset="0"/>
                      </a:rPr>
                      <m:t>𝑡</m:t>
                    </m:r>
                    <m:r>
                      <a:rPr lang="en-US" i="1">
                        <a:latin typeface="Cambria Math" charset="0"/>
                        <a:ea typeface="Cambria Math" charset="0"/>
                        <a:cs typeface="Cambria Math" charset="0"/>
                      </a:rPr>
                      <m:t>−</m:t>
                    </m:r>
                    <m:r>
                      <a:rPr lang="en-US" i="1">
                        <a:latin typeface="Cambria Math" charset="0"/>
                        <a:ea typeface="Cambria Math" charset="0"/>
                        <a:cs typeface="Cambria Math" charset="0"/>
                      </a:rPr>
                      <m:t>𝜙</m:t>
                    </m:r>
                    <m:r>
                      <a:rPr lang="en-US" i="1">
                        <a:latin typeface="Cambria Math" charset="0"/>
                        <a:ea typeface="Cambria Math" charset="0"/>
                        <a:cs typeface="Cambria Math" charset="0"/>
                      </a:rPr>
                      <m:t>)</m:t>
                    </m:r>
                  </m:oMath>
                </a14:m>
                <a:endParaRPr lang="en-US" dirty="0">
                  <a:latin typeface="Times New Roman" charset="0"/>
                  <a:ea typeface="Times New Roman" charset="0"/>
                  <a:cs typeface="Times New Roman" charset="0"/>
                </a:endParaRPr>
              </a:p>
              <a:p>
                <a:pPr marL="0" lvl="0" indent="0">
                  <a:lnSpc>
                    <a:spcPct val="100000"/>
                  </a:lnSpc>
                  <a:spcBef>
                    <a:spcPts val="0"/>
                  </a:spcBef>
                  <a:buNone/>
                </a:pPr>
                <a:endParaRPr lang="en-US" dirty="0">
                  <a:latin typeface="Times New Roman" charset="0"/>
                  <a:ea typeface="Times New Roman" charset="0"/>
                  <a:cs typeface="Times New Roman"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36883" y="1118936"/>
                <a:ext cx="11855117" cy="5510463"/>
              </a:xfrm>
              <a:blipFill>
                <a:blip r:embed="rId3"/>
                <a:stretch>
                  <a:fillRect l="-1071" t="-920"/>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FEAAD459-E711-A744-A049-398CEFD1F2A4}"/>
              </a:ext>
            </a:extLst>
          </p:cNvPr>
          <p:cNvSpPr>
            <a:spLocks noGrp="1"/>
          </p:cNvSpPr>
          <p:nvPr>
            <p:ph type="sldNum" sz="quarter" idx="12"/>
          </p:nvPr>
        </p:nvSpPr>
        <p:spPr/>
        <p:txBody>
          <a:bodyPr/>
          <a:lstStyle/>
          <a:p>
            <a:fld id="{8D7B6E50-5426-AF47-BB97-B64E2943F7D9}" type="slidenum">
              <a:rPr lang="en-US" smtClean="0"/>
              <a:t>6</a:t>
            </a:fld>
            <a:endParaRPr lang="en-US"/>
          </a:p>
        </p:txBody>
      </p:sp>
    </p:spTree>
    <p:extLst>
      <p:ext uri="{BB962C8B-B14F-4D97-AF65-F5344CB8AC3E}">
        <p14:creationId xmlns:p14="http://schemas.microsoft.com/office/powerpoint/2010/main" val="68125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1" y="1"/>
            <a:ext cx="11099408" cy="874642"/>
          </a:xfrm>
        </p:spPr>
        <p:txBody>
          <a:bodyPr>
            <a:normAutofit/>
          </a:bodyPr>
          <a:lstStyle/>
          <a:p>
            <a:pPr algn="ctr"/>
            <a:r>
              <a:rPr lang="en-US" dirty="0">
                <a:latin typeface="Times New Roman" charset="0"/>
                <a:ea typeface="Times New Roman" charset="0"/>
                <a:cs typeface="Times New Roman" charset="0"/>
              </a:rPr>
              <a:t>CAL Lines Option A – Actuation Lines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36884" y="1118936"/>
                <a:ext cx="11578892" cy="5510463"/>
              </a:xfrm>
            </p:spPr>
            <p:txBody>
              <a:bodyPr>
                <a:normAutofit/>
              </a:bodyPr>
              <a:lstStyle/>
              <a:p>
                <a:pPr>
                  <a:lnSpc>
                    <a:spcPct val="100000"/>
                  </a:lnSpc>
                  <a:spcBef>
                    <a:spcPts val="0"/>
                  </a:spcBef>
                </a:pPr>
                <a:r>
                  <a:rPr lang="en-US" dirty="0">
                    <a:latin typeface="Times New Roman" charset="0"/>
                    <a:ea typeface="Times New Roman" charset="0"/>
                    <a:cs typeface="Times New Roman" charset="0"/>
                  </a:rPr>
                  <a:t>Subtraction of the actuation lines is very similar to that of the </a:t>
                </a:r>
                <a:r>
                  <a:rPr lang="en-US" dirty="0" err="1">
                    <a:latin typeface="Times New Roman" charset="0"/>
                    <a:ea typeface="Times New Roman" charset="0"/>
                    <a:cs typeface="Times New Roman" charset="0"/>
                  </a:rPr>
                  <a:t>Pcal</a:t>
                </a:r>
                <a:r>
                  <a:rPr lang="en-US" dirty="0">
                    <a:latin typeface="Times New Roman" charset="0"/>
                    <a:ea typeface="Times New Roman" charset="0"/>
                    <a:cs typeface="Times New Roman" charset="0"/>
                  </a:rPr>
                  <a:t> lines, except for the conversion from counts to meters:</a:t>
                </a:r>
                <a:br>
                  <a:rPr lang="en-US" dirty="0">
                    <a:latin typeface="Times New Roman" charset="0"/>
                    <a:ea typeface="Times New Roman" charset="0"/>
                    <a:cs typeface="Times New Roman" charset="0"/>
                  </a:rPr>
                </a:br>
                <a14:m>
                  <m:oMath xmlns:m="http://schemas.openxmlformats.org/officeDocument/2006/math">
                    <m:sSub>
                      <m:sSubPr>
                        <m:ctrlPr>
                          <a:rPr lang="en-US" i="1">
                            <a:latin typeface="Cambria Math" panose="02040503050406030204" pitchFamily="18" charset="0"/>
                            <a:ea typeface="Cambria Math" charset="0"/>
                            <a:cs typeface="Cambria Math" charset="0"/>
                          </a:rPr>
                        </m:ctrlPr>
                      </m:sSubPr>
                      <m:e>
                        <m:sSub>
                          <m:sSubPr>
                            <m:ctrlPr>
                              <a:rPr lang="en-US" i="1" smtClean="0">
                                <a:latin typeface="Cambria Math" panose="02040503050406030204" pitchFamily="18" charset="0"/>
                                <a:ea typeface="Cambria Math" charset="0"/>
                                <a:cs typeface="Cambria Math" charset="0"/>
                              </a:rPr>
                            </m:ctrlPr>
                          </m:sSubPr>
                          <m:e>
                            <m:r>
                              <a:rPr lang="en-US" i="1" smtClean="0">
                                <a:latin typeface="Cambria Math" charset="0"/>
                                <a:ea typeface="Cambria Math" charset="0"/>
                                <a:cs typeface="Cambria Math" charset="0"/>
                              </a:rPr>
                              <m:t>𝜅</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 </m:t>
                        </m:r>
                        <m:r>
                          <a:rPr lang="en-US" i="1" smtClean="0">
                            <a:latin typeface="Cambria Math" charset="0"/>
                            <a:ea typeface="Cambria Math" charset="0"/>
                            <a:cs typeface="Cambria Math" charset="0"/>
                          </a:rPr>
                          <m:t>×</m:t>
                        </m:r>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𝐴</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 </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 </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Times New Roman" charset="0"/>
                                <a:cs typeface="Times New Roman" charset="0"/>
                              </a:rPr>
                            </m:ctrlPr>
                          </m:sSubPr>
                          <m:e>
                            <m:r>
                              <a:rPr lang="en-US" b="0" i="1" smtClean="0">
                                <a:latin typeface="Cambria Math" panose="02040503050406030204" pitchFamily="18" charset="0"/>
                                <a:ea typeface="Times New Roman" charset="0"/>
                                <a:cs typeface="Times New Roman" charset="0"/>
                              </a:rPr>
                              <m:t>𝑎</m:t>
                            </m:r>
                          </m:e>
                          <m:sub>
                            <m:r>
                              <a:rPr lang="en-US" b="0" i="1" smtClean="0">
                                <a:latin typeface="Cambria Math" charset="0"/>
                                <a:ea typeface="Times New Roman" charset="0"/>
                                <a:cs typeface="Times New Roman" charset="0"/>
                              </a:rPr>
                              <m:t>𝑖𝑛𝑗</m:t>
                            </m:r>
                          </m:sub>
                        </m:sSub>
                      </m:num>
                      <m:den>
                        <m:r>
                          <a:rPr lang="en-US" i="1">
                            <a:latin typeface="Cambria Math" charset="0"/>
                            <a:ea typeface="Cambria Math" charset="0"/>
                            <a:cs typeface="Cambria Math" charset="0"/>
                          </a:rPr>
                          <m:t>2</m:t>
                        </m:r>
                      </m:den>
                    </m:f>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b="0" i="1" smtClean="0">
                                <a:latin typeface="Cambria Math" charset="0"/>
                                <a:ea typeface="Cambria Math" charset="0"/>
                                <a:cs typeface="Cambria Math" charset="0"/>
                              </a:rPr>
                              <m:t>𝑖𝑛𝑗</m:t>
                            </m:r>
                          </m:sub>
                        </m:sSub>
                      </m:sup>
                    </m:sSup>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r>
                          <a:rPr lang="en-US" b="0" i="1" smtClean="0">
                            <a:latin typeface="Cambria Math" panose="02040503050406030204" pitchFamily="18" charset="0"/>
                            <a:ea typeface="Cambria Math" charset="0"/>
                            <a:cs typeface="Cambria Math" charset="0"/>
                          </a:rPr>
                          <m:t>𝑎</m:t>
                        </m:r>
                      </m:num>
                      <m:den>
                        <m:r>
                          <a:rPr lang="en-US" i="1">
                            <a:latin typeface="Cambria Math" charset="0"/>
                            <a:ea typeface="Cambria Math" charset="0"/>
                            <a:cs typeface="Cambria Math" charset="0"/>
                          </a:rPr>
                          <m:t>2</m:t>
                        </m:r>
                      </m:den>
                    </m:f>
                    <m:sSup>
                      <m:sSupPr>
                        <m:ctrlPr>
                          <a:rPr lang="en-US" i="1">
                            <a:latin typeface="Cambria Math" panose="02040503050406030204" pitchFamily="18" charset="0"/>
                            <a:ea typeface="Times New Roman" charset="0"/>
                            <a:cs typeface="Times New Roman" charset="0"/>
                          </a:rPr>
                        </m:ctrlPr>
                      </m:sSupPr>
                      <m:e>
                        <m:r>
                          <a:rPr lang="en-US" i="1">
                            <a:latin typeface="Cambria Math" charset="0"/>
                            <a:ea typeface="Times New Roman" charset="0"/>
                            <a:cs typeface="Times New Roman" charset="0"/>
                          </a:rPr>
                          <m:t>𝑒</m:t>
                        </m:r>
                      </m:e>
                      <m:sup>
                        <m:r>
                          <a:rPr lang="en-US" i="1">
                            <a:latin typeface="Cambria Math" charset="0"/>
                            <a:ea typeface="Times New Roman" charset="0"/>
                            <a:cs typeface="Times New Roman" charset="0"/>
                          </a:rPr>
                          <m:t>−</m:t>
                        </m:r>
                        <m:r>
                          <a:rPr lang="en-US" i="1">
                            <a:latin typeface="Cambria Math" charset="0"/>
                            <a:ea typeface="Times New Roman" charset="0"/>
                            <a:cs typeface="Times New Roman" charset="0"/>
                          </a:rPr>
                          <m:t>𝑖</m:t>
                        </m:r>
                        <m:r>
                          <a:rPr lang="en-US" i="1">
                            <a:latin typeface="Cambria Math" charset="0"/>
                            <a:ea typeface="Cambria Math" charset="0"/>
                            <a:cs typeface="Cambria Math" charset="0"/>
                          </a:rPr>
                          <m:t>𝜙</m:t>
                        </m:r>
                      </m:sup>
                    </m:sSup>
                    <m:r>
                      <a:rPr lang="en-US" b="0" i="1" smtClean="0">
                        <a:latin typeface="Cambria Math" charset="0"/>
                        <a:ea typeface="Cambria Math" charset="0"/>
                        <a:cs typeface="Cambria Math" charset="0"/>
                      </a:rPr>
                      <m:t>,</m:t>
                    </m:r>
                  </m:oMath>
                </a14:m>
                <a:br>
                  <a:rPr lang="en-US" dirty="0">
                    <a:latin typeface="Times New Roman" charset="0"/>
                    <a:ea typeface="Times New Roman" charset="0"/>
                    <a:cs typeface="Times New Roman" charset="0"/>
                  </a:rPr>
                </a:b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where </a:t>
                </a:r>
                <a14:m>
                  <m:oMath xmlns:m="http://schemas.openxmlformats.org/officeDocument/2006/math">
                    <m:sSub>
                      <m:sSubPr>
                        <m:ctrlPr>
                          <a:rPr lang="en-US" i="1">
                            <a:latin typeface="Cambria Math" panose="02040503050406030204" pitchFamily="18" charset="0"/>
                            <a:ea typeface="Times New Roman" charset="0"/>
                            <a:cs typeface="Times New Roman" charset="0"/>
                          </a:rPr>
                        </m:ctrlPr>
                      </m:sSubPr>
                      <m:e>
                        <m:r>
                          <a:rPr lang="en-US" b="0" i="1" smtClean="0">
                            <a:latin typeface="Cambria Math" panose="02040503050406030204" pitchFamily="18" charset="0"/>
                            <a:ea typeface="Times New Roman" charset="0"/>
                            <a:cs typeface="Times New Roman" charset="0"/>
                          </a:rPr>
                          <m:t>𝑎</m:t>
                        </m:r>
                      </m:e>
                      <m:sub>
                        <m:r>
                          <a:rPr lang="en-US" i="1">
                            <a:latin typeface="Cambria Math" charset="0"/>
                            <a:ea typeface="Times New Roman" charset="0"/>
                            <a:cs typeface="Times New Roman" charset="0"/>
                          </a:rPr>
                          <m:t>𝑖𝑛𝑗</m:t>
                        </m:r>
                      </m:sub>
                    </m:sSub>
                  </m:oMath>
                </a14:m>
                <a:r>
                  <a:rPr lang="en-US" dirty="0">
                    <a:latin typeface="Times New Roman" charset="0"/>
                    <a:ea typeface="Times New Roman" charset="0"/>
                    <a:cs typeface="Times New Roman" charset="0"/>
                  </a:rPr>
                  <a:t> is the amplitude of the line in the injection channel</a:t>
                </a:r>
                <a:br>
                  <a:rPr lang="en-US" dirty="0">
                    <a:latin typeface="Times New Roman" charset="0"/>
                    <a:ea typeface="Times New Roman" charset="0"/>
                    <a:cs typeface="Times New Roman" charset="0"/>
                  </a:rPr>
                </a:br>
                <a:endParaRPr lang="en-US" dirty="0">
                  <a:latin typeface="Times New Roman" charset="0"/>
                  <a:ea typeface="Times New Roman" charset="0"/>
                  <a:cs typeface="Times New Roman" charset="0"/>
                </a:endParaRPr>
              </a:p>
              <a:p>
                <a:pPr>
                  <a:lnSpc>
                    <a:spcPct val="100000"/>
                  </a:lnSpc>
                  <a:spcBef>
                    <a:spcPts val="0"/>
                  </a:spcBef>
                </a:pPr>
                <a:r>
                  <a:rPr lang="en-US" dirty="0">
                    <a:latin typeface="Times New Roman" charset="0"/>
                    <a:ea typeface="Times New Roman" charset="0"/>
                    <a:cs typeface="Times New Roman" charset="0"/>
                  </a:rPr>
                  <a:t>Note the application of the correction factor </a:t>
                </a:r>
                <a14:m>
                  <m:oMath xmlns:m="http://schemas.openxmlformats.org/officeDocument/2006/math">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𝜅</m:t>
                        </m:r>
                      </m:e>
                      <m:sub>
                        <m:r>
                          <a:rPr lang="en-US" b="0" i="1" smtClean="0">
                            <a:latin typeface="Cambria Math" charset="0"/>
                            <a:ea typeface="Cambria Math" charset="0"/>
                            <a:cs typeface="Cambria Math" charset="0"/>
                          </a:rPr>
                          <m:t>𝑖</m:t>
                        </m:r>
                      </m:sub>
                    </m:sSub>
                  </m:oMath>
                </a14:m>
                <a:r>
                  <a:rPr lang="en-US" dirty="0">
                    <a:latin typeface="Times New Roman" charset="0"/>
                    <a:ea typeface="Times New Roman" charset="0"/>
                    <a:cs typeface="Times New Roman" charset="0"/>
                  </a:rPr>
                  <a:t>, done to ensure the best accuracy.</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36884" y="1118936"/>
                <a:ext cx="11578892" cy="5510463"/>
              </a:xfrm>
              <a:blipFill>
                <a:blip r:embed="rId2"/>
                <a:stretch>
                  <a:fillRect l="-987" t="-920"/>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9797B500-76EF-AA49-B701-75453099F007}"/>
              </a:ext>
            </a:extLst>
          </p:cNvPr>
          <p:cNvSpPr>
            <a:spLocks noGrp="1"/>
          </p:cNvSpPr>
          <p:nvPr>
            <p:ph type="sldNum" sz="quarter" idx="12"/>
          </p:nvPr>
        </p:nvSpPr>
        <p:spPr/>
        <p:txBody>
          <a:bodyPr/>
          <a:lstStyle/>
          <a:p>
            <a:fld id="{8D7B6E50-5426-AF47-BB97-B64E2943F7D9}" type="slidenum">
              <a:rPr lang="en-US" smtClean="0"/>
              <a:t>7</a:t>
            </a:fld>
            <a:endParaRPr lang="en-US"/>
          </a:p>
        </p:txBody>
      </p:sp>
    </p:spTree>
    <p:extLst>
      <p:ext uri="{BB962C8B-B14F-4D97-AF65-F5344CB8AC3E}">
        <p14:creationId xmlns:p14="http://schemas.microsoft.com/office/powerpoint/2010/main" val="1057301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General Line Subtraction (CAL Lines B)</a:t>
            </a:r>
          </a:p>
        </p:txBody>
      </p:sp>
      <p:sp>
        <p:nvSpPr>
          <p:cNvPr id="3" name="Content Placeholder 2"/>
          <p:cNvSpPr>
            <a:spLocks noGrp="1"/>
          </p:cNvSpPr>
          <p:nvPr>
            <p:ph idx="1"/>
          </p:nvPr>
        </p:nvSpPr>
        <p:spPr>
          <a:xfrm>
            <a:off x="336883" y="1118936"/>
            <a:ext cx="11855117" cy="5510463"/>
          </a:xfrm>
        </p:spPr>
        <p:txBody>
          <a:bodyPr>
            <a:normAutofit/>
          </a:bodyPr>
          <a:lstStyle/>
          <a:p>
            <a:pPr marL="0" indent="0">
              <a:buNone/>
            </a:pPr>
            <a:r>
              <a:rPr lang="en-US" dirty="0">
                <a:latin typeface="Times New Roman" charset="0"/>
                <a:ea typeface="Times New Roman" charset="0"/>
                <a:cs typeface="Times New Roman" charset="0"/>
              </a:rPr>
              <a:t>Witness and EPICS channels:</a:t>
            </a:r>
          </a:p>
          <a:p>
            <a:pPr marL="0" indent="0">
              <a:buNone/>
            </a:pPr>
            <a:endParaRPr lang="en-US" dirty="0">
              <a:latin typeface="Times New Roman" charset="0"/>
              <a:ea typeface="Times New Roman" charset="0"/>
              <a:cs typeface="Times New Roman" charset="0"/>
            </a:endParaRPr>
          </a:p>
        </p:txBody>
      </p:sp>
      <p:sp>
        <p:nvSpPr>
          <p:cNvPr id="7" name="Slide Number Placeholder 6">
            <a:extLst>
              <a:ext uri="{FF2B5EF4-FFF2-40B4-BE49-F238E27FC236}">
                <a16:creationId xmlns:a16="http://schemas.microsoft.com/office/drawing/2014/main" id="{F369AE0A-1590-AA46-99A9-91F4CD1D5295}"/>
              </a:ext>
            </a:extLst>
          </p:cNvPr>
          <p:cNvSpPr>
            <a:spLocks noGrp="1"/>
          </p:cNvSpPr>
          <p:nvPr>
            <p:ph type="sldNum" sz="quarter" idx="12"/>
          </p:nvPr>
        </p:nvSpPr>
        <p:spPr/>
        <p:txBody>
          <a:bodyPr/>
          <a:lstStyle/>
          <a:p>
            <a:fld id="{8D7B6E50-5426-AF47-BB97-B64E2943F7D9}" type="slidenum">
              <a:rPr lang="en-US" smtClean="0"/>
              <a:t>8</a:t>
            </a:fld>
            <a:endParaRPr lang="en-US" dirty="0"/>
          </a:p>
        </p:txBody>
      </p:sp>
      <p:graphicFrame>
        <p:nvGraphicFramePr>
          <p:cNvPr id="8" name="Table 7">
            <a:extLst>
              <a:ext uri="{FF2B5EF4-FFF2-40B4-BE49-F238E27FC236}">
                <a16:creationId xmlns:a16="http://schemas.microsoft.com/office/drawing/2014/main" id="{E2239E4F-2AED-F94C-8582-4DA5E18375E8}"/>
              </a:ext>
            </a:extLst>
          </p:cNvPr>
          <p:cNvGraphicFramePr>
            <a:graphicFrameLocks noGrp="1"/>
          </p:cNvGraphicFramePr>
          <p:nvPr>
            <p:extLst>
              <p:ext uri="{D42A27DB-BD31-4B8C-83A1-F6EECF244321}">
                <p14:modId xmlns:p14="http://schemas.microsoft.com/office/powerpoint/2010/main" val="2252867146"/>
              </p:ext>
            </p:extLst>
          </p:nvPr>
        </p:nvGraphicFramePr>
        <p:xfrm>
          <a:off x="336882" y="1633887"/>
          <a:ext cx="11393156" cy="4145280"/>
        </p:xfrm>
        <a:graphic>
          <a:graphicData uri="http://schemas.openxmlformats.org/drawingml/2006/table">
            <a:tbl>
              <a:tblPr firstRow="1" bandRow="1">
                <a:tableStyleId>{5940675A-B579-460E-94D1-54222C63F5DA}</a:tableStyleId>
              </a:tblPr>
              <a:tblGrid>
                <a:gridCol w="4135106">
                  <a:extLst>
                    <a:ext uri="{9D8B030D-6E8A-4147-A177-3AD203B41FA5}">
                      <a16:colId xmlns:a16="http://schemas.microsoft.com/office/drawing/2014/main" val="686907094"/>
                    </a:ext>
                  </a:extLst>
                </a:gridCol>
                <a:gridCol w="2828925">
                  <a:extLst>
                    <a:ext uri="{9D8B030D-6E8A-4147-A177-3AD203B41FA5}">
                      <a16:colId xmlns:a16="http://schemas.microsoft.com/office/drawing/2014/main" val="1838399989"/>
                    </a:ext>
                  </a:extLst>
                </a:gridCol>
                <a:gridCol w="2271712">
                  <a:extLst>
                    <a:ext uri="{9D8B030D-6E8A-4147-A177-3AD203B41FA5}">
                      <a16:colId xmlns:a16="http://schemas.microsoft.com/office/drawing/2014/main" val="3969008666"/>
                    </a:ext>
                  </a:extLst>
                </a:gridCol>
                <a:gridCol w="2157413">
                  <a:extLst>
                    <a:ext uri="{9D8B030D-6E8A-4147-A177-3AD203B41FA5}">
                      <a16:colId xmlns:a16="http://schemas.microsoft.com/office/drawing/2014/main" val="3147226750"/>
                    </a:ext>
                  </a:extLst>
                </a:gridCol>
              </a:tblGrid>
              <a:tr h="370840">
                <a:tc>
                  <a:txBody>
                    <a:bodyPr/>
                    <a:lstStyle/>
                    <a:p>
                      <a:r>
                        <a:rPr lang="en-US" b="1" dirty="0">
                          <a:latin typeface="Times New Roman" panose="02020603050405020304" pitchFamily="18" charset="0"/>
                          <a:cs typeface="Times New Roman" panose="02020603050405020304" pitchFamily="18" charset="0"/>
                        </a:rPr>
                        <a:t>Channel Name</a:t>
                      </a:r>
                    </a:p>
                  </a:txBody>
                  <a:tcPr/>
                </a:tc>
                <a:tc>
                  <a:txBody>
                    <a:bodyPr/>
                    <a:lstStyle/>
                    <a:p>
                      <a:r>
                        <a:rPr lang="en-US" b="1" dirty="0">
                          <a:latin typeface="Times New Roman" panose="02020603050405020304" pitchFamily="18" charset="0"/>
                          <a:cs typeface="Times New Roman" panose="02020603050405020304" pitchFamily="18" charset="0"/>
                        </a:rPr>
                        <a:t>Purpose</a:t>
                      </a:r>
                    </a:p>
                  </a:txBody>
                  <a:tcPr/>
                </a:tc>
                <a:tc>
                  <a:txBody>
                    <a:bodyPr/>
                    <a:lstStyle/>
                    <a:p>
                      <a:r>
                        <a:rPr lang="en-US" b="1" dirty="0">
                          <a:latin typeface="Times New Roman" panose="02020603050405020304" pitchFamily="18" charset="0"/>
                          <a:cs typeface="Times New Roman" panose="02020603050405020304" pitchFamily="18" charset="0"/>
                        </a:rPr>
                        <a:t>Current L1 Value</a:t>
                      </a:r>
                    </a:p>
                  </a:txBody>
                  <a:tcPr/>
                </a:tc>
                <a:tc>
                  <a:txBody>
                    <a:bodyPr/>
                    <a:lstStyle/>
                    <a:p>
                      <a:r>
                        <a:rPr lang="en-US" b="1" dirty="0">
                          <a:latin typeface="Times New Roman" panose="02020603050405020304" pitchFamily="18" charset="0"/>
                          <a:cs typeface="Times New Roman" panose="02020603050405020304" pitchFamily="18" charset="0"/>
                        </a:rPr>
                        <a:t>Current H1 Value</a:t>
                      </a:r>
                    </a:p>
                  </a:txBody>
                  <a:tcPr/>
                </a:tc>
                <a:extLst>
                  <a:ext uri="{0D108BD9-81ED-4DB2-BD59-A6C34878D82A}">
                    <a16:rowId xmlns:a16="http://schemas.microsoft.com/office/drawing/2014/main" val="13237872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CAL-PCALY_RX_PD_OUT_DQ</a:t>
                      </a:r>
                    </a:p>
                  </a:txBody>
                  <a:tcPr/>
                </a:tc>
                <a:tc>
                  <a:txBody>
                    <a:bodyPr/>
                    <a:lstStyle/>
                    <a:p>
                      <a:r>
                        <a:rPr lang="en-US" dirty="0">
                          <a:latin typeface="Times New Roman" panose="02020603050405020304" pitchFamily="18" charset="0"/>
                          <a:cs typeface="Times New Roman" panose="02020603050405020304" pitchFamily="18" charset="0"/>
                        </a:rPr>
                        <a:t>Subtract </a:t>
                      </a:r>
                      <a:r>
                        <a:rPr lang="en-US" dirty="0" err="1">
                          <a:latin typeface="Times New Roman" panose="02020603050405020304" pitchFamily="18" charset="0"/>
                          <a:cs typeface="Times New Roman" panose="02020603050405020304" pitchFamily="18" charset="0"/>
                        </a:rPr>
                        <a:t>Pcal</a:t>
                      </a:r>
                      <a:r>
                        <a:rPr lang="en-US" dirty="0">
                          <a:latin typeface="Times New Roman" panose="02020603050405020304" pitchFamily="18" charset="0"/>
                          <a:cs typeface="Times New Roman" panose="02020603050405020304" pitchFamily="18" charset="0"/>
                        </a:rPr>
                        <a:t> lines</a:t>
                      </a:r>
                    </a:p>
                  </a:txBody>
                  <a:tcPr/>
                </a:tc>
                <a:tc>
                  <a:txBody>
                    <a:bodyPr/>
                    <a:lstStyle/>
                    <a:p>
                      <a:r>
                        <a:rPr lang="en-US" dirty="0">
                          <a:latin typeface="Times New Roman" panose="02020603050405020304" pitchFamily="18" charset="0"/>
                          <a:cs typeface="Times New Roman" panose="02020603050405020304" pitchFamily="18" charset="0"/>
                        </a:rPr>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extLst>
                  <a:ext uri="{0D108BD9-81ED-4DB2-BD59-A6C34878D82A}">
                    <a16:rowId xmlns:a16="http://schemas.microsoft.com/office/drawing/2014/main" val="29915327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SUS-ETMX_L3_CAL_LINE_OUT_DQ</a:t>
                      </a:r>
                    </a:p>
                  </a:txBody>
                  <a:tcPr/>
                </a:tc>
                <a:tc>
                  <a:txBody>
                    <a:bodyPr/>
                    <a:lstStyle/>
                    <a:p>
                      <a:r>
                        <a:rPr lang="en-US" dirty="0">
                          <a:latin typeface="Times New Roman" panose="02020603050405020304" pitchFamily="18" charset="0"/>
                          <a:cs typeface="Times New Roman" panose="02020603050405020304" pitchFamily="18" charset="0"/>
                        </a:rPr>
                        <a:t>Subtract TST/L3/ESD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extLst>
                  <a:ext uri="{0D108BD9-81ED-4DB2-BD59-A6C34878D82A}">
                    <a16:rowId xmlns:a16="http://schemas.microsoft.com/office/drawing/2014/main" val="39009092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CAL-CS_TDEP_SUS_LINE3_REF_A_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TST_NOLOCK_ [REAL / IMAG]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Subtract TST/L3/ESD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-1.11638141e-15 - 2.69608368e-16 </a:t>
                      </a:r>
                      <a:r>
                        <a:rPr lang="en-US" sz="1800" i="1" kern="1200" dirty="0" err="1">
                          <a:solidFill>
                            <a:schemeClr val="tx1"/>
                          </a:solidFill>
                          <a:effectLst/>
                          <a:latin typeface="Times New Roman" panose="02020603050405020304" pitchFamily="18" charset="0"/>
                          <a:ea typeface="+mn-ea"/>
                          <a:cs typeface="Times New Roman" panose="02020603050405020304" pitchFamily="18" charset="0"/>
                        </a:rPr>
                        <a:t>i</a:t>
                      </a:r>
                      <a:endParaRPr lang="en-US" sz="1800" i="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5.31342527e-17 + 2.31051358e-16 </a:t>
                      </a:r>
                      <a:r>
                        <a:rPr lang="en-US" sz="1800" i="1" kern="1200" dirty="0" err="1">
                          <a:solidFill>
                            <a:schemeClr val="tx1"/>
                          </a:solidFill>
                          <a:effectLst/>
                          <a:latin typeface="Times New Roman" panose="02020603050405020304" pitchFamily="18" charset="0"/>
                          <a:ea typeface="+mn-ea"/>
                          <a:cs typeface="Times New Roman" panose="02020603050405020304" pitchFamily="18" charset="0"/>
                        </a:rPr>
                        <a:t>i</a:t>
                      </a:r>
                      <a:endParaRPr lang="en-US" sz="1800" i="1"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2343702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SUS-ETMX_L2_CAL_LINE_OUT_DQ</a:t>
                      </a:r>
                    </a:p>
                  </a:txBody>
                  <a:tcPr/>
                </a:tc>
                <a:tc>
                  <a:txBody>
                    <a:bodyPr/>
                    <a:lstStyle/>
                    <a:p>
                      <a:r>
                        <a:rPr lang="en-US" dirty="0">
                          <a:latin typeface="Times New Roman" panose="02020603050405020304" pitchFamily="18" charset="0"/>
                          <a:cs typeface="Times New Roman" panose="02020603050405020304" pitchFamily="18" charset="0"/>
                        </a:rPr>
                        <a:t>Subtract PUM/L2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extLst>
                  <a:ext uri="{0D108BD9-81ED-4DB2-BD59-A6C34878D82A}">
                    <a16:rowId xmlns:a16="http://schemas.microsoft.com/office/drawing/2014/main" val="5902298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CAL-CS_TDEP_SUS_LINE2_REF_A_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PUM_NOLOCK_ [REAL / IMAG]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Subtract PUM/L2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2.04484822e-15 + 2.18105139e-16 </a:t>
                      </a:r>
                      <a:r>
                        <a:rPr lang="en-US" sz="1800" i="1" kern="1200" dirty="0" err="1">
                          <a:solidFill>
                            <a:schemeClr val="tx1"/>
                          </a:solidFill>
                          <a:effectLst/>
                          <a:latin typeface="Times New Roman" panose="02020603050405020304" pitchFamily="18" charset="0"/>
                          <a:ea typeface="+mn-ea"/>
                          <a:cs typeface="Times New Roman" panose="02020603050405020304" pitchFamily="18" charset="0"/>
                        </a:rPr>
                        <a:t>i</a:t>
                      </a:r>
                      <a:endParaRPr lang="en-US" sz="1800" i="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-1.79675665e-18 + 9.40864182e-19 </a:t>
                      </a:r>
                      <a:r>
                        <a:rPr lang="en-US" sz="1800" i="1" kern="1200" dirty="0" err="1">
                          <a:solidFill>
                            <a:schemeClr val="tx1"/>
                          </a:solidFill>
                          <a:effectLst/>
                          <a:latin typeface="Times New Roman" panose="02020603050405020304" pitchFamily="18" charset="0"/>
                          <a:ea typeface="+mn-ea"/>
                          <a:cs typeface="Times New Roman" panose="02020603050405020304" pitchFamily="18" charset="0"/>
                        </a:rPr>
                        <a:t>i</a:t>
                      </a:r>
                      <a:endParaRPr lang="en-US" sz="1800" i="1"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6676053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SUS-ETMX_L1_CAL_LINE_OUT_DQ</a:t>
                      </a:r>
                    </a:p>
                  </a:txBody>
                  <a:tcPr/>
                </a:tc>
                <a:tc>
                  <a:txBody>
                    <a:bodyPr/>
                    <a:lstStyle/>
                    <a:p>
                      <a:r>
                        <a:rPr lang="en-US" dirty="0">
                          <a:latin typeface="Times New Roman" panose="02020603050405020304" pitchFamily="18" charset="0"/>
                          <a:cs typeface="Times New Roman" panose="02020603050405020304" pitchFamily="18" charset="0"/>
                        </a:rPr>
                        <a:t>Subtract UIM/L1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extLst>
                  <a:ext uri="{0D108BD9-81ED-4DB2-BD59-A6C34878D82A}">
                    <a16:rowId xmlns:a16="http://schemas.microsoft.com/office/drawing/2014/main" val="25078484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CAL-CS_TDEP_SUS_LINE1_REF_A_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UIM_NOLOCK_ [REAL / IMAG]</a:t>
                      </a:r>
                    </a:p>
                  </a:txBody>
                  <a:tcPr/>
                </a:tc>
                <a:tc>
                  <a:txBody>
                    <a:bodyPr/>
                    <a:lstStyle/>
                    <a:p>
                      <a:r>
                        <a:rPr lang="en-US" dirty="0">
                          <a:latin typeface="Times New Roman" panose="02020603050405020304" pitchFamily="18" charset="0"/>
                          <a:cs typeface="Times New Roman" panose="02020603050405020304" pitchFamily="18" charset="0"/>
                        </a:rPr>
                        <a:t>Subtract UIM/L1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4.78670848e-18 + 1.0887087e-18 </a:t>
                      </a:r>
                      <a:r>
                        <a:rPr lang="en-US" sz="1800" i="1" kern="1200" dirty="0" err="1">
                          <a:solidFill>
                            <a:schemeClr val="tx1"/>
                          </a:solidFill>
                          <a:effectLst/>
                          <a:latin typeface="Times New Roman" panose="02020603050405020304" pitchFamily="18" charset="0"/>
                          <a:ea typeface="+mn-ea"/>
                          <a:cs typeface="Times New Roman" panose="02020603050405020304" pitchFamily="18" charset="0"/>
                        </a:rPr>
                        <a:t>i</a:t>
                      </a:r>
                      <a:endParaRPr lang="en-US" sz="1800" i="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3.89767406e-18 + 9.09782576e-19 </a:t>
                      </a:r>
                      <a:r>
                        <a:rPr lang="en-US" sz="1800" i="1" kern="1200" dirty="0" err="1">
                          <a:solidFill>
                            <a:schemeClr val="tx1"/>
                          </a:solidFill>
                          <a:effectLst/>
                          <a:latin typeface="Times New Roman" panose="02020603050405020304" pitchFamily="18" charset="0"/>
                          <a:ea typeface="+mn-ea"/>
                          <a:cs typeface="Times New Roman" panose="02020603050405020304" pitchFamily="18" charset="0"/>
                        </a:rPr>
                        <a:t>i</a:t>
                      </a:r>
                      <a:endParaRPr lang="en-US" sz="1800" i="1"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767218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PEM-EY_MAINSMON_EBAY_1_DQ</a:t>
                      </a:r>
                    </a:p>
                  </a:txBody>
                  <a:tcPr/>
                </a:tc>
                <a:tc>
                  <a:txBody>
                    <a:bodyPr/>
                    <a:lstStyle/>
                    <a:p>
                      <a:r>
                        <a:rPr lang="en-US" dirty="0">
                          <a:latin typeface="Times New Roman" panose="02020603050405020304" pitchFamily="18" charset="0"/>
                          <a:cs typeface="Times New Roman" panose="02020603050405020304" pitchFamily="18" charset="0"/>
                        </a:rPr>
                        <a:t>Subtract Power Mains lines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N/A</a:t>
                      </a:r>
                    </a:p>
                  </a:txBody>
                  <a:tcPr/>
                </a:tc>
                <a:extLst>
                  <a:ext uri="{0D108BD9-81ED-4DB2-BD59-A6C34878D82A}">
                    <a16:rowId xmlns:a16="http://schemas.microsoft.com/office/drawing/2014/main" val="3169362664"/>
                  </a:ext>
                </a:extLst>
              </a:tr>
            </a:tbl>
          </a:graphicData>
        </a:graphic>
      </p:graphicFrame>
    </p:spTree>
    <p:extLst>
      <p:ext uri="{BB962C8B-B14F-4D97-AF65-F5344CB8AC3E}">
        <p14:creationId xmlns:p14="http://schemas.microsoft.com/office/powerpoint/2010/main" val="769352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4642"/>
          </a:xfrm>
        </p:spPr>
        <p:txBody>
          <a:bodyPr>
            <a:normAutofit/>
          </a:bodyPr>
          <a:lstStyle/>
          <a:p>
            <a:pPr algn="ctr"/>
            <a:r>
              <a:rPr lang="en-US" dirty="0">
                <a:latin typeface="Times New Roman" charset="0"/>
                <a:ea typeface="Times New Roman" charset="0"/>
                <a:cs typeface="Times New Roman" charset="0"/>
              </a:rPr>
              <a:t>General Line Subtraction (CAL Lines B)</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6883" y="1118936"/>
                <a:ext cx="11855117" cy="5510463"/>
              </a:xfrm>
            </p:spPr>
            <p:txBody>
              <a:bodyPr>
                <a:normAutofit/>
              </a:bodyPr>
              <a:lstStyle/>
              <a:p>
                <a:pPr marL="514350" indent="-514350">
                  <a:buFont typeface="+mj-lt"/>
                  <a:buAutoNum type="arabicPeriod"/>
                </a:pPr>
                <a:r>
                  <a:rPr lang="en-US" dirty="0">
                    <a:latin typeface="Times New Roman" charset="0"/>
                    <a:ea typeface="Times New Roman" charset="0"/>
                    <a:cs typeface="Times New Roman" charset="0"/>
                  </a:rPr>
                  <a:t>Demodulate </a:t>
                </a:r>
                <a:r>
                  <a:rPr lang="en-US" i="1" dirty="0">
                    <a:latin typeface="Times New Roman" charset="0"/>
                    <a:ea typeface="Times New Roman" charset="0"/>
                    <a:cs typeface="Times New Roman" charset="0"/>
                  </a:rPr>
                  <a:t>h</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 and witness channel(s) at 60 Hz and harmonics, </a:t>
                </a:r>
                <a:r>
                  <a:rPr lang="en-US" i="1" dirty="0" err="1">
                    <a:latin typeface="Times New Roman" charset="0"/>
                    <a:ea typeface="Times New Roman" charset="0"/>
                    <a:cs typeface="Times New Roman" charset="0"/>
                  </a:rPr>
                  <a:t>ω</a:t>
                </a:r>
                <a:r>
                  <a:rPr lang="en-US" i="1" baseline="-25000" dirty="0" err="1">
                    <a:latin typeface="Times New Roman" charset="0"/>
                    <a:ea typeface="Times New Roman" charset="0"/>
                    <a:cs typeface="Times New Roman" charset="0"/>
                  </a:rPr>
                  <a:t>i</a:t>
                </a:r>
                <a:r>
                  <a:rPr lang="en-US" dirty="0">
                    <a:latin typeface="Times New Roman" charset="0"/>
                    <a:ea typeface="Times New Roman" charset="0"/>
                    <a:cs typeface="Times New Roman" charset="0"/>
                  </a:rPr>
                  <a:t>.</a:t>
                </a:r>
              </a:p>
              <a:p>
                <a:pPr marL="514350" indent="-514350">
                  <a:buFont typeface="+mj-lt"/>
                  <a:buAutoNum type="arabicPeriod"/>
                </a:pPr>
                <a:r>
                  <a:rPr lang="en-US" dirty="0">
                    <a:latin typeface="Times New Roman" charset="0"/>
                    <a:ea typeface="Times New Roman" charset="0"/>
                    <a:cs typeface="Times New Roman" charset="0"/>
                  </a:rPr>
                  <a:t>Solve </a:t>
                </a:r>
                <a14:m>
                  <m:oMath xmlns:m="http://schemas.openxmlformats.org/officeDocument/2006/math">
                    <m:d>
                      <m:dPr>
                        <m:begChr m:val="["/>
                        <m:endChr m:val="]"/>
                        <m:ctrlPr>
                          <a:rPr lang="pt-BR" i="1">
                            <a:latin typeface="Cambria Math" panose="02040503050406030204" pitchFamily="18" charset="0"/>
                            <a:ea typeface="Times New Roman" charset="0"/>
                            <a:cs typeface="Times New Roman" charset="0"/>
                          </a:rPr>
                        </m:ctrlPr>
                      </m:dPr>
                      <m:e>
                        <m:m>
                          <m:mPr>
                            <m:mcs>
                              <m:mc>
                                <m:mcPr>
                                  <m:count m:val="3"/>
                                  <m:mcJc m:val="center"/>
                                </m:mcPr>
                              </m:mc>
                            </m:mcs>
                            <m:ctrlPr>
                              <a:rPr lang="uk-UA" i="1">
                                <a:latin typeface="Cambria Math" panose="02040503050406030204" pitchFamily="18" charset="0"/>
                                <a:ea typeface="Times New Roman" charset="0"/>
                                <a:cs typeface="Times New Roman" charset="0"/>
                              </a:rPr>
                            </m:ctrlPr>
                          </m:mPr>
                          <m:mr>
                            <m:e>
                              <m:r>
                                <m:rPr>
                                  <m:brk m:alnAt="7"/>
                                </m:rPr>
                                <a:rPr lang="en-US" i="1">
                                  <a:latin typeface="Cambria Math" charset="0"/>
                                  <a:ea typeface="Times New Roman" charset="0"/>
                                  <a:cs typeface="Times New Roman" charset="0"/>
                                </a:rPr>
                                <m:t>1</m:t>
                              </m:r>
                            </m:e>
                            <m:e>
                              <m:f>
                                <m:fPr>
                                  <m:type m:val="skw"/>
                                  <m:ctrlPr>
                                    <a:rPr lang="uk-UA" i="1">
                                      <a:latin typeface="Cambria Math" panose="02040503050406030204" pitchFamily="18" charset="0"/>
                                      <a:ea typeface="Times New Roman" charset="0"/>
                                      <a:cs typeface="Times New Roman" charset="0"/>
                                    </a:rPr>
                                  </m:ctrlPr>
                                </m:fPr>
                                <m:num>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𝑤</m:t>
                                      </m:r>
                                    </m:e>
                                    <m:sub>
                                      <m:r>
                                        <a:rPr lang="en-US" i="1">
                                          <a:latin typeface="Cambria Math" charset="0"/>
                                          <a:ea typeface="Times New Roman" charset="0"/>
                                          <a:cs typeface="Times New Roman" charset="0"/>
                                        </a:rPr>
                                        <m:t>2</m:t>
                                      </m:r>
                                    </m:sub>
                                  </m:sSub>
                                </m:num>
                                <m:den>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𝑤</m:t>
                                      </m:r>
                                    </m:e>
                                    <m:sub>
                                      <m:r>
                                        <a:rPr lang="en-US" i="1">
                                          <a:latin typeface="Cambria Math" charset="0"/>
                                          <a:ea typeface="Times New Roman" charset="0"/>
                                          <a:cs typeface="Times New Roman" charset="0"/>
                                        </a:rPr>
                                        <m:t>1</m:t>
                                      </m:r>
                                    </m:sub>
                                  </m:sSub>
                                </m:den>
                              </m:f>
                            </m:e>
                            <m:e>
                              <m:r>
                                <a:rPr lang="is-IS" i="1">
                                  <a:latin typeface="Cambria Math" charset="0"/>
                                  <a:ea typeface="Times New Roman" charset="0"/>
                                  <a:cs typeface="Times New Roman" charset="0"/>
                                </a:rPr>
                                <m:t>…</m:t>
                              </m:r>
                            </m:e>
                          </m:mr>
                          <m:mr>
                            <m:e>
                              <m:f>
                                <m:fPr>
                                  <m:type m:val="skw"/>
                                  <m:ctrlPr>
                                    <a:rPr lang="uk-UA" i="1">
                                      <a:latin typeface="Cambria Math" panose="02040503050406030204" pitchFamily="18" charset="0"/>
                                      <a:ea typeface="Times New Roman" charset="0"/>
                                      <a:cs typeface="Times New Roman" charset="0"/>
                                    </a:rPr>
                                  </m:ctrlPr>
                                </m:fPr>
                                <m:num>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𝑤</m:t>
                                      </m:r>
                                    </m:e>
                                    <m:sub>
                                      <m:r>
                                        <a:rPr lang="en-US" i="1">
                                          <a:latin typeface="Cambria Math" charset="0"/>
                                          <a:ea typeface="Times New Roman" charset="0"/>
                                          <a:cs typeface="Times New Roman" charset="0"/>
                                        </a:rPr>
                                        <m:t>1</m:t>
                                      </m:r>
                                    </m:sub>
                                  </m:sSub>
                                </m:num>
                                <m:den>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𝑤</m:t>
                                      </m:r>
                                    </m:e>
                                    <m:sub>
                                      <m:r>
                                        <a:rPr lang="en-US" i="1">
                                          <a:latin typeface="Cambria Math" charset="0"/>
                                          <a:ea typeface="Times New Roman" charset="0"/>
                                          <a:cs typeface="Times New Roman" charset="0"/>
                                        </a:rPr>
                                        <m:t>2</m:t>
                                      </m:r>
                                    </m:sub>
                                  </m:sSub>
                                </m:den>
                              </m:f>
                            </m:e>
                            <m:e>
                              <m:r>
                                <a:rPr lang="en-US" i="1">
                                  <a:latin typeface="Cambria Math" charset="0"/>
                                  <a:ea typeface="Times New Roman" charset="0"/>
                                  <a:cs typeface="Times New Roman" charset="0"/>
                                </a:rPr>
                                <m:t>1</m:t>
                              </m:r>
                            </m:e>
                            <m:e>
                              <m:r>
                                <a:rPr lang="en-US" i="1">
                                  <a:latin typeface="Cambria Math" charset="0"/>
                                  <a:ea typeface="Times New Roman" charset="0"/>
                                  <a:cs typeface="Times New Roman" charset="0"/>
                                </a:rPr>
                                <m:t>…</m:t>
                              </m:r>
                            </m:e>
                          </m:mr>
                          <m:mr>
                            <m:e>
                              <m:r>
                                <a:rPr lang="uk-UA" i="1">
                                  <a:latin typeface="Cambria Math" charset="0"/>
                                  <a:ea typeface="Times New Roman" charset="0"/>
                                  <a:cs typeface="Times New Roman" charset="0"/>
                                </a:rPr>
                                <m:t>⋮</m:t>
                              </m:r>
                            </m:e>
                            <m:e>
                              <m:r>
                                <a:rPr lang="uk-UA" i="1">
                                  <a:latin typeface="Cambria Math" charset="0"/>
                                  <a:ea typeface="Times New Roman" charset="0"/>
                                  <a:cs typeface="Times New Roman" charset="0"/>
                                </a:rPr>
                                <m:t>⋮</m:t>
                              </m:r>
                            </m:e>
                            <m:e>
                              <m:r>
                                <a:rPr lang="uk-UA" i="1">
                                  <a:latin typeface="Cambria Math" charset="0"/>
                                  <a:ea typeface="Times New Roman" charset="0"/>
                                  <a:cs typeface="Times New Roman" charset="0"/>
                                </a:rPr>
                                <m:t>⋱</m:t>
                              </m:r>
                            </m:e>
                          </m:mr>
                        </m:m>
                      </m:e>
                    </m:d>
                    <m:d>
                      <m:dPr>
                        <m:begChr m:val="["/>
                        <m:endChr m:val="]"/>
                        <m:ctrlPr>
                          <a:rPr lang="pt-BR" i="1">
                            <a:latin typeface="Cambria Math" panose="02040503050406030204" pitchFamily="18" charset="0"/>
                            <a:ea typeface="Times New Roman" charset="0"/>
                            <a:cs typeface="Times New Roman" charset="0"/>
                          </a:rPr>
                        </m:ctrlPr>
                      </m:dPr>
                      <m:e>
                        <m:m>
                          <m:mPr>
                            <m:mcs>
                              <m:mc>
                                <m:mcPr>
                                  <m:count m:val="1"/>
                                  <m:mcJc m:val="center"/>
                                </m:mcPr>
                              </m:mc>
                            </m:mcs>
                            <m:ctrlPr>
                              <a:rPr lang="cs-CZ" i="1">
                                <a:latin typeface="Cambria Math" panose="02040503050406030204" pitchFamily="18" charset="0"/>
                                <a:ea typeface="Times New Roman" charset="0"/>
                                <a:cs typeface="Times New Roman" charset="0"/>
                              </a:rPr>
                            </m:ctrlPr>
                          </m:mPr>
                          <m:mr>
                            <m:e>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𝑇</m:t>
                                  </m:r>
                                </m:e>
                                <m:sub>
                                  <m:r>
                                    <a:rPr lang="en-US" i="1">
                                      <a:latin typeface="Cambria Math" charset="0"/>
                                      <a:ea typeface="Times New Roman" charset="0"/>
                                      <a:cs typeface="Times New Roman" charset="0"/>
                                    </a:rPr>
                                    <m:t>1</m:t>
                                  </m:r>
                                </m:sub>
                              </m:sSub>
                            </m:e>
                          </m:mr>
                          <m:mr>
                            <m:e>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𝑇</m:t>
                                  </m:r>
                                </m:e>
                                <m:sub>
                                  <m:r>
                                    <a:rPr lang="en-US" i="1">
                                      <a:latin typeface="Cambria Math" charset="0"/>
                                      <a:ea typeface="Times New Roman" charset="0"/>
                                      <a:cs typeface="Times New Roman" charset="0"/>
                                    </a:rPr>
                                    <m:t>2</m:t>
                                  </m:r>
                                </m:sub>
                              </m:sSub>
                            </m:e>
                          </m:mr>
                          <m:mr>
                            <m:e>
                              <m:r>
                                <a:rPr lang="cs-CZ" i="1">
                                  <a:latin typeface="Cambria Math" charset="0"/>
                                  <a:ea typeface="Times New Roman" charset="0"/>
                                  <a:cs typeface="Times New Roman" charset="0"/>
                                </a:rPr>
                                <m:t>⋮</m:t>
                              </m:r>
                            </m:e>
                          </m:mr>
                        </m:m>
                      </m:e>
                    </m:d>
                    <m:r>
                      <a:rPr lang="en-US" i="1">
                        <a:latin typeface="Cambria Math" charset="0"/>
                        <a:ea typeface="Times New Roman" charset="0"/>
                        <a:cs typeface="Times New Roman" charset="0"/>
                      </a:rPr>
                      <m:t>=</m:t>
                    </m:r>
                    <m:d>
                      <m:dPr>
                        <m:begChr m:val="["/>
                        <m:endChr m:val="]"/>
                        <m:ctrlPr>
                          <a:rPr lang="pt-BR" i="1">
                            <a:latin typeface="Cambria Math" panose="02040503050406030204" pitchFamily="18" charset="0"/>
                            <a:ea typeface="Times New Roman" charset="0"/>
                            <a:cs typeface="Times New Roman" charset="0"/>
                          </a:rPr>
                        </m:ctrlPr>
                      </m:dPr>
                      <m:e>
                        <m:m>
                          <m:mPr>
                            <m:mcs>
                              <m:mc>
                                <m:mcPr>
                                  <m:count m:val="1"/>
                                  <m:mcJc m:val="center"/>
                                </m:mcPr>
                              </m:mc>
                            </m:mcs>
                            <m:ctrlPr>
                              <a:rPr lang="cs-CZ" i="1">
                                <a:latin typeface="Cambria Math" panose="02040503050406030204" pitchFamily="18" charset="0"/>
                                <a:ea typeface="Times New Roman" charset="0"/>
                                <a:cs typeface="Times New Roman" charset="0"/>
                              </a:rPr>
                            </m:ctrlPr>
                          </m:mPr>
                          <m:mr>
                            <m:e>
                              <m:f>
                                <m:fPr>
                                  <m:ctrlPr>
                                    <a:rPr lang="bg-BG" i="1">
                                      <a:latin typeface="Cambria Math" panose="02040503050406030204" pitchFamily="18" charset="0"/>
                                      <a:ea typeface="Times New Roman" charset="0"/>
                                      <a:cs typeface="Times New Roman" charset="0"/>
                                    </a:rPr>
                                  </m:ctrlPr>
                                </m:fPr>
                                <m:num>
                                  <m:r>
                                    <a:rPr lang="en-US" i="1">
                                      <a:latin typeface="Cambria Math" charset="0"/>
                                      <a:ea typeface="Times New Roman" charset="0"/>
                                      <a:cs typeface="Times New Roman" charset="0"/>
                                    </a:rPr>
                                    <m:t>h</m:t>
                                  </m:r>
                                </m:num>
                                <m:den>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𝑤</m:t>
                                      </m:r>
                                    </m:e>
                                    <m:sub>
                                      <m:r>
                                        <a:rPr lang="en-US" i="1">
                                          <a:latin typeface="Cambria Math" charset="0"/>
                                          <a:ea typeface="Times New Roman" charset="0"/>
                                          <a:cs typeface="Times New Roman" charset="0"/>
                                        </a:rPr>
                                        <m:t>1</m:t>
                                      </m:r>
                                    </m:sub>
                                  </m:sSub>
                                </m:den>
                              </m:f>
                            </m:e>
                          </m:mr>
                          <m:mr>
                            <m:e>
                              <m:f>
                                <m:fPr>
                                  <m:ctrlPr>
                                    <a:rPr lang="bg-BG" i="1">
                                      <a:latin typeface="Cambria Math" panose="02040503050406030204" pitchFamily="18" charset="0"/>
                                      <a:ea typeface="Times New Roman" charset="0"/>
                                      <a:cs typeface="Times New Roman" charset="0"/>
                                    </a:rPr>
                                  </m:ctrlPr>
                                </m:fPr>
                                <m:num>
                                  <m:r>
                                    <a:rPr lang="en-US" i="1">
                                      <a:latin typeface="Cambria Math" charset="0"/>
                                      <a:ea typeface="Times New Roman" charset="0"/>
                                      <a:cs typeface="Times New Roman" charset="0"/>
                                    </a:rPr>
                                    <m:t>h</m:t>
                                  </m:r>
                                </m:num>
                                <m:den>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Times New Roman" charset="0"/>
                                          <a:cs typeface="Times New Roman" charset="0"/>
                                        </a:rPr>
                                        <m:t>𝑤</m:t>
                                      </m:r>
                                    </m:e>
                                    <m:sub>
                                      <m:r>
                                        <a:rPr lang="en-US" i="1">
                                          <a:latin typeface="Cambria Math" charset="0"/>
                                          <a:ea typeface="Times New Roman" charset="0"/>
                                          <a:cs typeface="Times New Roman" charset="0"/>
                                        </a:rPr>
                                        <m:t>2</m:t>
                                      </m:r>
                                    </m:sub>
                                  </m:sSub>
                                </m:den>
                              </m:f>
                            </m:e>
                          </m:mr>
                          <m:mr>
                            <m:e>
                              <m:r>
                                <a:rPr lang="cs-CZ" i="1">
                                  <a:latin typeface="Cambria Math" charset="0"/>
                                  <a:ea typeface="Times New Roman" charset="0"/>
                                  <a:cs typeface="Times New Roman" charset="0"/>
                                </a:rPr>
                                <m:t>⋮</m:t>
                              </m:r>
                            </m:e>
                          </m:mr>
                        </m:m>
                      </m:e>
                    </m:d>
                  </m:oMath>
                </a14:m>
                <a:r>
                  <a:rPr lang="en-US" dirty="0">
                    <a:latin typeface="Times New Roman" charset="0"/>
                    <a:ea typeface="Times New Roman" charset="0"/>
                    <a:cs typeface="Times New Roman" charset="0"/>
                  </a:rPr>
                  <a:t>  for the </a:t>
                </a:r>
                <a:r>
                  <a:rPr lang="en-US" i="1" dirty="0" err="1">
                    <a:latin typeface="Times New Roman" charset="0"/>
                    <a:ea typeface="Times New Roman" charset="0"/>
                    <a:cs typeface="Times New Roman" charset="0"/>
                  </a:rPr>
                  <a:t>T</a:t>
                </a:r>
                <a:r>
                  <a:rPr lang="en-US" i="1" baseline="-25000" dirty="0" err="1">
                    <a:latin typeface="Times New Roman" charset="0"/>
                    <a:ea typeface="Times New Roman" charset="0"/>
                    <a:cs typeface="Times New Roman" charset="0"/>
                  </a:rPr>
                  <a:t>i</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at frequency </a:t>
                </a:r>
                <a:r>
                  <a:rPr lang="en-US" i="1" dirty="0" err="1">
                    <a:latin typeface="Times New Roman" charset="0"/>
                    <a:ea typeface="Times New Roman" charset="0"/>
                    <a:cs typeface="Times New Roman" charset="0"/>
                  </a:rPr>
                  <a:t>ω</a:t>
                </a:r>
                <a:r>
                  <a:rPr lang="en-US" i="1" baseline="-25000" dirty="0" err="1">
                    <a:latin typeface="Times New Roman" charset="0"/>
                    <a:ea typeface="Times New Roman" charset="0"/>
                    <a:cs typeface="Times New Roman" charset="0"/>
                  </a:rPr>
                  <a:t>i</a:t>
                </a:r>
                <a:r>
                  <a:rPr lang="en-US" dirty="0">
                    <a:latin typeface="Times New Roman" charset="0"/>
                    <a:ea typeface="Times New Roman" charset="0"/>
                    <a:cs typeface="Times New Roman" charset="0"/>
                  </a:rPr>
                  <a:t>.</a:t>
                </a:r>
              </a:p>
              <a:p>
                <a:pPr marL="514350" indent="-514350">
                  <a:buFont typeface="+mj-lt"/>
                  <a:buAutoNum type="arabicPeriod"/>
                </a:pPr>
                <a:r>
                  <a:rPr lang="en-US" dirty="0">
                    <a:latin typeface="Times New Roman" charset="0"/>
                    <a:ea typeface="Times New Roman" charset="0"/>
                    <a:cs typeface="Times New Roman" charset="0"/>
                  </a:rPr>
                  <a:t>Compute a running median(currently set at 128 seconds).</a:t>
                </a:r>
              </a:p>
              <a:p>
                <a:pPr marL="514350" indent="-514350">
                  <a:buFont typeface="+mj-lt"/>
                  <a:buAutoNum type="arabicPeriod"/>
                </a:pPr>
                <a:r>
                  <a:rPr lang="en-US" b="0" dirty="0">
                    <a:latin typeface="Times New Roman" charset="0"/>
                    <a:ea typeface="Times New Roman" charset="0"/>
                    <a:cs typeface="Times New Roman" charset="0"/>
                  </a:rPr>
                  <a:t> </a:t>
                </a:r>
                <a14:m>
                  <m:oMath xmlns:m="http://schemas.openxmlformats.org/officeDocument/2006/math">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h</m:t>
                        </m:r>
                      </m:e>
                      <m:sub>
                        <m:r>
                          <m:rPr>
                            <m:sty m:val="p"/>
                          </m:rPr>
                          <a:rPr lang="en-US" b="0" i="0" smtClean="0">
                            <a:latin typeface="Cambria Math" charset="0"/>
                            <a:ea typeface="Times New Roman" charset="0"/>
                            <a:cs typeface="Times New Roman" charset="0"/>
                          </a:rPr>
                          <m:t>clean</m:t>
                        </m:r>
                      </m:sub>
                    </m:sSub>
                    <m:d>
                      <m:dPr>
                        <m:ctrlPr>
                          <a:rPr lang="en-US" b="0" i="1" smtClean="0">
                            <a:latin typeface="Cambria Math" panose="02040503050406030204" pitchFamily="18" charset="0"/>
                            <a:ea typeface="Times New Roman" charset="0"/>
                            <a:cs typeface="Times New Roman" charset="0"/>
                          </a:rPr>
                        </m:ctrlPr>
                      </m:dPr>
                      <m:e>
                        <m:r>
                          <a:rPr lang="en-US" b="0" i="1" smtClean="0">
                            <a:latin typeface="Cambria Math" charset="0"/>
                            <a:ea typeface="Times New Roman" charset="0"/>
                            <a:cs typeface="Times New Roman" charset="0"/>
                          </a:rPr>
                          <m:t>𝑡</m:t>
                        </m:r>
                      </m:e>
                    </m:d>
                    <m:r>
                      <a:rPr lang="en-US" b="0" i="1" smtClean="0">
                        <a:latin typeface="Cambria Math" charset="0"/>
                        <a:ea typeface="Times New Roman" charset="0"/>
                        <a:cs typeface="Times New Roman" charset="0"/>
                      </a:rPr>
                      <m:t>=</m:t>
                    </m:r>
                    <m:r>
                      <a:rPr lang="en-US" b="0" i="1" smtClean="0">
                        <a:latin typeface="Cambria Math" charset="0"/>
                        <a:ea typeface="Times New Roman" charset="0"/>
                        <a:cs typeface="Times New Roman" charset="0"/>
                      </a:rPr>
                      <m:t>h</m:t>
                    </m:r>
                    <m:d>
                      <m:dPr>
                        <m:ctrlPr>
                          <a:rPr lang="en-US" b="0" i="1" smtClean="0">
                            <a:latin typeface="Cambria Math" panose="02040503050406030204" pitchFamily="18" charset="0"/>
                            <a:ea typeface="Times New Roman" charset="0"/>
                            <a:cs typeface="Times New Roman" charset="0"/>
                          </a:rPr>
                        </m:ctrlPr>
                      </m:dPr>
                      <m:e>
                        <m:r>
                          <a:rPr lang="en-US" b="0" i="1" smtClean="0">
                            <a:latin typeface="Cambria Math" charset="0"/>
                            <a:ea typeface="Times New Roman" charset="0"/>
                            <a:cs typeface="Times New Roman" charset="0"/>
                          </a:rPr>
                          <m:t>𝑡</m:t>
                        </m:r>
                      </m:e>
                    </m:d>
                    <m:r>
                      <a:rPr lang="en-US" b="0" i="1" smtClean="0">
                        <a:latin typeface="Cambria Math" charset="0"/>
                        <a:ea typeface="Times New Roman" charset="0"/>
                        <a:cs typeface="Times New Roman" charset="0"/>
                      </a:rPr>
                      <m:t>−</m:t>
                    </m:r>
                    <m:nary>
                      <m:naryPr>
                        <m:chr m:val="∑"/>
                        <m:supHide m:val="on"/>
                        <m:ctrlPr>
                          <a:rPr lang="en-US" b="0" i="1" smtClean="0">
                            <a:latin typeface="Cambria Math" panose="02040503050406030204" pitchFamily="18" charset="0"/>
                            <a:ea typeface="Times New Roman" charset="0"/>
                            <a:cs typeface="Times New Roman" charset="0"/>
                          </a:rPr>
                        </m:ctrlPr>
                      </m:naryPr>
                      <m:sub>
                        <m:r>
                          <m:rPr>
                            <m:brk m:alnAt="7"/>
                          </m:rPr>
                          <a:rPr lang="en-US" b="0" i="1" smtClean="0">
                            <a:latin typeface="Cambria Math" charset="0"/>
                            <a:ea typeface="Times New Roman" charset="0"/>
                            <a:cs typeface="Times New Roman" charset="0"/>
                          </a:rPr>
                          <m:t>𝑖</m:t>
                        </m:r>
                      </m:sub>
                      <m:sup/>
                      <m:e>
                        <m:nary>
                          <m:naryPr>
                            <m:chr m:val="∑"/>
                            <m:supHide m:val="on"/>
                            <m:ctrlPr>
                              <a:rPr lang="en-US" b="0" i="1" smtClean="0">
                                <a:latin typeface="Cambria Math" panose="02040503050406030204" pitchFamily="18" charset="0"/>
                                <a:ea typeface="Times New Roman" charset="0"/>
                                <a:cs typeface="Times New Roman" charset="0"/>
                              </a:rPr>
                            </m:ctrlPr>
                          </m:naryPr>
                          <m:sub>
                            <m:r>
                              <m:rPr>
                                <m:brk m:alnAt="7"/>
                              </m:rPr>
                              <a:rPr lang="en-US" b="0" i="1" smtClean="0">
                                <a:latin typeface="Cambria Math" charset="0"/>
                                <a:ea typeface="Times New Roman" charset="0"/>
                                <a:cs typeface="Times New Roman" charset="0"/>
                              </a:rPr>
                              <m:t>𝑗</m:t>
                            </m:r>
                          </m:sub>
                          <m:sup/>
                          <m:e>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𝑇</m:t>
                                </m:r>
                              </m:e>
                              <m:sub>
                                <m:r>
                                  <a:rPr lang="en-US" b="0" i="1" smtClean="0">
                                    <a:latin typeface="Cambria Math" charset="0"/>
                                    <a:ea typeface="Times New Roman" charset="0"/>
                                    <a:cs typeface="Times New Roman" charset="0"/>
                                  </a:rPr>
                                  <m:t>𝑗</m:t>
                                </m:r>
                              </m:sub>
                            </m:sSub>
                            <m:r>
                              <a:rPr lang="en-US" b="0" i="1" smtClean="0">
                                <a:latin typeface="Cambria Math" charset="0"/>
                                <a:ea typeface="Times New Roman" charset="0"/>
                                <a:cs typeface="Times New Roman" charset="0"/>
                              </a:rPr>
                              <m:t>(</m:t>
                            </m:r>
                            <m:sSub>
                              <m:sSubPr>
                                <m:ctrlPr>
                                  <a:rPr lang="en-US" i="1">
                                    <a:latin typeface="Cambria Math" panose="02040503050406030204" pitchFamily="18" charset="0"/>
                                    <a:ea typeface="Times New Roman" charset="0"/>
                                    <a:cs typeface="Times New Roman" charset="0"/>
                                  </a:rPr>
                                </m:ctrlPr>
                              </m:sSubPr>
                              <m:e>
                                <m:r>
                                  <a:rPr lang="en-US" i="1">
                                    <a:latin typeface="Cambria Math" charset="0"/>
                                    <a:ea typeface="Cambria Math" charset="0"/>
                                    <a:cs typeface="Cambria Math" charset="0"/>
                                  </a:rPr>
                                  <m:t>𝜔</m:t>
                                </m:r>
                              </m:e>
                              <m:sub>
                                <m:r>
                                  <a:rPr lang="en-US" i="1">
                                    <a:latin typeface="Cambria Math" charset="0"/>
                                    <a:ea typeface="Times New Roman" charset="0"/>
                                    <a:cs typeface="Times New Roman" charset="0"/>
                                  </a:rPr>
                                  <m:t>𝑖</m:t>
                                </m:r>
                              </m:sub>
                            </m:sSub>
                            <m:r>
                              <a:rPr lang="en-US" b="0" i="1" smtClean="0">
                                <a:latin typeface="Cambria Math" charset="0"/>
                                <a:ea typeface="Times New Roman" charset="0"/>
                                <a:cs typeface="Times New Roman" charset="0"/>
                              </a:rPr>
                              <m:t>)</m:t>
                            </m:r>
                          </m:e>
                        </m:nary>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𝑤</m:t>
                            </m:r>
                          </m:e>
                          <m:sub>
                            <m:r>
                              <a:rPr lang="en-US" b="0" i="1" smtClean="0">
                                <a:latin typeface="Cambria Math" charset="0"/>
                                <a:ea typeface="Times New Roman" charset="0"/>
                                <a:cs typeface="Times New Roman" charset="0"/>
                              </a:rPr>
                              <m:t>𝑗</m:t>
                            </m:r>
                          </m:sub>
                        </m:sSub>
                        <m:r>
                          <a:rPr lang="en-US" b="0" i="1" smtClean="0">
                            <a:latin typeface="Cambria Math" charset="0"/>
                            <a:ea typeface="Times New Roman" charset="0"/>
                            <a:cs typeface="Times New Roman" charset="0"/>
                          </a:rPr>
                          <m:t>(</m:t>
                        </m:r>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Cambria Math" charset="0"/>
                                <a:cs typeface="Cambria Math" charset="0"/>
                              </a:rPr>
                              <m:t>𝜔</m:t>
                            </m:r>
                          </m:e>
                          <m:sub>
                            <m:r>
                              <a:rPr lang="en-US" b="0" i="1" smtClean="0">
                                <a:latin typeface="Cambria Math" charset="0"/>
                                <a:ea typeface="Times New Roman" charset="0"/>
                                <a:cs typeface="Times New Roman" charset="0"/>
                              </a:rPr>
                              <m:t>𝑖</m:t>
                            </m:r>
                          </m:sub>
                        </m:sSub>
                        <m:r>
                          <a:rPr lang="en-US" b="0" i="1" smtClean="0">
                            <a:latin typeface="Cambria Math" charset="0"/>
                            <a:ea typeface="Times New Roman" charset="0"/>
                            <a:cs typeface="Times New Roman" charset="0"/>
                          </a:rPr>
                          <m:t>)</m:t>
                        </m:r>
                      </m:e>
                    </m:nary>
                  </m:oMath>
                </a14:m>
                <a:endParaRPr lang="en-US" dirty="0">
                  <a:latin typeface="Times New Roman" charset="0"/>
                  <a:ea typeface="Times New Roman" charset="0"/>
                  <a:cs typeface="Times New Roman" charset="0"/>
                </a:endParaRP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Currently, only one channel is used: PEM-EY_MAINSMON_EBAY_1_DQ</a:t>
                </a:r>
              </a:p>
              <a:p>
                <a:pPr marL="0" indent="0">
                  <a:lnSpc>
                    <a:spcPct val="100000"/>
                  </a:lnSpc>
                  <a:spcBef>
                    <a:spcPts val="0"/>
                  </a:spcBef>
                  <a:buNone/>
                </a:pPr>
                <a:endParaRPr lang="en-US" dirty="0">
                  <a:latin typeface="Times New Roman" charset="0"/>
                  <a:ea typeface="Times New Roman" charset="0"/>
                  <a:cs typeface="Times New Roman" charset="0"/>
                </a:endParaRPr>
              </a:p>
              <a:p>
                <a:pPr marL="0" indent="0">
                  <a:lnSpc>
                    <a:spcPct val="100000"/>
                  </a:lnSpc>
                  <a:spcBef>
                    <a:spcPts val="0"/>
                  </a:spcBef>
                  <a:buNone/>
                </a:pPr>
                <a:r>
                  <a:rPr lang="en-US" dirty="0">
                    <a:latin typeface="Times New Roman" charset="0"/>
                    <a:ea typeface="Times New Roman" charset="0"/>
                    <a:cs typeface="Times New Roman" charset="0"/>
                  </a:rPr>
                  <a:t>This method can also be used to subtract the calibration lines instead of using the previous method.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6883" y="1118936"/>
                <a:ext cx="11855117" cy="5510463"/>
              </a:xfrm>
              <a:blipFill rotWithShape="0">
                <a:blip r:embed="rId2"/>
                <a:stretch>
                  <a:fillRect l="-1028" t="-1993" r="-514" b="-55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F369AE0A-1590-AA46-99A9-91F4CD1D5295}"/>
              </a:ext>
            </a:extLst>
          </p:cNvPr>
          <p:cNvSpPr>
            <a:spLocks noGrp="1"/>
          </p:cNvSpPr>
          <p:nvPr>
            <p:ph type="sldNum" sz="quarter" idx="12"/>
          </p:nvPr>
        </p:nvSpPr>
        <p:spPr/>
        <p:txBody>
          <a:bodyPr/>
          <a:lstStyle/>
          <a:p>
            <a:fld id="{8D7B6E50-5426-AF47-BB97-B64E2943F7D9}" type="slidenum">
              <a:rPr lang="en-US" smtClean="0"/>
              <a:t>9</a:t>
            </a:fld>
            <a:endParaRPr lang="en-US" dirty="0"/>
          </a:p>
        </p:txBody>
      </p:sp>
    </p:spTree>
    <p:extLst>
      <p:ext uri="{BB962C8B-B14F-4D97-AF65-F5344CB8AC3E}">
        <p14:creationId xmlns:p14="http://schemas.microsoft.com/office/powerpoint/2010/main" val="2077527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10018</TotalTime>
  <Words>1658</Words>
  <Application>Microsoft Macintosh PowerPoint</Application>
  <PresentationFormat>Widescreen</PresentationFormat>
  <Paragraphs>334</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Cambria Math</vt:lpstr>
      <vt:lpstr>Times New Roman</vt:lpstr>
      <vt:lpstr>Office Theme</vt:lpstr>
      <vt:lpstr>Noise Subtraction in the gstlal Calibration Pipeline</vt:lpstr>
      <vt:lpstr>Outline</vt:lpstr>
      <vt:lpstr>Calibration Line Subtraction</vt:lpstr>
      <vt:lpstr>Calibration Line Frequencies</vt:lpstr>
      <vt:lpstr>CAL Line Subtraction Option A – Pcal Lines</vt:lpstr>
      <vt:lpstr>CAL Line Subtraction Option A – Pcal Lines</vt:lpstr>
      <vt:lpstr>CAL Lines Option A – Actuation Lines</vt:lpstr>
      <vt:lpstr>General Line Subtraction (CAL Lines B)</vt:lpstr>
      <vt:lpstr>General Line Subtraction (CAL Lines B)</vt:lpstr>
      <vt:lpstr>Power Mains Line Subtraction</vt:lpstr>
      <vt:lpstr>Calibration Line Subtraction Results</vt:lpstr>
      <vt:lpstr>Calibration Line Subtraction Results (L1)</vt:lpstr>
      <vt:lpstr>Low-latency Power Mains Subtraction Results (L1)</vt:lpstr>
      <vt:lpstr>Line Subtraction – Alternative Method</vt:lpstr>
      <vt:lpstr>Broadband Noise Subtraction</vt:lpstr>
      <vt:lpstr>Broadband Noise Subtraction</vt:lpstr>
      <vt:lpstr>Broadband Noise Subtraction</vt:lpstr>
      <vt:lpstr>Spectrum Comparison</vt:lpstr>
      <vt:lpstr>BNS Range</vt:lpstr>
      <vt:lpstr>Noise Subtraction Transfer Function</vt:lpstr>
      <vt:lpstr>Noise Subtraction with Calibration Lines</vt:lpstr>
      <vt:lpstr>Pcal-to-DARM ratio comparison</vt:lpstr>
      <vt:lpstr>Pcal-to-DARM ratio comparison</vt:lpstr>
      <vt:lpstr>Effect on Latency</vt:lpstr>
      <vt:lpstr>What about glitches?</vt:lpstr>
      <vt:lpstr>New CALIB_STATE_VECTOR Bits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What about filter transitions?</vt:lpstr>
      <vt:lpstr>So far in ER13/ER14…</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GstLAL Calibration Pipeline Update 2017/08/20</dc:title>
  <dc:creator>Microsoft Office User</dc:creator>
  <cp:lastModifiedBy>Microsoft Office User</cp:lastModifiedBy>
  <cp:revision>141</cp:revision>
  <cp:lastPrinted>2019-04-23T16:50:52Z</cp:lastPrinted>
  <dcterms:created xsi:type="dcterms:W3CDTF">2018-06-20T17:14:17Z</dcterms:created>
  <dcterms:modified xsi:type="dcterms:W3CDTF">2019-04-23T16:51:55Z</dcterms:modified>
</cp:coreProperties>
</file>