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29"/>
  </p:notesMasterIdLst>
  <p:handoutMasterIdLst>
    <p:handoutMasterId r:id="rId30"/>
  </p:handoutMasterIdLst>
  <p:sldIdLst>
    <p:sldId id="358" r:id="rId2"/>
    <p:sldId id="549" r:id="rId3"/>
    <p:sldId id="516" r:id="rId4"/>
    <p:sldId id="576" r:id="rId5"/>
    <p:sldId id="1023" r:id="rId6"/>
    <p:sldId id="735" r:id="rId7"/>
    <p:sldId id="577" r:id="rId8"/>
    <p:sldId id="1024" r:id="rId9"/>
    <p:sldId id="581" r:id="rId10"/>
    <p:sldId id="511" r:id="rId11"/>
    <p:sldId id="586" r:id="rId12"/>
    <p:sldId id="587" r:id="rId13"/>
    <p:sldId id="1025" r:id="rId14"/>
    <p:sldId id="798" r:id="rId15"/>
    <p:sldId id="636" r:id="rId16"/>
    <p:sldId id="282" r:id="rId17"/>
    <p:sldId id="284" r:id="rId18"/>
    <p:sldId id="259" r:id="rId19"/>
    <p:sldId id="260" r:id="rId20"/>
    <p:sldId id="1012" r:id="rId21"/>
    <p:sldId id="470" r:id="rId22"/>
    <p:sldId id="286" r:id="rId23"/>
    <p:sldId id="291" r:id="rId24"/>
    <p:sldId id="1022" r:id="rId25"/>
    <p:sldId id="275" r:id="rId26"/>
    <p:sldId id="474" r:id="rId27"/>
    <p:sldId id="1019" r:id="rId2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A0DE3"/>
    <a:srgbClr val="F903F9"/>
    <a:srgbClr val="3A194D"/>
    <a:srgbClr val="499337"/>
    <a:srgbClr val="743199"/>
    <a:srgbClr val="C82C02"/>
    <a:srgbClr val="C703A6"/>
    <a:srgbClr val="99CCF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35" autoAdjust="0"/>
    <p:restoredTop sz="86395" autoAdjust="0"/>
  </p:normalViewPr>
  <p:slideViewPr>
    <p:cSldViewPr snapToGrid="0" snapToObjects="1">
      <p:cViewPr varScale="1">
        <p:scale>
          <a:sx n="94" d="100"/>
          <a:sy n="94" d="100"/>
        </p:scale>
        <p:origin x="200" y="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28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7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0.xml"/><Relationship Id="rId1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Relationship Id="rId4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8829" cy="48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8" tIns="45634" rIns="91268" bIns="45634" numCol="1" anchor="t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8905" y="0"/>
            <a:ext cx="3138828" cy="48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8" tIns="45634" rIns="91268" bIns="45634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5063"/>
            <a:ext cx="3138829" cy="48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8" tIns="45634" rIns="91268" bIns="45634" numCol="1" anchor="b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8905" y="9115063"/>
            <a:ext cx="3138828" cy="48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8" tIns="45634" rIns="91268" bIns="45634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78077BBB-35A3-4BE9-9563-03B666994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33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70" cy="47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8" tIns="45634" rIns="91268" bIns="45634" numCol="1" anchor="t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31" y="0"/>
            <a:ext cx="3170269" cy="47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8" tIns="45634" rIns="91268" bIns="45634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3775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409" y="4559090"/>
            <a:ext cx="5362384" cy="432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8" tIns="45634" rIns="91268" bIns="456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296"/>
            <a:ext cx="3170270" cy="47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8" tIns="45634" rIns="91268" bIns="45634" numCol="1" anchor="b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31" y="9121296"/>
            <a:ext cx="3170269" cy="47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8" tIns="45634" rIns="91268" bIns="45634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DB026EAE-F4A8-40F9-9CAE-8201C9E9E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913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D8745CE3-32D4-4096-A654-5EF583F44F8D}" type="slidenum">
              <a:rPr lang="en-US" altLang="en-US" sz="1200">
                <a:latin typeface="Times New Roman" pitchFamily="18" charset="0"/>
              </a:rPr>
              <a:pPr/>
              <a:t>1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3993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19138"/>
            <a:ext cx="4805362" cy="3603625"/>
          </a:xfrm>
          <a:solidFill>
            <a:srgbClr val="FFFFFF"/>
          </a:solidFill>
          <a:ln/>
        </p:spPr>
      </p:sp>
      <p:sp>
        <p:nvSpPr>
          <p:cNvPr id="39940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974662" y="4559090"/>
            <a:ext cx="5365877" cy="4322254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67A3C-C2E3-C148-B26E-F5910135373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4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AutoNum type="romanLcParenR"/>
            </a:pPr>
            <a:r>
              <a:rPr lang="en-US" baseline="0" dirty="0"/>
              <a:t>Explain top level three noise sources</a:t>
            </a:r>
          </a:p>
          <a:p>
            <a:pPr marL="285750" indent="-285750">
              <a:buAutoNum type="romanLcParenR"/>
            </a:pPr>
            <a:r>
              <a:rPr lang="en-US" baseline="0" dirty="0"/>
              <a:t>Do animation explaining limitations and as a way of previewing next slides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FA3E3C-5CC2-1241-BCD7-473BA397014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4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h_shot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h_rad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79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3FB60E71-5C30-3C4C-ADF3-4A10F1DD9E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AE7B81C0-9205-1E41-A461-209CFDEA0A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22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3FB60E71-5C30-3C4C-ADF3-4A10F1DD9E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AE7B81C0-9205-1E41-A461-209CFDEA0A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370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-1588" y="0"/>
          <a:ext cx="1368426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1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8" y="0"/>
                        <a:ext cx="1368426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8"/>
          <p:cNvSpPr txBox="1">
            <a:spLocks noChangeArrowheads="1"/>
          </p:cNvSpPr>
          <p:nvPr userDrawn="1"/>
        </p:nvSpPr>
        <p:spPr bwMode="auto">
          <a:xfrm>
            <a:off x="3124200" y="4648200"/>
            <a:ext cx="1709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9" name="Rectangle 19"/>
          <p:cNvSpPr>
            <a:spLocks noChangeArrowheads="1"/>
          </p:cNvSpPr>
          <p:nvPr userDrawn="1"/>
        </p:nvSpPr>
        <p:spPr bwMode="auto">
          <a:xfrm>
            <a:off x="0" y="1095375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4C12B4-41E3-48BD-813D-FAE6EDC01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892CD-4BF1-1C4C-9604-64BC838D176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07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LIGO-G1900303-v1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C36C6-FC86-446F-BA0D-C7E7580E1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5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77724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95700"/>
            <a:ext cx="77724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LIGO-G1900303-v1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10CCA-FF3C-49D2-AABA-E792E2DAC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6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EEEF9-9826-4041-9F88-6CF2534CE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86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LIGO-G1900303-v1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1D0E7-1155-468F-BE7B-492B0F0D1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9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EFB36A9-036C-4047-9A6E-4F4AB4E9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2776502-2FA7-D348-8901-C8DA11FEC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D0B4A87-1AA5-A043-8D61-02BC847B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7FCAA-B893-4D6E-A2CA-A0E59CD031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3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LIGO-G1900303-v1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B09F0-1444-4962-9DE9-65DF3C6C4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3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65380-F015-4B9D-8FCA-BD37479F9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6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LIGO-G1900303-v1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A3B77-8CEB-4318-A7A6-8B958EA6D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5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LIGO-G1900303-v1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EC2BB-2EAE-4BB1-9A2B-F71DFD257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04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LIGO-G1900303-v1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6426F-93E4-4701-8268-7763AF5D7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05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b="1" i="1" smtClean="0">
                <a:solidFill>
                  <a:srgbClr val="743199"/>
                </a:solidFill>
              </a:defRPr>
            </a:lvl1pPr>
          </a:lstStyle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fld id="{4FC7FCAA-B893-4D6E-A2CA-A0E59CD03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66700"/>
            <a:ext cx="723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1034" name="Object 14"/>
          <p:cNvGraphicFramePr>
            <a:graphicFrameLocks noChangeAspect="1"/>
          </p:cNvGraphicFramePr>
          <p:nvPr/>
        </p:nvGraphicFramePr>
        <p:xfrm>
          <a:off x="-1588" y="0"/>
          <a:ext cx="1368426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Photo Editor Photo" r:id="rId14" imgW="4409524" imgH="3219899" progId="MSPhotoEd.3">
                  <p:embed/>
                </p:oleObj>
              </mc:Choice>
              <mc:Fallback>
                <p:oleObj name="Photo Editor Photo" r:id="rId14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8" y="0"/>
                        <a:ext cx="1368426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Text Box 18"/>
          <p:cNvSpPr txBox="1">
            <a:spLocks noChangeArrowheads="1"/>
          </p:cNvSpPr>
          <p:nvPr userDrawn="1"/>
        </p:nvSpPr>
        <p:spPr bwMode="auto">
          <a:xfrm>
            <a:off x="3124200" y="4648200"/>
            <a:ext cx="1709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036" name="Rectangle 19"/>
          <p:cNvSpPr>
            <a:spLocks noChangeArrowheads="1"/>
          </p:cNvSpPr>
          <p:nvPr userDrawn="1"/>
        </p:nvSpPr>
        <p:spPr bwMode="auto">
          <a:xfrm>
            <a:off x="0" y="1095375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90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700" r:id="rId9"/>
    <p:sldLayoutId id="2147483701" r:id="rId10"/>
    <p:sldLayoutId id="214748370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33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2" charset="2"/>
        <a:buChar char="l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e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3.emf"/><Relationship Id="rId5" Type="http://schemas.openxmlformats.org/officeDocument/2006/relationships/image" Target="../media/image30.e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53.png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jpeg"/><Relationship Id="rId5" Type="http://schemas.openxmlformats.org/officeDocument/2006/relationships/image" Target="../media/image21.emf"/><Relationship Id="rId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D9A477-6193-4643-B71C-F46671835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026"/>
          <a:stretch/>
        </p:blipFill>
        <p:spPr>
          <a:xfrm>
            <a:off x="1425575" y="1096911"/>
            <a:ext cx="6610350" cy="3431489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0" y="4965700"/>
            <a:ext cx="8318500" cy="1405839"/>
          </a:xfrm>
        </p:spPr>
        <p:txBody>
          <a:bodyPr/>
          <a:lstStyle/>
          <a:p>
            <a:r>
              <a:rPr lang="en-US" altLang="en-US" sz="2000" dirty="0">
                <a:solidFill>
                  <a:schemeClr val="tx2"/>
                </a:solidFill>
              </a:rPr>
              <a:t>Stan Whitcomb </a:t>
            </a:r>
          </a:p>
          <a:p>
            <a:r>
              <a:rPr lang="en-US" altLang="en-US" sz="1800" dirty="0">
                <a:solidFill>
                  <a:schemeClr val="tx2"/>
                </a:solidFill>
              </a:rPr>
              <a:t>CREOL IA Symposium</a:t>
            </a:r>
          </a:p>
          <a:p>
            <a:r>
              <a:rPr lang="en-US" altLang="en-US" sz="1800" dirty="0">
                <a:solidFill>
                  <a:schemeClr val="tx2"/>
                </a:solidFill>
              </a:rPr>
              <a:t>15 March 2019</a:t>
            </a:r>
            <a:endParaRPr lang="en-US" altLang="en-US" sz="18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99136" y="-182640"/>
            <a:ext cx="5263228" cy="1287462"/>
          </a:xfrm>
        </p:spPr>
        <p:txBody>
          <a:bodyPr/>
          <a:lstStyle/>
          <a:p>
            <a:r>
              <a:rPr lang="en-US" dirty="0"/>
              <a:t>Optical Challenges in LIGO: </a:t>
            </a:r>
            <a:br>
              <a:rPr lang="en-US" dirty="0"/>
            </a:br>
            <a:r>
              <a:rPr lang="en-US" dirty="0"/>
              <a:t>Past and Future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E85336A2-42E5-7345-BA5F-7F6CEC0230D9}"/>
              </a:ext>
            </a:extLst>
          </p:cNvPr>
          <p:cNvSpPr txBox="1">
            <a:spLocks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i="1" kern="1200" dirty="0" smtClean="0">
                <a:solidFill>
                  <a:srgbClr val="743199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LIGO-G1900303-v1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2">
            <a:extLst>
              <a:ext uri="{FF2B5EF4-FFF2-40B4-BE49-F238E27FC236}">
                <a16:creationId xmlns:a16="http://schemas.microsoft.com/office/drawing/2014/main" id="{E018A045-80CC-E048-A20C-85CCA70B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133000"/>
              <a:buChar char="•"/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743199"/>
                </a:solidFill>
              </a:rPr>
              <a:t>APS April Meeting</a:t>
            </a:r>
          </a:p>
        </p:txBody>
      </p:sp>
      <p:sp>
        <p:nvSpPr>
          <p:cNvPr id="18434" name="Slide Number Placeholder 3">
            <a:extLst>
              <a:ext uri="{FF2B5EF4-FFF2-40B4-BE49-F238E27FC236}">
                <a16:creationId xmlns:a16="http://schemas.microsoft.com/office/drawing/2014/main" id="{24BE2A2C-CB93-F74A-9572-426B754C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133000"/>
              <a:buChar char="•"/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C407FCB-0109-6E4D-9673-54EF95D7C9DD}" type="slidenum">
              <a:rPr lang="en-US" altLang="en-US" sz="8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800"/>
          </a:p>
        </p:txBody>
      </p:sp>
      <p:pic>
        <p:nvPicPr>
          <p:cNvPr id="18435" name="Picture 2" descr="fig03-interferometer b">
            <a:extLst>
              <a:ext uri="{FF2B5EF4-FFF2-40B4-BE49-F238E27FC236}">
                <a16:creationId xmlns:a16="http://schemas.microsoft.com/office/drawing/2014/main" id="{4FF49C0F-D692-F64A-96CD-B1AAB73B8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35263"/>
            <a:ext cx="441960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3">
            <a:extLst>
              <a:ext uri="{FF2B5EF4-FFF2-40B4-BE49-F238E27FC236}">
                <a16:creationId xmlns:a16="http://schemas.microsoft.com/office/drawing/2014/main" id="{B4C2079E-125B-FF46-9415-77FCD41C6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1250950"/>
            <a:ext cx="787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133000"/>
              <a:buChar char="•"/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331B3"/>
                </a:solidFill>
                <a:latin typeface="Arial" panose="020B0604020202020204" pitchFamily="34" charset="0"/>
              </a:rPr>
              <a:t>Suspended mirrors act as “freely-falling” test masses in horizontal plane for frequencies  f &gt;&gt; f</a:t>
            </a:r>
            <a:r>
              <a:rPr lang="en-US" altLang="en-US" b="1" baseline="-25000">
                <a:solidFill>
                  <a:srgbClr val="0331B3"/>
                </a:solidFill>
                <a:latin typeface="Arial" panose="020B0604020202020204" pitchFamily="34" charset="0"/>
              </a:rPr>
              <a:t>pend</a:t>
            </a:r>
          </a:p>
        </p:txBody>
      </p:sp>
      <p:sp>
        <p:nvSpPr>
          <p:cNvPr id="18437" name="Text Box 4">
            <a:extLst>
              <a:ext uri="{FF2B5EF4-FFF2-40B4-BE49-F238E27FC236}">
                <a16:creationId xmlns:a16="http://schemas.microsoft.com/office/drawing/2014/main" id="{6D618651-2D87-214C-B7ED-11230C713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2290763"/>
            <a:ext cx="7429500" cy="273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133000"/>
              <a:buChar char="•"/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F9134F"/>
                </a:solidFill>
                <a:latin typeface="Arial" panose="020B0604020202020204" pitchFamily="34" charset="0"/>
              </a:rPr>
              <a:t>For a LIGO detector,</a:t>
            </a:r>
            <a:br>
              <a:rPr lang="en-US" altLang="en-US" b="1">
                <a:solidFill>
                  <a:srgbClr val="F9134F"/>
                </a:solidFill>
                <a:latin typeface="Arial" panose="020B0604020202020204" pitchFamily="34" charset="0"/>
              </a:rPr>
            </a:br>
            <a:r>
              <a:rPr lang="en-US" altLang="en-US" b="1">
                <a:solidFill>
                  <a:srgbClr val="F9134F"/>
                </a:solidFill>
                <a:latin typeface="Arial" panose="020B0604020202020204" pitchFamily="34" charset="0"/>
              </a:rPr>
              <a:t>L ~ 4 km, </a:t>
            </a:r>
            <a:r>
              <a:rPr lang="en-US" altLang="en-US" b="1" i="1">
                <a:solidFill>
                  <a:srgbClr val="F9134F"/>
                </a:solidFill>
                <a:latin typeface="Arial" panose="020B0604020202020204" pitchFamily="34" charset="0"/>
              </a:rPr>
              <a:t>h</a:t>
            </a:r>
            <a:r>
              <a:rPr lang="en-US" altLang="en-US" b="1">
                <a:solidFill>
                  <a:srgbClr val="F9134F"/>
                </a:solidFill>
                <a:latin typeface="Arial" panose="020B0604020202020204" pitchFamily="34" charset="0"/>
              </a:rPr>
              <a:t> ~ 10</a:t>
            </a:r>
            <a:r>
              <a:rPr lang="en-US" altLang="en-US" b="1" baseline="30000">
                <a:solidFill>
                  <a:srgbClr val="F9134F"/>
                </a:solidFill>
                <a:latin typeface="Arial" panose="020B0604020202020204" pitchFamily="34" charset="0"/>
              </a:rPr>
              <a:t>–21</a:t>
            </a:r>
            <a:r>
              <a:rPr lang="en-US" altLang="en-US" b="1">
                <a:solidFill>
                  <a:srgbClr val="F9134F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i="1">
                <a:solidFill>
                  <a:srgbClr val="F9134F"/>
                </a:solidFill>
                <a:latin typeface="Symbol" pitchFamily="2" charset="2"/>
              </a:rPr>
              <a:t>D</a:t>
            </a:r>
            <a:r>
              <a:rPr lang="en-US" altLang="en-US" b="1" i="1">
                <a:solidFill>
                  <a:srgbClr val="F9134F"/>
                </a:solidFill>
                <a:latin typeface="Arial" panose="020B0604020202020204" pitchFamily="34" charset="0"/>
              </a:rPr>
              <a:t>L</a:t>
            </a:r>
            <a:r>
              <a:rPr lang="en-US" altLang="en-US" b="1">
                <a:solidFill>
                  <a:srgbClr val="F9134F"/>
                </a:solidFill>
                <a:latin typeface="Arial" panose="020B0604020202020204" pitchFamily="34" charset="0"/>
              </a:rPr>
              <a:t> ~ 10</a:t>
            </a:r>
            <a:r>
              <a:rPr lang="en-US" altLang="en-US" b="1" baseline="30000">
                <a:solidFill>
                  <a:srgbClr val="F9134F"/>
                </a:solidFill>
                <a:latin typeface="Arial" panose="020B0604020202020204" pitchFamily="34" charset="0"/>
              </a:rPr>
              <a:t>-18</a:t>
            </a:r>
            <a:r>
              <a:rPr lang="en-US" altLang="en-US" b="1">
                <a:solidFill>
                  <a:srgbClr val="F9134F"/>
                </a:solidFill>
                <a:latin typeface="Arial" panose="020B0604020202020204" pitchFamily="34" charset="0"/>
              </a:rPr>
              <a:t> m</a:t>
            </a:r>
          </a:p>
        </p:txBody>
      </p:sp>
      <p:sp>
        <p:nvSpPr>
          <p:cNvPr id="18438" name="Rectangle 5">
            <a:extLst>
              <a:ext uri="{FF2B5EF4-FFF2-40B4-BE49-F238E27FC236}">
                <a16:creationId xmlns:a16="http://schemas.microsoft.com/office/drawing/2014/main" id="{EBB1CF05-69EF-3D4D-8A92-7FC14E861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6700"/>
            <a:ext cx="723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>
              <a:spcBef>
                <a:spcPct val="20000"/>
              </a:spcBef>
              <a:buClr>
                <a:schemeClr val="tx1"/>
              </a:buClr>
              <a:buSzPct val="133000"/>
              <a:buChar char="•"/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i="1">
                <a:solidFill>
                  <a:schemeClr val="tx2"/>
                </a:solidFill>
              </a:rPr>
              <a:t>Detecting GWs with Interferometry</a:t>
            </a:r>
          </a:p>
        </p:txBody>
      </p:sp>
      <p:graphicFrame>
        <p:nvGraphicFramePr>
          <p:cNvPr id="18439" name="Object 6">
            <a:extLst>
              <a:ext uri="{FF2B5EF4-FFF2-40B4-BE49-F238E27FC236}">
                <a16:creationId xmlns:a16="http://schemas.microsoft.com/office/drawing/2014/main" id="{3FEE45F5-B45E-3D49-9DCA-F536BE7C71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5600" y="2290763"/>
          <a:ext cx="17780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9" name="Equation" r:id="rId4" imgW="16383000" imgH="4102100" progId="Equation.3">
                  <p:embed/>
                </p:oleObj>
              </mc:Choice>
              <mc:Fallback>
                <p:oleObj name="Equation" r:id="rId4" imgW="16383000" imgH="4102100" progId="Equation.3">
                  <p:embed/>
                  <p:pic>
                    <p:nvPicPr>
                      <p:cNvPr id="18439" name="Object 6">
                        <a:extLst>
                          <a:ext uri="{FF2B5EF4-FFF2-40B4-BE49-F238E27FC236}">
                            <a16:creationId xmlns:a16="http://schemas.microsoft.com/office/drawing/2014/main" id="{3FEE45F5-B45E-3D49-9DCA-F536BE7C71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2290763"/>
                        <a:ext cx="17780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983798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399156" y="2884556"/>
            <a:ext cx="6324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accent6"/>
                </a:solidFill>
                <a:latin typeface="+mj-lt"/>
              </a:rPr>
              <a:t>Test Mass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21624" y="585675"/>
            <a:ext cx="4572000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kern="0" dirty="0"/>
              <a:t>Must act like a free mass in GR </a:t>
            </a:r>
          </a:p>
          <a:p>
            <a:endParaRPr lang="en-US" dirty="0"/>
          </a:p>
          <a:p>
            <a:r>
              <a:rPr lang="en-US" dirty="0"/>
              <a:t>Ultra-high purity fused silica</a:t>
            </a:r>
          </a:p>
          <a:p>
            <a:r>
              <a:rPr lang="en-US" dirty="0"/>
              <a:t>~35 cm diameter, 40 kg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65380-F015-4B9D-8FCA-BD37479F961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1019A-2682-F249-9E14-B4DF6FD7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80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-1588" y="0"/>
            <a:ext cx="9145588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pic>
        <p:nvPicPr>
          <p:cNvPr id="2" name="Picture 211" descr="d040402_assembly_etm_suspension_&amp;_structure_-_sil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5714" r="37701" b="8002"/>
          <a:stretch>
            <a:fillRect/>
          </a:stretch>
        </p:blipFill>
        <p:spPr bwMode="auto">
          <a:xfrm>
            <a:off x="6096000" y="0"/>
            <a:ext cx="2650369" cy="686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38"/>
            <a:ext cx="5152429" cy="68699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83768" y="2922658"/>
            <a:ext cx="640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Test Mass Suspension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65380-F015-4B9D-8FCA-BD37479F961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5124" y="230075"/>
            <a:ext cx="4572000" cy="34163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Four-stage pendulum suspension</a:t>
            </a:r>
          </a:p>
          <a:p>
            <a:endParaRPr lang="en-US" dirty="0"/>
          </a:p>
          <a:p>
            <a:r>
              <a:rPr lang="en-US" dirty="0"/>
              <a:t>Monolithic fused silica suspension fibers</a:t>
            </a:r>
          </a:p>
          <a:p>
            <a:endParaRPr lang="en-US" dirty="0"/>
          </a:p>
          <a:p>
            <a:r>
              <a:rPr lang="en-US" dirty="0"/>
              <a:t>Low thermal noise</a:t>
            </a:r>
          </a:p>
          <a:p>
            <a:endParaRPr lang="en-US" dirty="0"/>
          </a:p>
          <a:p>
            <a:r>
              <a:rPr lang="en-US" dirty="0"/>
              <a:t>Low noise actuation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2DB395E-D6B5-7546-9758-D7A19982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5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41450" y="152400"/>
            <a:ext cx="7239000" cy="697832"/>
          </a:xfrm>
        </p:spPr>
        <p:txBody>
          <a:bodyPr/>
          <a:lstStyle/>
          <a:p>
            <a:r>
              <a:rPr lang="en-US" dirty="0"/>
              <a:t>Core Optics Specifications</a:t>
            </a:r>
          </a:p>
        </p:txBody>
      </p:sp>
      <p:pic>
        <p:nvPicPr>
          <p:cNvPr id="7" name="Picture 6" descr="ITM08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616" y="1247253"/>
            <a:ext cx="3830320" cy="4145280"/>
          </a:xfrm>
          <a:prstGeom prst="rect">
            <a:avLst/>
          </a:prstGeom>
          <a:noFill/>
          <a:ln w="1905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 contourW="12700">
            <a:bevelT w="0" h="0"/>
            <a:contourClr>
              <a:srgbClr val="969696"/>
            </a:contourClr>
          </a:sp3d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27923"/>
            <a:ext cx="4889500" cy="3299347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dirty="0"/>
              <a:t>Challenging optical requirements: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ym typeface="Symbol"/>
              </a:rPr>
              <a:t>ROC match to &lt;1%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ym typeface="Symbol"/>
              </a:rPr>
              <a:t></a:t>
            </a:r>
            <a:r>
              <a:rPr lang="en-US" dirty="0"/>
              <a:t>/1000 surface figure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&lt; 0.5 ppm absorption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~10 ppm scatter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0.1 % coating uniformity</a:t>
            </a:r>
          </a:p>
          <a:p>
            <a:endParaRPr lang="en-US" b="0" kern="0" dirty="0"/>
          </a:p>
          <a:p>
            <a:endParaRPr lang="en-US" b="0" kern="0" dirty="0"/>
          </a:p>
          <a:p>
            <a:pPr marL="0" indent="0">
              <a:buFont typeface="Monotype Sorts" charset="0"/>
              <a:buNone/>
            </a:pPr>
            <a:endParaRPr lang="en-US" b="0" kern="0" dirty="0"/>
          </a:p>
        </p:txBody>
      </p:sp>
      <p:pic>
        <p:nvPicPr>
          <p:cNvPr id="10" name="Picture 9" descr="CompareBS02afterCoating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1" y="4532033"/>
            <a:ext cx="5145653" cy="2330730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55CA360-5C00-6741-B77B-DFAF3A830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LIGO-G1900303-v1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CF808E3-0B84-7941-84C7-E27964B6400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CREOL IA Symposium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97E60F-60D8-0846-B1D2-626A727E4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78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8ACA8-2128-554C-A6DD-EB3783FD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-71438"/>
            <a:ext cx="7532820" cy="1143001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Precision Interferometry = </a:t>
            </a:r>
            <a:br>
              <a:rPr lang="en-US" sz="3200" dirty="0"/>
            </a:br>
            <a:r>
              <a:rPr lang="en-US" sz="3200" dirty="0"/>
              <a:t>Controlling Measurement Noises 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11744" y="1321154"/>
            <a:ext cx="2942098" cy="438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800" b="1" i="1" dirty="0">
                <a:solidFill>
                  <a:schemeClr val="tx2"/>
                </a:solidFill>
                <a:latin typeface="+mj-lt"/>
              </a:rPr>
              <a:t>Displacement Noise</a:t>
            </a:r>
            <a:r>
              <a:rPr lang="en-US" sz="1800" b="1" dirty="0">
                <a:solidFill>
                  <a:schemeClr val="tx2"/>
                </a:solidFill>
                <a:latin typeface="+mj-lt"/>
              </a:rPr>
              <a:t> </a:t>
            </a:r>
          </a:p>
          <a:p>
            <a:pPr lvl="1">
              <a:lnSpc>
                <a:spcPct val="130000"/>
              </a:lnSpc>
              <a:buFontTx/>
              <a:buChar char="•"/>
              <a:defRPr/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 Seismic noise</a:t>
            </a:r>
          </a:p>
          <a:p>
            <a:pPr lvl="1">
              <a:lnSpc>
                <a:spcPct val="130000"/>
              </a:lnSpc>
              <a:buFontTx/>
              <a:buChar char="•"/>
              <a:defRPr/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 Radiation Pressure</a:t>
            </a:r>
          </a:p>
          <a:p>
            <a:pPr lvl="1">
              <a:lnSpc>
                <a:spcPct val="130000"/>
              </a:lnSpc>
              <a:buFontTx/>
              <a:buChar char="•"/>
              <a:defRPr/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Thermal noise</a:t>
            </a:r>
          </a:p>
          <a:p>
            <a:pPr lvl="2">
              <a:lnSpc>
                <a:spcPct val="130000"/>
              </a:lnSpc>
              <a:buFontTx/>
              <a:buChar char="•"/>
              <a:defRPr/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 Suspensions</a:t>
            </a:r>
          </a:p>
          <a:p>
            <a:pPr lvl="2">
              <a:lnSpc>
                <a:spcPct val="130000"/>
              </a:lnSpc>
              <a:buFontTx/>
              <a:buChar char="•"/>
              <a:defRPr/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 Optics</a:t>
            </a:r>
          </a:p>
          <a:p>
            <a:pPr>
              <a:lnSpc>
                <a:spcPct val="130000"/>
              </a:lnSpc>
              <a:defRPr/>
            </a:pPr>
            <a:r>
              <a:rPr lang="en-US" sz="1800" b="1" i="1" dirty="0">
                <a:solidFill>
                  <a:schemeClr val="tx2"/>
                </a:solidFill>
                <a:latin typeface="+mj-lt"/>
              </a:rPr>
              <a:t>Sensing Noise </a:t>
            </a:r>
            <a:endParaRPr lang="en-US" sz="1800" b="1" dirty="0">
              <a:solidFill>
                <a:schemeClr val="tx2"/>
              </a:solidFill>
              <a:latin typeface="+mj-lt"/>
            </a:endParaRPr>
          </a:p>
          <a:p>
            <a:pPr lvl="1">
              <a:lnSpc>
                <a:spcPct val="130000"/>
              </a:lnSpc>
              <a:buFontTx/>
              <a:buChar char="•"/>
              <a:defRPr/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 Shot Noise</a:t>
            </a:r>
          </a:p>
          <a:p>
            <a:pPr lvl="1">
              <a:lnSpc>
                <a:spcPct val="130000"/>
              </a:lnSpc>
              <a:buFontTx/>
              <a:buChar char="•"/>
              <a:defRPr/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 Residual Gas</a:t>
            </a:r>
          </a:p>
          <a:p>
            <a:pPr>
              <a:lnSpc>
                <a:spcPct val="130000"/>
              </a:lnSpc>
              <a:defRPr/>
            </a:pPr>
            <a:r>
              <a:rPr lang="en-US" sz="1800" b="1" u="sng" dirty="0">
                <a:solidFill>
                  <a:schemeClr val="tx2"/>
                </a:solidFill>
                <a:latin typeface="+mj-lt"/>
              </a:rPr>
              <a:t>Technical Noises:</a:t>
            </a:r>
          </a:p>
          <a:p>
            <a:pPr>
              <a:lnSpc>
                <a:spcPct val="130000"/>
              </a:lnSpc>
              <a:defRPr/>
            </a:pPr>
            <a:r>
              <a:rPr lang="en-US" sz="1800" b="1" i="1" dirty="0">
                <a:solidFill>
                  <a:schemeClr val="tx2"/>
                </a:solidFill>
                <a:latin typeface="+mj-lt"/>
                <a:sym typeface="Wingdings"/>
              </a:rPr>
              <a:t>      Hundreds</a:t>
            </a:r>
            <a:r>
              <a:rPr lang="en-US" sz="1800" b="1" i="1" dirty="0">
                <a:solidFill>
                  <a:schemeClr val="tx2"/>
                </a:solidFill>
                <a:latin typeface="+mj-lt"/>
              </a:rPr>
              <a:t> of them</a:t>
            </a:r>
            <a:r>
              <a:rPr lang="is-IS" sz="1800" b="1" i="1" dirty="0">
                <a:solidFill>
                  <a:schemeClr val="tx2"/>
                </a:solidFill>
                <a:latin typeface="+mj-lt"/>
              </a:rPr>
              <a:t>…</a:t>
            </a:r>
            <a:endParaRPr lang="en-US" sz="1800" b="1" i="1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130000"/>
              </a:lnSpc>
              <a:defRPr/>
            </a:pPr>
            <a:endParaRPr lang="en-US" sz="1800" b="0" u="sng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36316E1-7999-DA43-ABC2-049FFAC86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4" r="688"/>
          <a:stretch/>
        </p:blipFill>
        <p:spPr>
          <a:xfrm>
            <a:off x="3251814" y="1379402"/>
            <a:ext cx="5735156" cy="4561159"/>
          </a:xfrm>
          <a:ln w="57150">
            <a:noFill/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6228B-4CB6-654F-AB82-7C248EEF2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88B289-1E8B-D34D-ABA8-9264BBF05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418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731838"/>
          </a:xfrm>
        </p:spPr>
        <p:txBody>
          <a:bodyPr/>
          <a:lstStyle/>
          <a:p>
            <a:r>
              <a:rPr lang="en-US" dirty="0"/>
              <a:t>Advanced LIGO Detector Sensitivity During O1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352"/>
          <a:stretch/>
        </p:blipFill>
        <p:spPr>
          <a:xfrm>
            <a:off x="2039059" y="1219074"/>
            <a:ext cx="7104941" cy="4981185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850443" y="6046113"/>
            <a:ext cx="62935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b="0" dirty="0">
                <a:solidFill>
                  <a:srgbClr val="000000"/>
                </a:solidFill>
              </a:rPr>
              <a:t>Abbott, et al. ,LIGO Scientific Collaboration and Virgo Collaboration, “GW150914: The Advanced LIGO Detectors in the Era of First Discoveries”, </a:t>
            </a:r>
            <a:r>
              <a:rPr lang="sk-SK" sz="1100" b="0" dirty="0">
                <a:solidFill>
                  <a:srgbClr val="000000"/>
                </a:solidFill>
              </a:rPr>
              <a:t>Phys. Rev. Lett. </a:t>
            </a:r>
            <a:r>
              <a:rPr lang="sk-SK" sz="1100" dirty="0">
                <a:solidFill>
                  <a:srgbClr val="000000"/>
                </a:solidFill>
              </a:rPr>
              <a:t>116</a:t>
            </a:r>
            <a:r>
              <a:rPr lang="sk-SK" sz="1100" b="0" dirty="0">
                <a:solidFill>
                  <a:srgbClr val="000000"/>
                </a:solidFill>
              </a:rPr>
              <a:t>, 131103 (2016).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2932024" y="1594177"/>
            <a:ext cx="3326552" cy="338554"/>
          </a:xfrm>
          <a:prstGeom prst="rect">
            <a:avLst/>
          </a:prstGeom>
          <a:solidFill>
            <a:schemeClr val="bg1"/>
          </a:solidFill>
          <a:ln>
            <a:solidFill>
              <a:srgbClr val="114FFB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Arm Cavity Power </a:t>
            </a:r>
            <a:r>
              <a:rPr lang="en-US" sz="1600" dirty="0" err="1">
                <a:solidFill>
                  <a:srgbClr val="000000"/>
                </a:solidFill>
              </a:rPr>
              <a:t>P</a:t>
            </a:r>
            <a:r>
              <a:rPr lang="en-US" sz="1600" baseline="-25000" dirty="0" err="1">
                <a:solidFill>
                  <a:srgbClr val="000000"/>
                </a:solidFill>
              </a:rPr>
              <a:t>arm</a:t>
            </a:r>
            <a:r>
              <a:rPr lang="en-US" sz="1600" dirty="0">
                <a:solidFill>
                  <a:srgbClr val="000000"/>
                </a:solidFill>
              </a:rPr>
              <a:t> = 100 kW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322833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CREOL IA Symposium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C942C0E-0510-234B-8FFB-4A00054A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990B631-F958-C045-8B7B-1EAB6EB6C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074" y="1167235"/>
            <a:ext cx="2600874" cy="474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800" b="1" i="1" dirty="0">
                <a:solidFill>
                  <a:schemeClr val="tx2"/>
                </a:solidFill>
                <a:latin typeface="+mj-lt"/>
              </a:rPr>
              <a:t>Displacement Noise</a:t>
            </a:r>
            <a:r>
              <a:rPr lang="en-US" sz="1800" b="1" dirty="0">
                <a:solidFill>
                  <a:schemeClr val="tx2"/>
                </a:solidFill>
                <a:latin typeface="+mj-lt"/>
              </a:rPr>
              <a:t> </a:t>
            </a:r>
          </a:p>
          <a:p>
            <a:pPr marL="182880" lvl="1">
              <a:lnSpc>
                <a:spcPct val="130000"/>
              </a:lnSpc>
              <a:buFontTx/>
              <a:buChar char="•"/>
              <a:defRPr/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 Seismic noise</a:t>
            </a:r>
          </a:p>
          <a:p>
            <a:pPr marL="182880" lvl="1">
              <a:lnSpc>
                <a:spcPct val="130000"/>
              </a:lnSpc>
              <a:buFontTx/>
              <a:buChar char="•"/>
              <a:defRPr/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 Radiation Pressure</a:t>
            </a:r>
          </a:p>
          <a:p>
            <a:pPr marL="182880" lvl="1">
              <a:lnSpc>
                <a:spcPct val="130000"/>
              </a:lnSpc>
              <a:buFontTx/>
              <a:buChar char="•"/>
              <a:defRPr/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Thermal noise</a:t>
            </a:r>
          </a:p>
          <a:p>
            <a:pPr marL="365760" lvl="2">
              <a:lnSpc>
                <a:spcPct val="130000"/>
              </a:lnSpc>
              <a:buFontTx/>
              <a:buChar char="•"/>
              <a:defRPr/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 Suspensions</a:t>
            </a:r>
          </a:p>
          <a:p>
            <a:pPr marL="365760" lvl="2">
              <a:lnSpc>
                <a:spcPct val="130000"/>
              </a:lnSpc>
              <a:buFontTx/>
              <a:buChar char="•"/>
              <a:defRPr/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 Optics</a:t>
            </a:r>
          </a:p>
          <a:p>
            <a:pPr>
              <a:lnSpc>
                <a:spcPct val="130000"/>
              </a:lnSpc>
              <a:defRPr/>
            </a:pPr>
            <a:r>
              <a:rPr lang="en-US" sz="1800" b="1" i="1" dirty="0">
                <a:solidFill>
                  <a:schemeClr val="tx2"/>
                </a:solidFill>
                <a:latin typeface="+mj-lt"/>
              </a:rPr>
              <a:t>Sensing Noise </a:t>
            </a:r>
            <a:endParaRPr lang="en-US" sz="1800" b="1" dirty="0">
              <a:solidFill>
                <a:schemeClr val="tx2"/>
              </a:solidFill>
              <a:latin typeface="+mj-lt"/>
            </a:endParaRPr>
          </a:p>
          <a:p>
            <a:pPr marL="182880" lvl="1">
              <a:lnSpc>
                <a:spcPct val="130000"/>
              </a:lnSpc>
              <a:buFontTx/>
              <a:buChar char="•"/>
              <a:defRPr/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 Shot Noise</a:t>
            </a:r>
          </a:p>
          <a:p>
            <a:pPr marL="182880" lvl="1">
              <a:lnSpc>
                <a:spcPct val="130000"/>
              </a:lnSpc>
              <a:buFontTx/>
              <a:buChar char="•"/>
              <a:defRPr/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 Residual Gas</a:t>
            </a:r>
          </a:p>
          <a:p>
            <a:pPr>
              <a:lnSpc>
                <a:spcPct val="130000"/>
              </a:lnSpc>
              <a:defRPr/>
            </a:pPr>
            <a:r>
              <a:rPr lang="en-US" sz="1800" b="1" u="sng" dirty="0">
                <a:solidFill>
                  <a:schemeClr val="tx2"/>
                </a:solidFill>
                <a:latin typeface="+mj-lt"/>
              </a:rPr>
              <a:t>Technical Noises:</a:t>
            </a:r>
          </a:p>
          <a:p>
            <a:pPr>
              <a:lnSpc>
                <a:spcPct val="130000"/>
              </a:lnSpc>
              <a:defRPr/>
            </a:pPr>
            <a:r>
              <a:rPr lang="en-US" sz="1800" b="1" i="1" dirty="0">
                <a:solidFill>
                  <a:schemeClr val="tx2"/>
                </a:solidFill>
                <a:latin typeface="+mj-lt"/>
                <a:sym typeface="Wingdings"/>
              </a:rPr>
              <a:t>      Hundreds</a:t>
            </a:r>
            <a:r>
              <a:rPr lang="en-US" sz="1800" b="1" i="1" dirty="0">
                <a:solidFill>
                  <a:schemeClr val="tx2"/>
                </a:solidFill>
                <a:latin typeface="+mj-lt"/>
              </a:rPr>
              <a:t> of them</a:t>
            </a:r>
            <a:r>
              <a:rPr lang="is-IS" sz="1800" b="1" i="1" dirty="0">
                <a:solidFill>
                  <a:schemeClr val="tx2"/>
                </a:solidFill>
                <a:latin typeface="+mj-lt"/>
              </a:rPr>
              <a:t>…</a:t>
            </a:r>
            <a:endParaRPr lang="en-US" sz="1800" b="1" i="1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130000"/>
              </a:lnSpc>
              <a:defRPr/>
            </a:pPr>
            <a:endParaRPr lang="en-US" sz="1800" b="0" u="sng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E1E4AFE-8B1C-1247-8A6F-5CB550F56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74042"/>
            <a:ext cx="7772400" cy="1299672"/>
          </a:xfrm>
          <a:solidFill>
            <a:srgbClr val="FFFFFF"/>
          </a:solidFill>
          <a:ln>
            <a:solidFill>
              <a:schemeClr val="tx2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3200" b="1" i="1" dirty="0">
                <a:solidFill>
                  <a:schemeClr val="tx2"/>
                </a:solidFill>
              </a:rPr>
              <a:t>Optical Challenge for the Future:</a:t>
            </a:r>
          </a:p>
          <a:p>
            <a:pPr marL="0" indent="0" algn="ctr">
              <a:buNone/>
            </a:pPr>
            <a:r>
              <a:rPr lang="en-US" sz="3200" b="1" i="1" dirty="0">
                <a:solidFill>
                  <a:schemeClr val="tx2"/>
                </a:solidFill>
              </a:rPr>
              <a:t>Quantum Noise</a:t>
            </a:r>
          </a:p>
        </p:txBody>
      </p:sp>
    </p:spTree>
    <p:extLst>
      <p:ext uri="{BB962C8B-B14F-4D97-AF65-F5344CB8AC3E}">
        <p14:creationId xmlns:p14="http://schemas.microsoft.com/office/powerpoint/2010/main" val="346313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464" y="286599"/>
            <a:ext cx="7420335" cy="749937"/>
          </a:xfrm>
        </p:spPr>
        <p:txBody>
          <a:bodyPr anchor="t">
            <a:normAutofit/>
          </a:bodyPr>
          <a:lstStyle/>
          <a:p>
            <a:r>
              <a:rPr lang="en-US" altLang="ja-JP" dirty="0"/>
              <a:t>Two Aspects to Quantum Noise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753204" y="1303867"/>
            <a:ext cx="5390795" cy="50167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1440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SHOT NOISE</a:t>
            </a:r>
            <a:r>
              <a:rPr lang="en-US" sz="2400" b="1" dirty="0"/>
              <a:t>:</a:t>
            </a:r>
          </a:p>
          <a:p>
            <a:pPr marL="91440"/>
            <a:r>
              <a:rPr lang="en-US" b="1" dirty="0"/>
              <a:t>	</a:t>
            </a:r>
            <a:r>
              <a:rPr lang="en-US" sz="2400" b="1" dirty="0"/>
              <a:t>Photon counting noise</a:t>
            </a:r>
            <a:endParaRPr lang="en-US" sz="2400" b="1" dirty="0">
              <a:solidFill>
                <a:srgbClr val="000000"/>
              </a:solidFill>
            </a:endParaRPr>
          </a:p>
          <a:p>
            <a:pPr marL="91440" indent="182880"/>
            <a:endParaRPr lang="en-US" sz="2800" dirty="0"/>
          </a:p>
          <a:p>
            <a:pPr marL="91440" indent="182880"/>
            <a:endParaRPr lang="en-US" sz="2800" dirty="0"/>
          </a:p>
          <a:p>
            <a:pPr marL="91440" indent="182880"/>
            <a:endParaRPr lang="en-US" sz="1800" dirty="0"/>
          </a:p>
          <a:p>
            <a:pPr marL="91440"/>
            <a:r>
              <a:rPr lang="en-US" sz="2400" b="1" dirty="0">
                <a:solidFill>
                  <a:srgbClr val="E46C0A"/>
                </a:solidFill>
              </a:rPr>
              <a:t>RADIATION PRESSURE NOISE</a:t>
            </a:r>
            <a:r>
              <a:rPr lang="en-US" sz="2400" dirty="0"/>
              <a:t>: </a:t>
            </a:r>
            <a:r>
              <a:rPr lang="en-US" dirty="0"/>
              <a:t>	</a:t>
            </a:r>
            <a:r>
              <a:rPr lang="en-US" sz="2400" b="1" dirty="0">
                <a:solidFill>
                  <a:srgbClr val="000000"/>
                </a:solidFill>
              </a:rPr>
              <a:t>Noise caused by photon</a:t>
            </a:r>
            <a:br>
              <a:rPr lang="en-US" sz="2400" b="1" dirty="0">
                <a:solidFill>
                  <a:srgbClr val="000000"/>
                </a:solidFill>
              </a:rPr>
            </a:br>
            <a:r>
              <a:rPr lang="en-US" sz="2400" b="1" dirty="0">
                <a:solidFill>
                  <a:srgbClr val="000000"/>
                </a:solidFill>
              </a:rPr>
              <a:t>          pressure on mirrors</a:t>
            </a:r>
          </a:p>
          <a:p>
            <a:pPr marL="91440" indent="91440">
              <a:buFont typeface="Wingdings" charset="2"/>
              <a:buChar char="²"/>
            </a:pPr>
            <a:endParaRPr lang="en-US" sz="2800" b="1" dirty="0">
              <a:solidFill>
                <a:srgbClr val="000000"/>
              </a:solidFill>
            </a:endParaRPr>
          </a:p>
          <a:p>
            <a:pPr marL="91440" indent="91440"/>
            <a:endParaRPr lang="en-US" sz="2800" dirty="0">
              <a:solidFill>
                <a:srgbClr val="000000"/>
              </a:solidFill>
            </a:endParaRPr>
          </a:p>
          <a:p>
            <a:pPr marL="91440" indent="91440"/>
            <a:endParaRPr lang="en-US" sz="1400" dirty="0">
              <a:solidFill>
                <a:srgbClr val="000000"/>
              </a:solidFill>
            </a:endParaRPr>
          </a:p>
          <a:p>
            <a:pPr marL="91440" indent="91440"/>
            <a:endParaRPr lang="en-US" sz="2800" dirty="0">
              <a:solidFill>
                <a:srgbClr val="000000"/>
              </a:solidFill>
            </a:endParaRPr>
          </a:p>
          <a:p>
            <a:pPr marL="91440" indent="91440"/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250800" y="1391880"/>
            <a:ext cx="3406390" cy="3540613"/>
            <a:chOff x="386677" y="1366836"/>
            <a:chExt cx="3406390" cy="3540613"/>
          </a:xfrm>
        </p:grpSpPr>
        <p:grpSp>
          <p:nvGrpSpPr>
            <p:cNvPr id="4" name="Group 41"/>
            <p:cNvGrpSpPr/>
            <p:nvPr/>
          </p:nvGrpSpPr>
          <p:grpSpPr>
            <a:xfrm>
              <a:off x="386677" y="1490370"/>
              <a:ext cx="3406390" cy="3302013"/>
              <a:chOff x="386677" y="1303866"/>
              <a:chExt cx="3406390" cy="3302013"/>
            </a:xfrm>
          </p:grpSpPr>
          <p:grpSp>
            <p:nvGrpSpPr>
              <p:cNvPr id="5" name="Group 95"/>
              <p:cNvGrpSpPr/>
              <p:nvPr/>
            </p:nvGrpSpPr>
            <p:grpSpPr>
              <a:xfrm>
                <a:off x="386677" y="1303866"/>
                <a:ext cx="3406390" cy="3302013"/>
                <a:chOff x="386677" y="1303866"/>
                <a:chExt cx="3406390" cy="3302013"/>
              </a:xfrm>
            </p:grpSpPr>
            <p:sp>
              <p:nvSpPr>
                <p:cNvPr id="45" name="Chord 44"/>
                <p:cNvSpPr/>
                <p:nvPr/>
              </p:nvSpPr>
              <p:spPr>
                <a:xfrm rot="17548775">
                  <a:off x="1761066" y="4097879"/>
                  <a:ext cx="499534" cy="516466"/>
                </a:xfrm>
                <a:prstGeom prst="chord">
                  <a:avLst/>
                </a:prstGeom>
                <a:solidFill>
                  <a:srgbClr val="FFFF00"/>
                </a:solidFill>
                <a:ln>
                  <a:solidFill>
                    <a:srgbClr val="3366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rot="10800000">
                  <a:off x="2011209" y="2826618"/>
                  <a:ext cx="1616469" cy="1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68" idx="2"/>
                  <a:endCxn id="45" idx="2"/>
                </p:cNvCxnSpPr>
                <p:nvPr/>
              </p:nvCxnSpPr>
              <p:spPr>
                <a:xfrm rot="16200000" flipH="1">
                  <a:off x="635605" y="2884933"/>
                  <a:ext cx="2735332" cy="11046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 rot="16200000" flipH="1" flipV="1">
                  <a:off x="1957905" y="2230109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89158" y="2650881"/>
                  <a:ext cx="695506" cy="30206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rot="13391863">
                  <a:off x="2008305" y="2423535"/>
                  <a:ext cx="186520" cy="9639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60B5CC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10800000">
                  <a:off x="3606547" y="2452351"/>
                  <a:ext cx="186520" cy="79596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60B5CC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5400000">
                  <a:off x="1909214" y="1046718"/>
                  <a:ext cx="206089" cy="72038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60B5CC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116765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262246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547827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828020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402342" y="276112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2280621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2453045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2679352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943380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566198" y="27730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121191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 rot="16200000" flipH="1" flipV="1">
                  <a:off x="1957909" y="2605182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 rot="16200000" flipH="1" flipV="1">
                  <a:off x="1957911" y="240871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 rot="16200000" flipH="1" flipV="1">
                  <a:off x="1952526" y="1968157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 rot="16200000" flipH="1" flipV="1">
                  <a:off x="1947143" y="174787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 rot="16200000" flipH="1" flipV="1">
                  <a:off x="1947143" y="1527595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309779" y="277898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509143" y="277898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6879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9627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386677" y="2693557"/>
                  <a:ext cx="723174" cy="276999"/>
                </a:xfrm>
                <a:prstGeom prst="rect">
                  <a:avLst/>
                </a:prstGeom>
                <a:noFill/>
                <a:ln>
                  <a:solidFill>
                    <a:srgbClr val="60B5CC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</a:rPr>
                    <a:t>LASER</a:t>
                  </a: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flipV="1">
                  <a:off x="1947333" y="32010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 flipV="1">
                  <a:off x="1955800" y="33788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 flipV="1">
                  <a:off x="1947333" y="3675137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flipV="1">
                  <a:off x="1955800" y="381907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 flipV="1">
                <a:off x="1955794" y="4047690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aphicFrame>
          <p:nvGraphicFramePr>
            <p:cNvPr id="103427" name="Object 3"/>
            <p:cNvGraphicFramePr>
              <a:graphicFrameLocks noChangeAspect="1"/>
            </p:cNvGraphicFramePr>
            <p:nvPr/>
          </p:nvGraphicFramePr>
          <p:xfrm>
            <a:off x="394640" y="2417761"/>
            <a:ext cx="642937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411" name="Equation" r:id="rId4" imgW="330200" imgH="177800" progId="Equation.3">
                    <p:embed/>
                  </p:oleObj>
                </mc:Choice>
                <mc:Fallback>
                  <p:oleObj name="Equation" r:id="rId4" imgW="330200" imgH="177800" progId="Equation.3">
                    <p:embed/>
                    <p:pic>
                      <p:nvPicPr>
                        <p:cNvPr id="10342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640" y="2417761"/>
                          <a:ext cx="642937" cy="346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1" name="Straight Arrow Connector 80"/>
            <p:cNvCxnSpPr/>
            <p:nvPr/>
          </p:nvCxnSpPr>
          <p:spPr>
            <a:xfrm rot="5400000">
              <a:off x="1188937" y="2315230"/>
              <a:ext cx="117959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103428" name="Object 4"/>
            <p:cNvGraphicFramePr>
              <a:graphicFrameLocks noChangeAspect="1"/>
            </p:cNvGraphicFramePr>
            <p:nvPr/>
          </p:nvGraphicFramePr>
          <p:xfrm>
            <a:off x="1404416" y="2066925"/>
            <a:ext cx="247650" cy="246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412" name="Equation" r:id="rId6" imgW="127000" imgH="127000" progId="Equation.3">
                    <p:embed/>
                  </p:oleObj>
                </mc:Choice>
                <mc:Fallback>
                  <p:oleObj name="Equation" r:id="rId6" imgW="127000" imgH="127000" progId="Equation.3">
                    <p:embed/>
                    <p:pic>
                      <p:nvPicPr>
                        <p:cNvPr id="10342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4416" y="2066925"/>
                          <a:ext cx="247650" cy="2460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4" name="TextBox 83"/>
            <p:cNvSpPr txBox="1"/>
            <p:nvPr/>
          </p:nvSpPr>
          <p:spPr>
            <a:xfrm>
              <a:off x="436454" y="4261118"/>
              <a:ext cx="1458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Photo-Detector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372221" y="1366836"/>
              <a:ext cx="377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m</a:t>
              </a:r>
              <a:endParaRPr lang="en-US" dirty="0"/>
            </a:p>
          </p:txBody>
        </p:sp>
      </p:grpSp>
      <p:cxnSp>
        <p:nvCxnSpPr>
          <p:cNvPr id="76" name="Straight Arrow Connector 75"/>
          <p:cNvCxnSpPr>
            <a:cxnSpLocks/>
          </p:cNvCxnSpPr>
          <p:nvPr/>
        </p:nvCxnSpPr>
        <p:spPr>
          <a:xfrm flipH="1" flipV="1">
            <a:off x="6523388" y="5468307"/>
            <a:ext cx="14466" cy="323474"/>
          </a:xfrm>
          <a:prstGeom prst="straightConnector1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572000" y="5856176"/>
            <a:ext cx="373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Measurement frequency</a:t>
            </a:r>
          </a:p>
        </p:txBody>
      </p:sp>
      <p:graphicFrame>
        <p:nvGraphicFramePr>
          <p:cNvPr id="23245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463750"/>
              </p:ext>
            </p:extLst>
          </p:nvPr>
        </p:nvGraphicFramePr>
        <p:xfrm>
          <a:off x="5502011" y="4454831"/>
          <a:ext cx="207168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13" name="Equation" r:id="rId8" imgW="977900" imgH="431800" progId="Equation.3">
                  <p:embed/>
                </p:oleObj>
              </mc:Choice>
              <mc:Fallback>
                <p:oleObj name="Equation" r:id="rId8" imgW="977900" imgH="431800" progId="Equation.3">
                  <p:embed/>
                  <p:pic>
                    <p:nvPicPr>
                      <p:cNvPr id="23245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2011" y="4454831"/>
                        <a:ext cx="2071687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245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331746"/>
              </p:ext>
            </p:extLst>
          </p:nvPr>
        </p:nvGraphicFramePr>
        <p:xfrm>
          <a:off x="5630863" y="2198843"/>
          <a:ext cx="160655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14" name="Equation" r:id="rId10" imgW="812800" imgH="431800" progId="Equation.3">
                  <p:embed/>
                </p:oleObj>
              </mc:Choice>
              <mc:Fallback>
                <p:oleObj name="Equation" r:id="rId10" imgW="812800" imgH="431800" progId="Equation.3">
                  <p:embed/>
                  <p:pic>
                    <p:nvPicPr>
                      <p:cNvPr id="23245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0863" y="2198843"/>
                        <a:ext cx="1606550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38050" y="6524273"/>
            <a:ext cx="4073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Slide courtesy of L. Barsotti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67C298-F4B0-C94C-AC4C-5700E414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AA589-7A14-EB47-94D6-EB53CC193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9A9A73-DB7B-B843-BBE8-DDB16124A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597E82-D6CE-C345-9D3B-26922CBC3388}"/>
                  </a:ext>
                </a:extLst>
              </p:cNvPr>
              <p:cNvSpPr txBox="1"/>
              <p:nvPr/>
            </p:nvSpPr>
            <p:spPr>
              <a:xfrm>
                <a:off x="177745" y="5317300"/>
                <a:ext cx="3554756" cy="751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𝑞𝑢𝑎𝑛𝑡𝑢𝑚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𝑟𝑎𝑑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𝑠h𝑜𝑡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597E82-D6CE-C345-9D3B-26922CBC3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5" y="5317300"/>
                <a:ext cx="3554756" cy="751552"/>
              </a:xfrm>
              <a:prstGeom prst="rect">
                <a:avLst/>
              </a:prstGeom>
              <a:blipFill>
                <a:blip r:embed="rId12"/>
                <a:stretch>
                  <a:fillRect l="-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506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uiExpand="1" build="p" animBg="1"/>
      <p:bldP spid="7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84902" y="155448"/>
            <a:ext cx="7801897" cy="770511"/>
          </a:xfrm>
        </p:spPr>
        <p:txBody>
          <a:bodyPr/>
          <a:lstStyle/>
          <a:p>
            <a:r>
              <a:rPr lang="en-US" altLang="ja-JP" dirty="0"/>
              <a:t>Standard Quantum Limit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96214" y="1339403"/>
            <a:ext cx="8390586" cy="506139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Trade-off in Power</a:t>
            </a:r>
            <a:b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Between Shot Noise </a:t>
            </a:r>
            <a:b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and Radiation-</a:t>
            </a:r>
            <a:b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Pressure Noise 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Standard </a:t>
            </a:r>
            <a:b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Quantum </a:t>
            </a:r>
            <a:b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Limit</a:t>
            </a:r>
            <a:r>
              <a:rPr lang="en-US" b="1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(SQL):</a:t>
            </a:r>
            <a:b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Uncertainty of </a:t>
            </a:r>
            <a:b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test mass position </a:t>
            </a:r>
            <a:b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due to Heisenberg</a:t>
            </a:r>
            <a:b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Uncertainty Principle</a:t>
            </a:r>
            <a:b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" r="23490"/>
          <a:stretch/>
        </p:blipFill>
        <p:spPr>
          <a:xfrm>
            <a:off x="3360929" y="1185119"/>
            <a:ext cx="5725524" cy="4564261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" y="5193116"/>
            <a:ext cx="3724275" cy="1028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4E31BB-FEB8-184E-B2DB-4630FF206DE3}"/>
                  </a:ext>
                </a:extLst>
              </p:cNvPr>
              <p:cNvSpPr txBox="1"/>
              <p:nvPr/>
            </p:nvSpPr>
            <p:spPr>
              <a:xfrm>
                <a:off x="7237927" y="3425780"/>
                <a:ext cx="1661374" cy="685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Shot Noise</a:t>
                </a:r>
                <a:br>
                  <a:rPr lang="en-US" sz="1800" b="1" dirty="0"/>
                </a:br>
                <a:r>
                  <a:rPr lang="en-US" sz="1800" b="1" dirty="0"/>
                  <a:t>   ~ </a:t>
                </a:r>
                <a14:m>
                  <m:oMath xmlns:m="http://schemas.openxmlformats.org/officeDocument/2006/math">
                    <m:r>
                      <a:rPr lang="en-US" sz="1800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</a:rPr>
                      <m:t>/ </m:t>
                    </m:r>
                    <m:rad>
                      <m:radPr>
                        <m:degHide m:val="on"/>
                        <m:ctrlPr>
                          <a:rPr lang="en-US" sz="1800" b="1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1" i="1" dirty="0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rad>
                  </m:oMath>
                </a14:m>
                <a:endParaRPr lang="en-US" sz="18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4E31BB-FEB8-184E-B2DB-4630FF20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927" y="3425780"/>
                <a:ext cx="1661374" cy="685252"/>
              </a:xfrm>
              <a:prstGeom prst="rect">
                <a:avLst/>
              </a:prstGeom>
              <a:blipFill>
                <a:blip r:embed="rId4"/>
                <a:stretch>
                  <a:fillRect l="-3030" t="-36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07B93D-12D3-BD40-8A1A-8BD4322A8945}"/>
                  </a:ext>
                </a:extLst>
              </p:cNvPr>
              <p:cNvSpPr txBox="1"/>
              <p:nvPr/>
            </p:nvSpPr>
            <p:spPr>
              <a:xfrm>
                <a:off x="5987845" y="1625842"/>
                <a:ext cx="2965876" cy="67242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rgbClr val="DA0DE3"/>
                    </a:solidFill>
                  </a:rPr>
                  <a:t>Radiation Pressure Noise</a:t>
                </a:r>
                <a:br>
                  <a:rPr lang="en-US" sz="1800" b="1" dirty="0">
                    <a:solidFill>
                      <a:srgbClr val="DA0DE3"/>
                    </a:solidFill>
                  </a:rPr>
                </a:br>
                <a:r>
                  <a:rPr lang="en-US" sz="1800" b="1" dirty="0">
                    <a:solidFill>
                      <a:srgbClr val="DA0DE3"/>
                    </a:solidFill>
                  </a:rPr>
                  <a:t>   ~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b="1" i="1" dirty="0" smtClean="0">
                            <a:solidFill>
                              <a:srgbClr val="DA0DE3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1" i="1" dirty="0" smtClean="0">
                            <a:solidFill>
                              <a:srgbClr val="DA0DE3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rad>
                  </m:oMath>
                </a14:m>
                <a:endParaRPr lang="en-US" sz="1800" b="1" dirty="0">
                  <a:solidFill>
                    <a:srgbClr val="DA0DE3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07B93D-12D3-BD40-8A1A-8BD4322A8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845" y="1625842"/>
                <a:ext cx="2965876" cy="672428"/>
              </a:xfrm>
              <a:prstGeom prst="rect">
                <a:avLst/>
              </a:prstGeom>
              <a:blipFill>
                <a:blip r:embed="rId5"/>
                <a:stretch>
                  <a:fillRect l="-1277" t="-3704" r="-127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16B6B-A994-4847-9234-A85FD51DE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10BBB-DBF8-FD4B-99B3-F073EB99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9440E-5E1E-3D4E-83D1-D5121C94A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08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91380" y="155448"/>
            <a:ext cx="7595419" cy="770511"/>
          </a:xfrm>
        </p:spPr>
        <p:txBody>
          <a:bodyPr/>
          <a:lstStyle/>
          <a:p>
            <a:r>
              <a:rPr lang="en-US" altLang="ja-JP" dirty="0"/>
              <a:t>Reduce Quantum Noise?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34980" y="1194619"/>
            <a:ext cx="7815846" cy="566338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orbel"/>
                <a:cs typeface="Corbel"/>
              </a:rPr>
              <a:t>Quantum noise          RPN        SN</a:t>
            </a:r>
          </a:p>
          <a:p>
            <a:endParaRPr lang="en-US" sz="2400" b="1" dirty="0">
              <a:latin typeface="Corbel"/>
              <a:cs typeface="Corbel"/>
            </a:endParaRPr>
          </a:p>
          <a:p>
            <a:endParaRPr lang="en-US" sz="2400" b="1" dirty="0">
              <a:latin typeface="Corbel"/>
              <a:cs typeface="Corbel"/>
            </a:endParaRPr>
          </a:p>
          <a:p>
            <a:endParaRPr lang="en-US" sz="2400" b="1" dirty="0">
              <a:latin typeface="Corbel"/>
              <a:cs typeface="Corbel"/>
            </a:endParaRPr>
          </a:p>
          <a:p>
            <a:endParaRPr lang="en-US" sz="2400" b="1" dirty="0">
              <a:latin typeface="Corbel"/>
              <a:cs typeface="Corbel"/>
            </a:endParaRPr>
          </a:p>
          <a:p>
            <a:pPr lvl="1"/>
            <a:r>
              <a:rPr lang="en-US" sz="2800" b="1" dirty="0">
                <a:solidFill>
                  <a:srgbClr val="0000FF"/>
                </a:solidFill>
                <a:latin typeface="Corbel"/>
                <a:cs typeface="Corbel"/>
              </a:rPr>
              <a:t>Make the interferometer longer</a:t>
            </a:r>
          </a:p>
          <a:p>
            <a:pPr lvl="1"/>
            <a:r>
              <a:rPr lang="en-US" sz="2800" b="1" dirty="0">
                <a:solidFill>
                  <a:srgbClr val="0000FF"/>
                </a:solidFill>
                <a:latin typeface="Corbel"/>
                <a:cs typeface="Corbel"/>
              </a:rPr>
              <a:t>Heavier test masses &amp; more optical power</a:t>
            </a:r>
            <a:br>
              <a:rPr lang="en-US" sz="2000" b="1" dirty="0">
                <a:solidFill>
                  <a:srgbClr val="0000FF"/>
                </a:solidFill>
                <a:latin typeface="Corbel"/>
                <a:cs typeface="Corbel"/>
              </a:rPr>
            </a:br>
            <a:br>
              <a:rPr lang="en-US" sz="2000" b="1" dirty="0">
                <a:solidFill>
                  <a:srgbClr val="FF0000"/>
                </a:solidFill>
                <a:latin typeface="Corbel"/>
                <a:cs typeface="Corbel"/>
              </a:rPr>
            </a:br>
            <a:endParaRPr lang="en-US" sz="2000" b="1" dirty="0">
              <a:solidFill>
                <a:srgbClr val="FF0000"/>
              </a:solidFill>
              <a:latin typeface="Corbel"/>
              <a:cs typeface="Corbel"/>
            </a:endParaRPr>
          </a:p>
          <a:p>
            <a:pPr lvl="1"/>
            <a:r>
              <a:rPr lang="en-US" sz="3200" b="1" dirty="0">
                <a:solidFill>
                  <a:srgbClr val="FF0000"/>
                </a:solidFill>
                <a:latin typeface="Corbel"/>
                <a:cs typeface="Corbel"/>
              </a:rPr>
              <a:t>Inject of squeezed states of light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875114"/>
              </p:ext>
            </p:extLst>
          </p:nvPr>
        </p:nvGraphicFramePr>
        <p:xfrm>
          <a:off x="1469238" y="2166235"/>
          <a:ext cx="7270750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17" name="Equation" r:id="rId3" imgW="2908300" imgH="469900" progId="Equation.3">
                  <p:embed/>
                </p:oleObj>
              </mc:Choice>
              <mc:Fallback>
                <p:oleObj name="Equation" r:id="rId3" imgW="2908300" imgH="469900" progId="Equation.3">
                  <p:embed/>
                  <p:pic>
                    <p:nvPicPr>
                      <p:cNvPr id="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9238" y="2166235"/>
                        <a:ext cx="7270750" cy="1174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B7A9218-5D35-8B49-B2CB-60F1CDA2403B}"/>
              </a:ext>
            </a:extLst>
          </p:cNvPr>
          <p:cNvCxnSpPr>
            <a:cxnSpLocks/>
          </p:cNvCxnSpPr>
          <p:nvPr/>
        </p:nvCxnSpPr>
        <p:spPr bwMode="auto">
          <a:xfrm>
            <a:off x="5088194" y="1651819"/>
            <a:ext cx="0" cy="7521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920137-B913-4E42-9441-1B4EEF104297}"/>
              </a:ext>
            </a:extLst>
          </p:cNvPr>
          <p:cNvCxnSpPr>
            <a:cxnSpLocks/>
          </p:cNvCxnSpPr>
          <p:nvPr/>
        </p:nvCxnSpPr>
        <p:spPr bwMode="auto">
          <a:xfrm flipH="1">
            <a:off x="5876119" y="1651819"/>
            <a:ext cx="356050" cy="64804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3E8F51-AAE4-8946-A12B-1B3C1CA72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7E2D13-7ABA-B048-8B30-87078FC1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E227E69-38AA-0245-8282-D38452856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89934" y="1433444"/>
            <a:ext cx="8554065" cy="405057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+mj-lt"/>
                <a:cs typeface="Tahoma"/>
              </a:rPr>
              <a:t>Quantized Electromagnetic Fields</a:t>
            </a:r>
            <a:br>
              <a:rPr lang="en-US" sz="2400" b="1" dirty="0">
                <a:solidFill>
                  <a:srgbClr val="000000"/>
                </a:solidFill>
                <a:latin typeface="+mj-lt"/>
                <a:cs typeface="Tahoma"/>
              </a:rPr>
            </a:br>
            <a:r>
              <a:rPr lang="en-US" sz="2400" b="1" dirty="0">
                <a:solidFill>
                  <a:srgbClr val="000000"/>
                </a:solidFill>
                <a:latin typeface="+mj-lt"/>
                <a:cs typeface="Tahoma"/>
              </a:rPr>
              <a:t>Quadrature Field Amplitudes</a:t>
            </a:r>
            <a:br>
              <a:rPr lang="en-US" sz="2400" b="1" dirty="0">
                <a:solidFill>
                  <a:srgbClr val="000000"/>
                </a:solidFill>
                <a:latin typeface="+mj-lt"/>
                <a:cs typeface="Tahoma"/>
              </a:rPr>
            </a:br>
            <a:endParaRPr lang="en-US" b="1" dirty="0">
              <a:solidFill>
                <a:srgbClr val="000000"/>
              </a:solidFill>
              <a:latin typeface="+mj-lt"/>
              <a:cs typeface="Tahoma"/>
            </a:endParaRPr>
          </a:p>
          <a:p>
            <a:endParaRPr lang="en-US" sz="2400" b="1" dirty="0">
              <a:solidFill>
                <a:srgbClr val="000000"/>
              </a:solidFill>
              <a:latin typeface="+mj-lt"/>
              <a:cs typeface="Tahoma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+mj-lt"/>
                <a:cs typeface="Tahoma"/>
              </a:rPr>
              <a:t>Classical                          Quantum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コンテンツ プレースホルダ 2"/>
              <p:cNvSpPr txBox="1">
                <a:spLocks/>
              </p:cNvSpPr>
              <p:nvPr/>
            </p:nvSpPr>
            <p:spPr>
              <a:xfrm>
                <a:off x="204526" y="5380567"/>
                <a:ext cx="4819664" cy="797682"/>
              </a:xfrm>
              <a:prstGeom prst="rect">
                <a:avLst/>
              </a:prstGeom>
            </p:spPr>
            <p:txBody>
              <a:bodyPr vert="horz" lIns="54864" tIns="91440" rtlCol="0">
                <a:noAutofit/>
              </a:bodyPr>
              <a:lstStyle>
                <a:lvl1pPr marL="438912" indent="-320040" algn="l" rtl="0" eaLnBrk="1" latinLnBrk="0" hangingPunct="1">
                  <a:spcBef>
                    <a:spcPts val="0"/>
                  </a:spcBef>
                  <a:buClr>
                    <a:schemeClr val="accent1"/>
                  </a:buClr>
                  <a:buSzPct val="80000"/>
                  <a:buFont typeface="Wingdings 2"/>
                  <a:buChar char=""/>
                  <a:defRPr kumimoji="1" sz="3200" kern="1200">
                    <a:solidFill>
                      <a:schemeClr val="tx1"/>
                    </a:solidFill>
                    <a:latin typeface="Tahoma"/>
                    <a:ea typeface="ＤＦＰ太丸ゴシック体"/>
                    <a:cs typeface="+mn-cs"/>
                  </a:defRPr>
                </a:lvl1pPr>
                <a:lvl2pPr marL="731520" indent="-27432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/>
                  <a:buChar char=""/>
                  <a:defRPr kumimoji="1" sz="2800" kern="1200">
                    <a:solidFill>
                      <a:schemeClr val="tx1"/>
                    </a:solidFill>
                    <a:latin typeface="Tahoma"/>
                    <a:ea typeface="ＤＦＰ太丸ゴシック体"/>
                    <a:cs typeface="+mn-cs"/>
                  </a:defRPr>
                </a:lvl2pPr>
                <a:lvl3pPr marL="996696" indent="-2286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Arial"/>
                  <a:buChar char="▪"/>
                  <a:defRPr kumimoji="1" sz="2400" kern="1200">
                    <a:solidFill>
                      <a:schemeClr val="tx1"/>
                    </a:solidFill>
                    <a:latin typeface="Tahoma"/>
                    <a:ea typeface="ＤＦＰ太丸ゴシック体"/>
                    <a:cs typeface="+mn-cs"/>
                  </a:defRPr>
                </a:lvl3pPr>
                <a:lvl4pPr marL="1216152" indent="-18288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Arial"/>
                  <a:buChar char="▪"/>
                  <a:defRPr kumimoji="1" sz="2000" kern="1200">
                    <a:solidFill>
                      <a:schemeClr val="tx1"/>
                    </a:solidFill>
                    <a:latin typeface="Tahoma"/>
                    <a:ea typeface="ＤＦＰ太丸ゴシック体"/>
                    <a:cs typeface="+mn-cs"/>
                  </a:defRPr>
                </a:lvl4pPr>
                <a:lvl5pPr marL="142646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Wingdings 3"/>
                  <a:buChar char=""/>
                  <a:defRPr kumimoji="1" lang="en-US" sz="2000" kern="1200" smtClean="0">
                    <a:solidFill>
                      <a:schemeClr val="tx1"/>
                    </a:solidFill>
                    <a:latin typeface="Tahoma"/>
                    <a:ea typeface="ＤＦＰ太丸ゴシック体"/>
                    <a:cs typeface="+mn-cs"/>
                  </a:defRPr>
                </a:lvl5pPr>
                <a:lvl6pPr marL="1627632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Wingdings 2"/>
                  <a:buChar char="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Wingdings 2"/>
                  <a:buChar char="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31136" indent="-18288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 2" pitchFamily="18" charset="2"/>
                  <a:buChar char=""/>
                  <a:defRPr kumimoji="1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8872" indent="0">
                  <a:buNone/>
                </a:pPr>
                <a:r>
                  <a:rPr lang="en-US" sz="2400" b="1" dirty="0">
                    <a:latin typeface="+mn-lt"/>
                    <a:cs typeface="Tahoma"/>
                  </a:rPr>
                  <a:t>Heisenberg’s uncertainty principle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∆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𝑿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∆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𝑿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𝟐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≥</m:t>
                    </m:r>
                    <m:r>
                      <a:rPr lang="en-US" sz="24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𝟏</m:t>
                    </m:r>
                  </m:oMath>
                </a14:m>
                <a:endParaRPr lang="en-US" sz="2400" b="1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26" name="コンテンツ プレースホルダ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26" y="5380567"/>
                <a:ext cx="4819664" cy="797682"/>
              </a:xfrm>
              <a:prstGeom prst="rect">
                <a:avLst/>
              </a:prstGeom>
              <a:blipFill>
                <a:blip r:embed="rId2"/>
                <a:stretch>
                  <a:fillRect l="-262" b="-26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887741"/>
          </a:xfrm>
        </p:spPr>
        <p:txBody>
          <a:bodyPr/>
          <a:lstStyle/>
          <a:p>
            <a:r>
              <a:rPr lang="en-US" altLang="ja-JP" dirty="0"/>
              <a:t>Ball and Stick Picture </a:t>
            </a:r>
            <a:br>
              <a:rPr lang="en-US" altLang="ja-JP" dirty="0"/>
            </a:br>
            <a:r>
              <a:rPr lang="en-US" altLang="ja-JP" dirty="0"/>
              <a:t>of Quantum Optical Noise</a:t>
            </a:r>
            <a:endParaRPr lang="ja-JP" altLang="en-US" dirty="0"/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00" y="2279190"/>
            <a:ext cx="3492500" cy="3429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3A523BA-0661-1E46-B376-08C3FE4BEAE2}"/>
              </a:ext>
            </a:extLst>
          </p:cNvPr>
          <p:cNvGrpSpPr/>
          <p:nvPr/>
        </p:nvGrpSpPr>
        <p:grpSpPr>
          <a:xfrm>
            <a:off x="383460" y="2847646"/>
            <a:ext cx="3277504" cy="2349500"/>
            <a:chOff x="383460" y="2847646"/>
            <a:chExt cx="3277504" cy="23495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7164" y="2847646"/>
              <a:ext cx="2463800" cy="23495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3CFE0F0-3067-564D-BCDC-9DA4EA51AC85}"/>
                    </a:ext>
                  </a:extLst>
                </p:cNvPr>
                <p:cNvSpPr txBox="1"/>
                <p:nvPr/>
              </p:nvSpPr>
              <p:spPr>
                <a:xfrm>
                  <a:off x="383460" y="4399463"/>
                  <a:ext cx="1683730" cy="743665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~ 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3CFE0F0-3067-564D-BCDC-9DA4EA51AC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0" y="4399463"/>
                  <a:ext cx="1683730" cy="743665"/>
                </a:xfrm>
                <a:prstGeom prst="rect">
                  <a:avLst/>
                </a:prstGeom>
                <a:blipFill>
                  <a:blip r:embed="rId5"/>
                  <a:stretch>
                    <a:fillRect l="-2985" t="-3333" b="-1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174A2A-F12E-274A-9943-B9FB8EA9B748}"/>
              </a:ext>
            </a:extLst>
          </p:cNvPr>
          <p:cNvGrpSpPr/>
          <p:nvPr/>
        </p:nvGrpSpPr>
        <p:grpSpPr>
          <a:xfrm>
            <a:off x="3608396" y="2847646"/>
            <a:ext cx="5240636" cy="2449225"/>
            <a:chOff x="3608396" y="2847646"/>
            <a:chExt cx="5240636" cy="2449225"/>
          </a:xfrm>
        </p:grpSpPr>
        <p:sp>
          <p:nvSpPr>
            <p:cNvPr id="20" name="コンテンツ プレースホルダ 2"/>
            <p:cNvSpPr txBox="1">
              <a:spLocks/>
            </p:cNvSpPr>
            <p:nvPr/>
          </p:nvSpPr>
          <p:spPr>
            <a:xfrm>
              <a:off x="7186302" y="3107438"/>
              <a:ext cx="1500498" cy="797682"/>
            </a:xfrm>
            <a:prstGeom prst="rect">
              <a:avLst/>
            </a:prstGeom>
          </p:spPr>
          <p:txBody>
            <a:bodyPr vert="horz" lIns="54864" tIns="91440" rtlCol="0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8872" indent="0">
                <a:buNone/>
              </a:pPr>
              <a:r>
                <a:rPr lang="en-US" sz="1800" b="1" dirty="0">
                  <a:solidFill>
                    <a:srgbClr val="008000"/>
                  </a:solidFill>
                  <a:latin typeface="+mj-lt"/>
                  <a:cs typeface="Tahoma"/>
                </a:rPr>
                <a:t>Coherent State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707CBC-DB94-8D4A-9D49-1092AB5FB4A0}"/>
                </a:ext>
              </a:extLst>
            </p:cNvPr>
            <p:cNvGrpSpPr/>
            <p:nvPr/>
          </p:nvGrpSpPr>
          <p:grpSpPr>
            <a:xfrm>
              <a:off x="3608396" y="2847646"/>
              <a:ext cx="5240636" cy="2449225"/>
              <a:chOff x="3608396" y="2847646"/>
              <a:chExt cx="5240636" cy="244922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14288" y="2847646"/>
                <a:ext cx="2438400" cy="23495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4C255A5-200F-C44F-992D-24E6BDAEC0B0}"/>
                      </a:ext>
                    </a:extLst>
                  </p:cNvPr>
                  <p:cNvSpPr txBox="1"/>
                  <p:nvPr/>
                </p:nvSpPr>
                <p:spPr>
                  <a:xfrm>
                    <a:off x="3608396" y="4457602"/>
                    <a:ext cx="5240636" cy="83926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~</m:t>
                          </m:r>
                          <m:d>
                            <m:dPr>
                              <m:endChr m:val="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  <a:p>
                    <a14:m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&gt;~ </m:t>
                        </m:r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a14:m>
                    <a:r>
                      <a:rPr lang="en-US" dirty="0"/>
                      <a:t> +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sSubSup>
                              <m:sSub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sub/>
                        </m:sSub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4C255A5-200F-C44F-992D-24E6BDAEC0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08396" y="4457602"/>
                    <a:ext cx="5240636" cy="83926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687" t="-100000" b="-100000"/>
                    </a:stretch>
                  </a:blipFill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EFA9A-C577-8348-8724-26BC202C4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9D52141-CEF3-8B4A-AE6E-86119BC43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9198D0-BCC2-B446-9683-70F4BD5B9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95A1E4-67C3-F447-90F2-DC3969DE79D8}"/>
              </a:ext>
            </a:extLst>
          </p:cNvPr>
          <p:cNvGrpSpPr/>
          <p:nvPr/>
        </p:nvGrpSpPr>
        <p:grpSpPr>
          <a:xfrm>
            <a:off x="5024190" y="4771295"/>
            <a:ext cx="3702543" cy="1377496"/>
            <a:chOff x="5024190" y="4771295"/>
            <a:chExt cx="3702543" cy="137749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CF783EF-B63B-184E-879C-CBCFC5DD4ED8}"/>
                </a:ext>
              </a:extLst>
            </p:cNvPr>
            <p:cNvSpPr/>
            <p:nvPr/>
          </p:nvSpPr>
          <p:spPr bwMode="auto">
            <a:xfrm>
              <a:off x="6072196" y="4771295"/>
              <a:ext cx="1787857" cy="598123"/>
            </a:xfrm>
            <a:prstGeom prst="ellipse">
              <a:avLst/>
            </a:pr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99BB15-A9D7-3A46-B1DC-CA6AA86BFF1C}"/>
                </a:ext>
              </a:extLst>
            </p:cNvPr>
            <p:cNvSpPr txBox="1"/>
            <p:nvPr/>
          </p:nvSpPr>
          <p:spPr>
            <a:xfrm>
              <a:off x="5024190" y="5687126"/>
              <a:ext cx="3702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Equivalent to ½ photon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57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399" y="2311400"/>
            <a:ext cx="7414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This story begins 1.3 Billion years ago, </a:t>
            </a:r>
          </a:p>
          <a:p>
            <a:pPr algn="ctr"/>
            <a:r>
              <a:rPr lang="en-US" sz="2800" dirty="0"/>
              <a:t>in a distant galaxy…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5F904BD-C5F7-C245-8957-1E24236AB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LIGO-G1900303-v1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24AF0D-F1C9-7242-89C6-84C5C30CD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65380-F015-4B9D-8FCA-BD37479F961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7B6C1FD-34D1-4E4C-AC90-2FC776A3E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CREOL IA Symposium</a:t>
            </a:r>
          </a:p>
        </p:txBody>
      </p:sp>
    </p:spTree>
    <p:extLst>
      <p:ext uri="{BB962C8B-B14F-4D97-AF65-F5344CB8AC3E}">
        <p14:creationId xmlns:p14="http://schemas.microsoft.com/office/powerpoint/2010/main" val="391716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コンテンツ プレースホルダ 2">
            <a:extLst>
              <a:ext uri="{FF2B5EF4-FFF2-40B4-BE49-F238E27FC236}">
                <a16:creationId xmlns:a16="http://schemas.microsoft.com/office/drawing/2014/main" id="{58449002-6E71-7946-9992-2FBE93FEF709}"/>
              </a:ext>
            </a:extLst>
          </p:cNvPr>
          <p:cNvSpPr txBox="1">
            <a:spLocks/>
          </p:cNvSpPr>
          <p:nvPr/>
        </p:nvSpPr>
        <p:spPr bwMode="auto">
          <a:xfrm>
            <a:off x="442008" y="1070943"/>
            <a:ext cx="7949381" cy="572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br>
              <a:rPr lang="en-US" b="1" kern="0" dirty="0">
                <a:cs typeface="Tahoma"/>
              </a:rPr>
            </a:br>
            <a:br>
              <a:rPr lang="en-US" b="1" kern="0" dirty="0">
                <a:cs typeface="Tahoma"/>
              </a:rPr>
            </a:br>
            <a:br>
              <a:rPr lang="en-US" b="1" kern="0" dirty="0">
                <a:cs typeface="Tahoma"/>
              </a:rPr>
            </a:br>
            <a:endParaRPr lang="en-US" b="1" kern="0" dirty="0"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b="1" kern="0" dirty="0">
                <a:latin typeface="+mj-lt"/>
                <a:cs typeface="Tahoma"/>
              </a:rPr>
              <a:t>Interferometer </a:t>
            </a:r>
            <a:br>
              <a:rPr lang="en-US" b="1" kern="0" dirty="0">
                <a:latin typeface="+mj-lt"/>
                <a:cs typeface="Tahoma"/>
              </a:rPr>
            </a:br>
            <a:r>
              <a:rPr lang="en-US" b="1" kern="0" dirty="0">
                <a:latin typeface="+mj-lt"/>
                <a:cs typeface="Tahoma"/>
              </a:rPr>
              <a:t>arms set to </a:t>
            </a:r>
            <a:br>
              <a:rPr lang="en-US" b="1" kern="0" dirty="0">
                <a:latin typeface="+mj-lt"/>
                <a:cs typeface="Tahoma"/>
              </a:rPr>
            </a:br>
            <a:r>
              <a:rPr lang="en-US" b="1" kern="0" dirty="0">
                <a:latin typeface="+mj-lt"/>
                <a:cs typeface="Tahoma"/>
              </a:rPr>
              <a:t>interfere the light </a:t>
            </a:r>
            <a:br>
              <a:rPr lang="en-US" b="1" kern="0" dirty="0">
                <a:latin typeface="+mj-lt"/>
                <a:cs typeface="Tahoma"/>
              </a:rPr>
            </a:br>
            <a:r>
              <a:rPr lang="en-US" b="1" kern="0" dirty="0">
                <a:latin typeface="+mj-lt"/>
                <a:cs typeface="Tahoma"/>
              </a:rPr>
              <a:t>back toward laser—</a:t>
            </a:r>
            <a:br>
              <a:rPr lang="en-US" b="1" kern="0" dirty="0">
                <a:latin typeface="+mj-lt"/>
                <a:cs typeface="Tahoma"/>
              </a:rPr>
            </a:br>
            <a:r>
              <a:rPr lang="en-US" b="1" kern="0" dirty="0">
                <a:latin typeface="+mj-lt"/>
                <a:cs typeface="Tahoma"/>
              </a:rPr>
              <a:t>both the stick and the ball!</a:t>
            </a:r>
            <a:br>
              <a:rPr lang="en-US" b="1" kern="0" dirty="0">
                <a:latin typeface="+mj-lt"/>
                <a:cs typeface="Tahoma"/>
              </a:rPr>
            </a:br>
            <a:r>
              <a:rPr lang="en-US" b="1" kern="0" dirty="0">
                <a:latin typeface="+mj-lt"/>
                <a:cs typeface="Tahoma"/>
              </a:rPr>
              <a:t>-&gt; no shot noise either?</a:t>
            </a:r>
          </a:p>
          <a:p>
            <a:pPr>
              <a:lnSpc>
                <a:spcPct val="120000"/>
              </a:lnSpc>
            </a:pPr>
            <a:r>
              <a:rPr lang="en-US" b="1" kern="0" dirty="0">
                <a:latin typeface="+mj-lt"/>
                <a:cs typeface="Tahoma"/>
              </a:rPr>
              <a:t>No such thing as Quantum Noise?</a:t>
            </a:r>
            <a:br>
              <a:rPr lang="en-US" b="1" kern="0" dirty="0">
                <a:latin typeface="+mj-lt"/>
                <a:cs typeface="Tahoma"/>
              </a:rPr>
            </a:br>
            <a:endParaRPr lang="en-US" b="1" kern="0" dirty="0">
              <a:solidFill>
                <a:srgbClr val="0000FF"/>
              </a:solidFill>
              <a:latin typeface="+mj-lt"/>
              <a:cs typeface="Tahom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69258" y="90764"/>
            <a:ext cx="7536426" cy="980179"/>
          </a:xfrm>
        </p:spPr>
        <p:txBody>
          <a:bodyPr/>
          <a:lstStyle/>
          <a:p>
            <a:r>
              <a:rPr lang="en-US" altLang="ja-JP" dirty="0"/>
              <a:t>How Does Quantum Noise </a:t>
            </a:r>
            <a:br>
              <a:rPr lang="en-US" altLang="ja-JP" dirty="0"/>
            </a:br>
            <a:r>
              <a:rPr lang="en-US" altLang="ja-JP" dirty="0"/>
              <a:t>Enter the Measurement?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9304" y="1108331"/>
            <a:ext cx="7949381" cy="572237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 err="1">
                <a:cs typeface="Tahoma"/>
              </a:rPr>
              <a:t>Beamsplitter</a:t>
            </a:r>
            <a:r>
              <a:rPr lang="en-US" b="1" dirty="0">
                <a:cs typeface="Tahoma"/>
              </a:rPr>
              <a:t> acts</a:t>
            </a:r>
            <a:br>
              <a:rPr lang="en-US" b="1" dirty="0">
                <a:cs typeface="Tahoma"/>
              </a:rPr>
            </a:br>
            <a:r>
              <a:rPr lang="en-US" b="1" dirty="0">
                <a:cs typeface="Tahoma"/>
              </a:rPr>
              <a:t>the same on the</a:t>
            </a:r>
            <a:br>
              <a:rPr lang="en-US" b="1" dirty="0">
                <a:cs typeface="Tahoma"/>
              </a:rPr>
            </a:br>
            <a:r>
              <a:rPr lang="en-US" b="1" dirty="0">
                <a:cs typeface="Tahoma"/>
              </a:rPr>
              <a:t>stick and the ball!</a:t>
            </a:r>
            <a:br>
              <a:rPr lang="en-US" b="1" dirty="0">
                <a:cs typeface="Tahoma"/>
              </a:rPr>
            </a:br>
            <a:r>
              <a:rPr lang="en-US" b="1" dirty="0">
                <a:cs typeface="Tahoma"/>
              </a:rPr>
              <a:t>-&gt; no radiation pressure noise? </a:t>
            </a:r>
            <a:endParaRPr lang="en-US" sz="2400" b="1" dirty="0">
              <a:latin typeface="+mj-lt"/>
              <a:cs typeface="Tahom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8CEB53-10D9-7C41-B026-3CA3691DDB49}"/>
              </a:ext>
            </a:extLst>
          </p:cNvPr>
          <p:cNvGrpSpPr/>
          <p:nvPr/>
        </p:nvGrpSpPr>
        <p:grpSpPr>
          <a:xfrm>
            <a:off x="4102058" y="1504335"/>
            <a:ext cx="4643316" cy="3157895"/>
            <a:chOff x="3748106" y="1504335"/>
            <a:chExt cx="4643316" cy="315789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862A675-DDD1-1B43-ADC5-CC6025B495D4}"/>
                </a:ext>
              </a:extLst>
            </p:cNvPr>
            <p:cNvGrpSpPr/>
            <p:nvPr/>
          </p:nvGrpSpPr>
          <p:grpSpPr>
            <a:xfrm>
              <a:off x="3748106" y="1504335"/>
              <a:ext cx="4643316" cy="3157895"/>
              <a:chOff x="3748106" y="1504335"/>
              <a:chExt cx="4643316" cy="315789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b="24928"/>
              <a:stretch/>
            </p:blipFill>
            <p:spPr>
              <a:xfrm>
                <a:off x="3748106" y="1504335"/>
                <a:ext cx="4643316" cy="2978765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3240683-EF94-534F-B221-E9F1FCE4D66A}"/>
                  </a:ext>
                </a:extLst>
              </p:cNvPr>
              <p:cNvSpPr/>
              <p:nvPr/>
            </p:nvSpPr>
            <p:spPr bwMode="auto">
              <a:xfrm rot="18938352">
                <a:off x="5759449" y="4376480"/>
                <a:ext cx="387350" cy="28575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ECBB39-E468-D144-AF03-B8894B992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334" b="21738"/>
            <a:stretch/>
          </p:blipFill>
          <p:spPr>
            <a:xfrm>
              <a:off x="4837471" y="2868714"/>
              <a:ext cx="922520" cy="91938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060BFF-F2C8-4B47-A949-34AE5AE8483D}"/>
              </a:ext>
            </a:extLst>
          </p:cNvPr>
          <p:cNvGrpSpPr/>
          <p:nvPr/>
        </p:nvGrpSpPr>
        <p:grpSpPr>
          <a:xfrm>
            <a:off x="6365950" y="2225146"/>
            <a:ext cx="1490496" cy="1771668"/>
            <a:chOff x="6011998" y="2225146"/>
            <a:chExt cx="1490496" cy="17716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678ED9-C9FF-964B-BDB7-AEA9A84AE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334" b="21738"/>
            <a:stretch/>
          </p:blipFill>
          <p:spPr>
            <a:xfrm>
              <a:off x="6011998" y="2225146"/>
              <a:ext cx="645764" cy="64356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99C134E-7202-8647-8FF1-3C39D3561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334" b="21738"/>
            <a:stretch/>
          </p:blipFill>
          <p:spPr>
            <a:xfrm>
              <a:off x="6856730" y="3353246"/>
              <a:ext cx="645764" cy="6435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A109FB6-4696-354E-9267-B4CCE3F7F4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34" b="21738"/>
          <a:stretch/>
        </p:blipFill>
        <p:spPr>
          <a:xfrm>
            <a:off x="5146193" y="4160317"/>
            <a:ext cx="922520" cy="919383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964995D-81A2-C742-9EE4-901CEF1C7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F9F0719-8779-EF46-8929-376E01860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134DD6A-9ADD-5A40-BD5D-22D822F3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28C66B7-C36A-634D-886B-AFFFADE21251}"/>
              </a:ext>
            </a:extLst>
          </p:cNvPr>
          <p:cNvSpPr>
            <a:spLocks noChangeArrowheads="1"/>
          </p:cNvSpPr>
          <p:nvPr/>
        </p:nvSpPr>
        <p:spPr bwMode="auto">
          <a:xfrm rot="2748482">
            <a:off x="4489450" y="2901951"/>
            <a:ext cx="223837" cy="1357312"/>
          </a:xfrm>
          <a:prstGeom prst="rect">
            <a:avLst/>
          </a:prstGeom>
          <a:gradFill rotWithShape="1">
            <a:gsLst>
              <a:gs pos="0">
                <a:srgbClr val="5E7676"/>
              </a:gs>
              <a:gs pos="50000">
                <a:srgbClr val="CCFFFF"/>
              </a:gs>
              <a:gs pos="100000">
                <a:srgbClr val="5E7676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D0E9D5C-CE11-664A-881C-532F3E17D0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0150" y="115888"/>
            <a:ext cx="7381875" cy="722312"/>
          </a:xfrm>
        </p:spPr>
        <p:txBody>
          <a:bodyPr/>
          <a:lstStyle/>
          <a:p>
            <a:pPr eaLnBrk="1" hangingPunct="1"/>
            <a:r>
              <a:rPr lang="en-US" altLang="en-US" sz="3200"/>
              <a:t>Quantum Noise in an Interferometer</a:t>
            </a:r>
          </a:p>
        </p:txBody>
      </p:sp>
      <p:sp>
        <p:nvSpPr>
          <p:cNvPr id="11268" name="Line 4">
            <a:extLst>
              <a:ext uri="{FF2B5EF4-FFF2-40B4-BE49-F238E27FC236}">
                <a16:creationId xmlns:a16="http://schemas.microsoft.com/office/drawing/2014/main" id="{BDCFB0BA-30FF-204D-973E-E831B1466A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9063" y="3538538"/>
            <a:ext cx="42291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Line 5">
            <a:extLst>
              <a:ext uri="{FF2B5EF4-FFF2-40B4-BE49-F238E27FC236}">
                <a16:creationId xmlns:a16="http://schemas.microsoft.com/office/drawing/2014/main" id="{56669B20-A69A-7240-80C7-5281EA92A8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8363" y="1463675"/>
            <a:ext cx="0" cy="20748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Line 6">
            <a:extLst>
              <a:ext uri="{FF2B5EF4-FFF2-40B4-BE49-F238E27FC236}">
                <a16:creationId xmlns:a16="http://schemas.microsoft.com/office/drawing/2014/main" id="{DCC3D609-9C89-3C41-B005-32B787762D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83125" y="3538538"/>
            <a:ext cx="17463" cy="12366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3EF9DFB2-56FB-A344-9001-0CBF68205D26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1492250"/>
            <a:ext cx="4667250" cy="3679825"/>
            <a:chOff x="1383" y="893"/>
            <a:chExt cx="2940" cy="2318"/>
          </a:xfrm>
        </p:grpSpPr>
        <p:grpSp>
          <p:nvGrpSpPr>
            <p:cNvPr id="11301" name="Group 8">
              <a:extLst>
                <a:ext uri="{FF2B5EF4-FFF2-40B4-BE49-F238E27FC236}">
                  <a16:creationId xmlns:a16="http://schemas.microsoft.com/office/drawing/2014/main" id="{BD4F3095-99DB-9045-9C0E-3430BC7D5E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3" y="2424"/>
              <a:ext cx="987" cy="787"/>
              <a:chOff x="499" y="2382"/>
              <a:chExt cx="987" cy="787"/>
            </a:xfrm>
          </p:grpSpPr>
          <p:sp>
            <p:nvSpPr>
              <p:cNvPr id="11306" name="Line 9">
                <a:extLst>
                  <a:ext uri="{FF2B5EF4-FFF2-40B4-BE49-F238E27FC236}">
                    <a16:creationId xmlns:a16="http://schemas.microsoft.com/office/drawing/2014/main" id="{F28DFE2F-54B0-B442-B232-F983399E2D5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954" y="2429"/>
                <a:ext cx="0" cy="7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lg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7" name="Line 10">
                <a:extLst>
                  <a:ext uri="{FF2B5EF4-FFF2-40B4-BE49-F238E27FC236}">
                    <a16:creationId xmlns:a16="http://schemas.microsoft.com/office/drawing/2014/main" id="{8432030E-87A5-C040-B983-41CAD2CE860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99" y="2793"/>
                <a:ext cx="905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8" name="Text Box 11">
                <a:extLst>
                  <a:ext uri="{FF2B5EF4-FFF2-40B4-BE49-F238E27FC236}">
                    <a16:creationId xmlns:a16="http://schemas.microsoft.com/office/drawing/2014/main" id="{0CAD8198-2F73-874D-9E54-A3A8B010D03A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202" y="2837"/>
                <a:ext cx="284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9pPr>
              </a:lstStyle>
              <a:p>
                <a:r>
                  <a:rPr lang="en-US" altLang="en-US"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altLang="en-US" sz="2000" baseline="-25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1309" name="Text Box 12">
                <a:extLst>
                  <a:ext uri="{FF2B5EF4-FFF2-40B4-BE49-F238E27FC236}">
                    <a16:creationId xmlns:a16="http://schemas.microsoft.com/office/drawing/2014/main" id="{C3EE305D-ADB2-D346-8A88-D5F096425524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50" y="2382"/>
                <a:ext cx="27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9pPr>
              </a:lstStyle>
              <a:p>
                <a:r>
                  <a:rPr lang="en-US" altLang="en-US"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altLang="en-US" sz="2000" baseline="-25000">
                    <a:solidFill>
                      <a:srgbClr val="000000"/>
                    </a:solidFill>
                    <a:latin typeface="Symbol" pitchFamily="2" charset="2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1310" name="Oval 13">
                <a:extLst>
                  <a:ext uri="{FF2B5EF4-FFF2-40B4-BE49-F238E27FC236}">
                    <a16:creationId xmlns:a16="http://schemas.microsoft.com/office/drawing/2014/main" id="{440D0A10-5BC2-B44F-9EB2-7D98594F5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825" y="2649"/>
                <a:ext cx="257" cy="274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302" name="Line 14">
              <a:extLst>
                <a:ext uri="{FF2B5EF4-FFF2-40B4-BE49-F238E27FC236}">
                  <a16:creationId xmlns:a16="http://schemas.microsoft.com/office/drawing/2014/main" id="{3F9475CA-7C3D-8F47-8AA2-DD3F82DD90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12" y="2803"/>
              <a:ext cx="400" cy="0"/>
            </a:xfrm>
            <a:prstGeom prst="line">
              <a:avLst/>
            </a:prstGeom>
            <a:noFill/>
            <a:ln w="38100">
              <a:solidFill>
                <a:srgbClr val="99FF33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3" name="Line 15">
              <a:extLst>
                <a:ext uri="{FF2B5EF4-FFF2-40B4-BE49-F238E27FC236}">
                  <a16:creationId xmlns:a16="http://schemas.microsoft.com/office/drawing/2014/main" id="{9B95E887-0E97-7744-8B49-44D7320D2F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15" y="893"/>
              <a:ext cx="10" cy="1918"/>
            </a:xfrm>
            <a:prstGeom prst="line">
              <a:avLst/>
            </a:prstGeom>
            <a:noFill/>
            <a:ln w="38100">
              <a:solidFill>
                <a:srgbClr val="99FF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4" name="Line 16">
              <a:extLst>
                <a:ext uri="{FF2B5EF4-FFF2-40B4-BE49-F238E27FC236}">
                  <a16:creationId xmlns:a16="http://schemas.microsoft.com/office/drawing/2014/main" id="{C433BC9D-50A0-2F44-83C6-B7334B8775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4" y="2280"/>
              <a:ext cx="1509" cy="0"/>
            </a:xfrm>
            <a:prstGeom prst="line">
              <a:avLst/>
            </a:prstGeom>
            <a:noFill/>
            <a:ln w="38100">
              <a:solidFill>
                <a:srgbClr val="99FF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5" name="Line 17">
              <a:extLst>
                <a:ext uri="{FF2B5EF4-FFF2-40B4-BE49-F238E27FC236}">
                  <a16:creationId xmlns:a16="http://schemas.microsoft.com/office/drawing/2014/main" id="{4DB64930-0125-114D-92AE-A5FB6B809B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4" y="2256"/>
              <a:ext cx="0" cy="706"/>
            </a:xfrm>
            <a:prstGeom prst="line">
              <a:avLst/>
            </a:prstGeom>
            <a:noFill/>
            <a:ln w="19050">
              <a:solidFill>
                <a:srgbClr val="99FF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8">
            <a:extLst>
              <a:ext uri="{FF2B5EF4-FFF2-40B4-BE49-F238E27FC236}">
                <a16:creationId xmlns:a16="http://schemas.microsoft.com/office/drawing/2014/main" id="{50B712E9-D7AF-E34E-AD4E-2AC794E43197}"/>
              </a:ext>
            </a:extLst>
          </p:cNvPr>
          <p:cNvGrpSpPr>
            <a:grpSpLocks/>
          </p:cNvGrpSpPr>
          <p:nvPr/>
        </p:nvGrpSpPr>
        <p:grpSpPr bwMode="auto">
          <a:xfrm>
            <a:off x="4251325" y="4843463"/>
            <a:ext cx="1458913" cy="1550987"/>
            <a:chOff x="2528" y="2844"/>
            <a:chExt cx="919" cy="977"/>
          </a:xfrm>
        </p:grpSpPr>
        <p:sp>
          <p:nvSpPr>
            <p:cNvPr id="11295" name="Line 19">
              <a:extLst>
                <a:ext uri="{FF2B5EF4-FFF2-40B4-BE49-F238E27FC236}">
                  <a16:creationId xmlns:a16="http://schemas.microsoft.com/office/drawing/2014/main" id="{AA9FF2A4-C355-034C-856D-633D8BCA595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802" y="2886"/>
              <a:ext cx="0" cy="93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6" name="Line 20">
              <a:extLst>
                <a:ext uri="{FF2B5EF4-FFF2-40B4-BE49-F238E27FC236}">
                  <a16:creationId xmlns:a16="http://schemas.microsoft.com/office/drawing/2014/main" id="{43F3D268-AFF4-644B-A0C3-67E1DD83DC8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542" y="3455"/>
              <a:ext cx="90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7" name="Text Box 21">
              <a:extLst>
                <a:ext uri="{FF2B5EF4-FFF2-40B4-BE49-F238E27FC236}">
                  <a16:creationId xmlns:a16="http://schemas.microsoft.com/office/drawing/2014/main" id="{DE9A045B-7CDB-1D4F-BA31-C5E15339B27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50" y="3489"/>
              <a:ext cx="28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altLang="en-US" sz="2000" baseline="-2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298" name="Text Box 22">
              <a:extLst>
                <a:ext uri="{FF2B5EF4-FFF2-40B4-BE49-F238E27FC236}">
                  <a16:creationId xmlns:a16="http://schemas.microsoft.com/office/drawing/2014/main" id="{0DE23CC5-5875-214C-AF1B-FA5D0A00947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528" y="2844"/>
              <a:ext cx="27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altLang="en-US" sz="2000" baseline="-25000">
                  <a:solidFill>
                    <a:srgbClr val="000000"/>
                  </a:solidFill>
                  <a:latin typeface="Symbol" pitchFamily="2" charset="2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1299" name="Oval 23">
              <a:extLst>
                <a:ext uri="{FF2B5EF4-FFF2-40B4-BE49-F238E27FC236}">
                  <a16:creationId xmlns:a16="http://schemas.microsoft.com/office/drawing/2014/main" id="{F9C60B2D-EE97-0049-AFA7-27EFD72BE0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672" y="3066"/>
              <a:ext cx="257" cy="274"/>
            </a:xfrm>
            <a:prstGeom prst="ellipse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00" name="Line 24">
              <a:extLst>
                <a:ext uri="{FF2B5EF4-FFF2-40B4-BE49-F238E27FC236}">
                  <a16:creationId xmlns:a16="http://schemas.microsoft.com/office/drawing/2014/main" id="{EB9D91C2-2B37-1248-82E2-DC07EA783B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02" y="3173"/>
              <a:ext cx="0" cy="273"/>
            </a:xfrm>
            <a:prstGeom prst="line">
              <a:avLst/>
            </a:prstGeom>
            <a:noFill/>
            <a:ln w="38100">
              <a:solidFill>
                <a:srgbClr val="8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3" name="Rectangle 25">
            <a:extLst>
              <a:ext uri="{FF2B5EF4-FFF2-40B4-BE49-F238E27FC236}">
                <a16:creationId xmlns:a16="http://schemas.microsoft.com/office/drawing/2014/main" id="{599B4208-C389-CE4D-A4B3-A684F1DC4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5" y="3271838"/>
            <a:ext cx="1131888" cy="52705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5E76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 algn="ctr"/>
            <a:r>
              <a:rPr lang="en-US" altLang="en-US"/>
              <a:t>Laser</a:t>
            </a:r>
          </a:p>
        </p:txBody>
      </p:sp>
      <p:sp>
        <p:nvSpPr>
          <p:cNvPr id="11275" name="Rectangle 33">
            <a:extLst>
              <a:ext uri="{FF2B5EF4-FFF2-40B4-BE49-F238E27FC236}">
                <a16:creationId xmlns:a16="http://schemas.microsoft.com/office/drawing/2014/main" id="{6F329340-E076-FC49-84F6-9FA677B0D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275" y="3094038"/>
            <a:ext cx="244475" cy="898525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5E7676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11276" name="Rectangle 34">
            <a:extLst>
              <a:ext uri="{FF2B5EF4-FFF2-40B4-BE49-F238E27FC236}">
                <a16:creationId xmlns:a16="http://schemas.microsoft.com/office/drawing/2014/main" id="{40C13ABE-A854-294E-AA99-8CBE3FFA272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543425" y="877888"/>
            <a:ext cx="244475" cy="898525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5E7676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1314872" name="Text Box 56">
            <a:extLst>
              <a:ext uri="{FF2B5EF4-FFF2-40B4-BE49-F238E27FC236}">
                <a16:creationId xmlns:a16="http://schemas.microsoft.com/office/drawing/2014/main" id="{E3B88CAB-80F7-F943-98F9-06C33194A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4650" y="1322388"/>
            <a:ext cx="3580168" cy="1275286"/>
          </a:xfrm>
          <a:prstGeom prst="rect">
            <a:avLst/>
          </a:prstGeom>
          <a:solidFill>
            <a:srgbClr val="CCFFFF"/>
          </a:solidFill>
          <a:ln w="28575">
            <a:solidFill>
              <a:srgbClr val="00FFFF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114300"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 algn="ctr">
              <a:spcAft>
                <a:spcPct val="2500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000" b="1" u="sng" dirty="0">
                <a:latin typeface="Tahoma" panose="020B0604030504040204" pitchFamily="34" charset="0"/>
              </a:rPr>
              <a:t>Radiation pressure noise</a:t>
            </a:r>
            <a:endParaRPr lang="en-GB" altLang="en-US" sz="1800" b="1" dirty="0">
              <a:latin typeface="Arial" panose="020B0604020202020204" pitchFamily="34" charset="0"/>
            </a:endParaRPr>
          </a:p>
          <a:p>
            <a:pPr lvl="1">
              <a:lnSpc>
                <a:spcPct val="110000"/>
              </a:lnSpc>
              <a:buClr>
                <a:srgbClr val="000000"/>
              </a:buClr>
              <a:buFont typeface="Wingdings" pitchFamily="2" charset="2"/>
              <a:buNone/>
            </a:pPr>
            <a:r>
              <a:rPr lang="en-GB" altLang="en-US" sz="1800" b="1" dirty="0">
                <a:latin typeface="Arial" panose="020B0604020202020204" pitchFamily="34" charset="0"/>
              </a:rPr>
              <a:t>Coherent intracavity field + </a:t>
            </a:r>
            <a:br>
              <a:rPr lang="en-GB" altLang="en-US" sz="1800" b="1" dirty="0">
                <a:latin typeface="Arial" panose="020B0604020202020204" pitchFamily="34" charset="0"/>
              </a:rPr>
            </a:br>
            <a:r>
              <a:rPr lang="en-GB" altLang="en-US" sz="1800" b="1" dirty="0">
                <a:latin typeface="Arial" panose="020B0604020202020204" pitchFamily="34" charset="0"/>
              </a:rPr>
              <a:t>X</a:t>
            </a:r>
            <a:r>
              <a:rPr lang="en-GB" altLang="en-US" sz="1800" b="1" baseline="-25000" dirty="0">
                <a:latin typeface="Arial" panose="020B0604020202020204" pitchFamily="34" charset="0"/>
              </a:rPr>
              <a:t>1</a:t>
            </a:r>
            <a:r>
              <a:rPr lang="en-GB" altLang="en-US" sz="1800" b="1" dirty="0">
                <a:latin typeface="Arial" panose="020B0604020202020204" pitchFamily="34" charset="0"/>
              </a:rPr>
              <a:t> quantum fluctuations</a:t>
            </a:r>
            <a:br>
              <a:rPr lang="en-GB" altLang="en-US" sz="1800" b="1" dirty="0">
                <a:latin typeface="Arial" panose="020B0604020202020204" pitchFamily="34" charset="0"/>
              </a:rPr>
            </a:br>
            <a:r>
              <a:rPr lang="en-US" altLang="en-US" sz="1800" b="1" dirty="0">
                <a:latin typeface="Arial" panose="020B0604020202020204" pitchFamily="34" charset="0"/>
                <a:sym typeface="Wingdings" pitchFamily="2" charset="2"/>
              </a:rPr>
              <a:t></a:t>
            </a:r>
            <a:r>
              <a:rPr lang="en-GB" altLang="en-US" sz="1800" b="1" dirty="0">
                <a:latin typeface="Arial" panose="020B0604020202020204" pitchFamily="34" charset="0"/>
              </a:rPr>
              <a:t> fluctuating force on mirrors</a:t>
            </a:r>
          </a:p>
        </p:txBody>
      </p:sp>
      <p:sp>
        <p:nvSpPr>
          <p:cNvPr id="57" name="Text Box 56">
            <a:extLst>
              <a:ext uri="{FF2B5EF4-FFF2-40B4-BE49-F238E27FC236}">
                <a16:creationId xmlns:a16="http://schemas.microsoft.com/office/drawing/2014/main" id="{EB0FF3C8-2019-814F-BDFC-B503A2C37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5091534"/>
            <a:ext cx="3406775" cy="1293812"/>
          </a:xfrm>
          <a:prstGeom prst="rect">
            <a:avLst/>
          </a:prstGeom>
          <a:solidFill>
            <a:srgbClr val="CCFFFF"/>
          </a:solidFill>
          <a:ln w="28575">
            <a:solidFill>
              <a:srgbClr val="00FFFF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114300"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5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 algn="ctr">
              <a:spcAft>
                <a:spcPct val="2500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000" b="1" u="sng" dirty="0">
                <a:latin typeface="Tahoma" panose="020B0604030504040204" pitchFamily="34" charset="0"/>
              </a:rPr>
              <a:t>Shot noise</a:t>
            </a:r>
            <a:endParaRPr lang="en-GB" altLang="en-US" sz="1800" b="1" dirty="0">
              <a:latin typeface="Arial" panose="020B0604020202020204" pitchFamily="34" charset="0"/>
            </a:endParaRPr>
          </a:p>
          <a:p>
            <a:pPr lvl="1">
              <a:lnSpc>
                <a:spcPct val="110000"/>
              </a:lnSpc>
              <a:buClr>
                <a:srgbClr val="000000"/>
              </a:buClr>
              <a:buFont typeface="Wingdings" pitchFamily="2" charset="2"/>
              <a:buNone/>
            </a:pPr>
            <a:r>
              <a:rPr lang="en-GB" altLang="en-US" sz="1800" b="1" dirty="0">
                <a:latin typeface="Arial" panose="020B0604020202020204" pitchFamily="34" charset="0"/>
              </a:rPr>
              <a:t>Coherent signal field + </a:t>
            </a:r>
            <a:br>
              <a:rPr lang="en-GB" altLang="en-US" sz="1800" b="1" dirty="0">
                <a:latin typeface="Arial" panose="020B0604020202020204" pitchFamily="34" charset="0"/>
              </a:rPr>
            </a:br>
            <a:r>
              <a:rPr lang="en-GB" altLang="en-US" sz="1800" b="1" dirty="0">
                <a:latin typeface="Arial" panose="020B0604020202020204" pitchFamily="34" charset="0"/>
              </a:rPr>
              <a:t>X</a:t>
            </a:r>
            <a:r>
              <a:rPr lang="en-GB" altLang="en-US" sz="1800" b="1" baseline="-25000" dirty="0">
                <a:latin typeface="Arial" panose="020B0604020202020204" pitchFamily="34" charset="0"/>
              </a:rPr>
              <a:t>2</a:t>
            </a:r>
            <a:r>
              <a:rPr lang="en-GB" altLang="en-US" sz="1800" b="1" dirty="0">
                <a:latin typeface="Arial" panose="020B0604020202020204" pitchFamily="34" charset="0"/>
              </a:rPr>
              <a:t> quantum fluctuations</a:t>
            </a:r>
            <a:br>
              <a:rPr lang="en-GB" altLang="en-US" sz="1800" b="1" dirty="0">
                <a:latin typeface="Arial" panose="020B0604020202020204" pitchFamily="34" charset="0"/>
              </a:rPr>
            </a:br>
            <a:r>
              <a:rPr lang="en-US" altLang="en-US" sz="1800" b="1" dirty="0">
                <a:latin typeface="Arial" panose="020B0604020202020204" pitchFamily="34" charset="0"/>
                <a:sym typeface="Wingdings" pitchFamily="2" charset="2"/>
              </a:rPr>
              <a:t></a:t>
            </a:r>
            <a:r>
              <a:rPr lang="en-GB" altLang="en-US" sz="1800" b="1" dirty="0">
                <a:latin typeface="Arial" panose="020B0604020202020204" pitchFamily="34" charset="0"/>
              </a:rPr>
              <a:t> fluctuating amplitude at PD </a:t>
            </a:r>
          </a:p>
        </p:txBody>
      </p:sp>
      <p:sp>
        <p:nvSpPr>
          <p:cNvPr id="11280" name="Slide Number Placeholder 5">
            <a:extLst>
              <a:ext uri="{FF2B5EF4-FFF2-40B4-BE49-F238E27FC236}">
                <a16:creationId xmlns:a16="http://schemas.microsoft.com/office/drawing/2014/main" id="{06E3E842-EDF7-2340-B92E-CD260E58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fld id="{8BA45278-B137-B946-AB15-9B9E7AB53149}" type="slidenum">
              <a:rPr lang="en-US" altLang="en-US" sz="800"/>
              <a:pPr/>
              <a:t>21</a:t>
            </a:fld>
            <a:endParaRPr lang="en-US" altLang="en-US" sz="800"/>
          </a:p>
        </p:txBody>
      </p:sp>
      <p:sp>
        <p:nvSpPr>
          <p:cNvPr id="11281" name="Footer Placeholder 9">
            <a:extLst>
              <a:ext uri="{FF2B5EF4-FFF2-40B4-BE49-F238E27FC236}">
                <a16:creationId xmlns:a16="http://schemas.microsoft.com/office/drawing/2014/main" id="{D2D6BCDC-E824-4444-968D-FC0275648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88125"/>
            <a:ext cx="2895600" cy="195263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r>
              <a:rPr lang="en-US" altLang="en-US" sz="1200">
                <a:solidFill>
                  <a:srgbClr val="743199"/>
                </a:solidFill>
              </a:rPr>
              <a:t>CREOL IA Symposium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38E034-DE55-464D-B95E-5D2DC08F764F}"/>
              </a:ext>
            </a:extLst>
          </p:cNvPr>
          <p:cNvSpPr txBox="1"/>
          <p:nvPr/>
        </p:nvSpPr>
        <p:spPr>
          <a:xfrm>
            <a:off x="259308" y="1322388"/>
            <a:ext cx="40110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Tahoma"/>
              </a:rPr>
              <a:t>Even when amplitude of the field is zero, the noise fuzz ball remains</a:t>
            </a:r>
            <a:br>
              <a:rPr lang="en-US" b="1" dirty="0">
                <a:cs typeface="Tahoma"/>
              </a:rPr>
            </a:br>
            <a:r>
              <a:rPr lang="en-US" b="1" dirty="0">
                <a:solidFill>
                  <a:srgbClr val="0000FF"/>
                </a:solidFill>
                <a:cs typeface="Tahoma"/>
              </a:rPr>
              <a:t>=&gt; “vacuum” fluctuations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71463F-ABD2-3D49-8CA3-5F049611D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91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14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4872" grpId="1" animBg="1"/>
      <p:bldP spid="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282890"/>
                <a:ext cx="7751148" cy="557511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b="1" dirty="0">
                    <a:latin typeface="+mj-lt"/>
                    <a:cs typeface="Tahoma"/>
                  </a:rPr>
                  <a:t>No quantum constraints individually </a:t>
                </a:r>
                <a:br>
                  <a:rPr lang="en-US" b="1" dirty="0">
                    <a:latin typeface="+mj-lt"/>
                    <a:cs typeface="Tahoma"/>
                  </a:rPr>
                </a:br>
                <a:r>
                  <a:rPr lang="en-US" b="1" dirty="0">
                    <a:latin typeface="+mj-lt"/>
                    <a:cs typeface="Tahoma"/>
                  </a:rPr>
                  <a:t>on </a:t>
                </a:r>
                <a:r>
                  <a:rPr lang="en-US" b="1" i="1" dirty="0">
                    <a:cs typeface="Tahoma"/>
                  </a:rPr>
                  <a:t>ΔX</a:t>
                </a:r>
                <a:r>
                  <a:rPr lang="en-US" b="1" i="1" baseline="-25000" dirty="0">
                    <a:cs typeface="Tahoma"/>
                  </a:rPr>
                  <a:t>1</a:t>
                </a:r>
                <a:r>
                  <a:rPr lang="en-US" b="1" i="1" dirty="0">
                    <a:cs typeface="Tahoma"/>
                  </a:rPr>
                  <a:t> or ΔX</a:t>
                </a:r>
                <a:r>
                  <a:rPr lang="en-US" b="1" i="1" baseline="-25000" dirty="0">
                    <a:cs typeface="Tahoma"/>
                  </a:rPr>
                  <a:t>2 </a:t>
                </a:r>
                <a:r>
                  <a:rPr lang="en-US" b="1" i="1" dirty="0">
                    <a:cs typeface="Tahoma"/>
                  </a:rPr>
                  <a:t> , </a:t>
                </a:r>
                <a:r>
                  <a:rPr lang="en-US" b="1" dirty="0">
                    <a:cs typeface="Tahoma"/>
                  </a:rPr>
                  <a:t>only their product </a:t>
                </a:r>
                <a:endParaRPr lang="en-US" sz="2400" b="1" baseline="-25000" dirty="0">
                  <a:latin typeface="+mj-lt"/>
                  <a:cs typeface="Tahoma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>
                    <a:latin typeface="+mj-lt"/>
                    <a:cs typeface="Tahoma"/>
                  </a:rPr>
                  <a:t>The noise can be redistributed </a:t>
                </a:r>
                <a:br>
                  <a:rPr lang="en-US" b="1" dirty="0">
                    <a:latin typeface="+mj-lt"/>
                    <a:cs typeface="Tahoma"/>
                  </a:rPr>
                </a:br>
                <a:r>
                  <a:rPr lang="en-US" sz="2400" b="1" dirty="0">
                    <a:latin typeface="+mj-lt"/>
                    <a:cs typeface="Tahoma"/>
                  </a:rPr>
                  <a:t>while keeping the minimum </a:t>
                </a:r>
                <a:br>
                  <a:rPr lang="en-US" sz="2400" b="1" dirty="0">
                    <a:latin typeface="+mj-lt"/>
                    <a:cs typeface="Tahoma"/>
                  </a:rPr>
                </a:br>
                <a:r>
                  <a:rPr lang="en-US" sz="2400" b="1" dirty="0">
                    <a:latin typeface="+mj-lt"/>
                    <a:cs typeface="Tahoma"/>
                  </a:rPr>
                  <a:t>uncertainty product </a:t>
                </a:r>
                <a:br>
                  <a:rPr lang="en-US" sz="2400" b="1" dirty="0">
                    <a:latin typeface="+mj-lt"/>
                    <a:cs typeface="Tahoma"/>
                  </a:rPr>
                </a:br>
                <a:r>
                  <a:rPr lang="en-US" sz="2400" b="1" dirty="0">
                    <a:latin typeface="+mj-lt"/>
                    <a:cs typeface="Tahoma"/>
                  </a:rPr>
                  <a:t>            </a:t>
                </a:r>
                <a:r>
                  <a:rPr lang="en-US" sz="2400" b="1" i="1" dirty="0">
                    <a:latin typeface="+mj-lt"/>
                    <a:cs typeface="Tahoma"/>
                  </a:rPr>
                  <a:t>ΔX</a:t>
                </a:r>
                <a:r>
                  <a:rPr lang="en-US" sz="2400" b="1" i="1" baseline="-25000" dirty="0">
                    <a:latin typeface="+mj-lt"/>
                    <a:cs typeface="Tahoma"/>
                  </a:rPr>
                  <a:t>1</a:t>
                </a:r>
                <a:r>
                  <a:rPr lang="en-US" sz="2400" b="1" i="1" dirty="0">
                    <a:latin typeface="+mj-lt"/>
                    <a:cs typeface="Tahoma"/>
                  </a:rPr>
                  <a:t> ΔX</a:t>
                </a:r>
                <a:r>
                  <a:rPr lang="en-US" sz="2400" b="1" i="1" baseline="-25000" dirty="0">
                    <a:latin typeface="+mj-lt"/>
                    <a:cs typeface="Tahoma"/>
                  </a:rPr>
                  <a:t>2</a:t>
                </a:r>
                <a:r>
                  <a:rPr lang="en-US" sz="2400" b="1" i="1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≥</m:t>
                    </m:r>
                  </m:oMath>
                </a14:m>
                <a:r>
                  <a:rPr lang="en-US" sz="2400" b="1" dirty="0">
                    <a:latin typeface="+mj-lt"/>
                    <a:cs typeface="Tahoma"/>
                  </a:rPr>
                  <a:t>1</a:t>
                </a:r>
                <a:br>
                  <a:rPr lang="en-US" sz="2400" b="1" dirty="0">
                    <a:solidFill>
                      <a:srgbClr val="FF0000"/>
                    </a:solidFill>
                    <a:latin typeface="+mj-lt"/>
                    <a:cs typeface="Tahoma"/>
                  </a:rPr>
                </a:br>
                <a:r>
                  <a:rPr lang="en-US" sz="2400" b="1" dirty="0">
                    <a:solidFill>
                      <a:srgbClr val="FF0000"/>
                    </a:solidFill>
                    <a:latin typeface="+mj-lt"/>
                    <a:cs typeface="Tahoma"/>
                  </a:rPr>
                  <a:t>= Squeezed light</a:t>
                </a:r>
              </a:p>
            </p:txBody>
          </p:sp>
        </mc:Choice>
        <mc:Fallback>
          <p:sp>
            <p:nvSpPr>
              <p:cNvPr id="3" name="コンテンツ プレースホル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282890"/>
                <a:ext cx="7751148" cy="5575110"/>
              </a:xfrm>
              <a:blipFill>
                <a:blip r:embed="rId2"/>
                <a:stretch>
                  <a:fillRect l="-1309" t="-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266" y="2331594"/>
            <a:ext cx="2438400" cy="2413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Squeezing</a:t>
            </a:r>
            <a:endParaRPr lang="ja-JP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FD0E6-5F06-8546-9412-1C2328B95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81378-1833-274A-988A-FBF7C8A5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7374F-F710-7143-925F-697E9A79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21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Squeezing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430594" y="773102"/>
            <a:ext cx="7713406" cy="1253672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20000"/>
              </a:lnSpc>
              <a:buNone/>
            </a:pPr>
            <a:endParaRPr lang="en-US" sz="20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Corbel"/>
                <a:cs typeface="Corbel"/>
              </a:rPr>
              <a:t>Particularly useful two states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120000"/>
              </a:lnSpc>
            </a:pPr>
            <a:endParaRPr lang="en-US" sz="105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US" sz="20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8527"/>
          <a:stretch/>
        </p:blipFill>
        <p:spPr>
          <a:xfrm>
            <a:off x="755485" y="3087048"/>
            <a:ext cx="3600450" cy="2871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18528"/>
          <a:stretch/>
        </p:blipFill>
        <p:spPr>
          <a:xfrm>
            <a:off x="4547608" y="3087049"/>
            <a:ext cx="3657600" cy="2871289"/>
          </a:xfrm>
          <a:prstGeom prst="rect">
            <a:avLst/>
          </a:prstGeom>
        </p:spPr>
      </p:pic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4645744" y="1891844"/>
            <a:ext cx="4218039" cy="797682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>
                <a:solidFill>
                  <a:srgbClr val="008000"/>
                </a:solidFill>
                <a:latin typeface="+mj-lt"/>
                <a:cs typeface="Tahoma"/>
              </a:rPr>
              <a:t>Phase squeezing</a:t>
            </a:r>
          </a:p>
          <a:p>
            <a:pPr marL="118872" indent="0">
              <a:buNone/>
            </a:pPr>
            <a:r>
              <a:rPr lang="en-US" sz="2400" b="1" dirty="0">
                <a:solidFill>
                  <a:srgbClr val="008000"/>
                </a:solidFill>
                <a:latin typeface="+mj-lt"/>
                <a:cs typeface="Tahoma"/>
              </a:rPr>
              <a:t>(Amplitude anti-squeezing)</a:t>
            </a:r>
          </a:p>
        </p:txBody>
      </p:sp>
      <p:sp>
        <p:nvSpPr>
          <p:cNvPr id="12" name="コンテンツ プレースホルダ 2"/>
          <p:cNvSpPr txBox="1">
            <a:spLocks/>
          </p:cNvSpPr>
          <p:nvPr/>
        </p:nvSpPr>
        <p:spPr>
          <a:xfrm>
            <a:off x="637501" y="1878208"/>
            <a:ext cx="3862165" cy="797682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>
                <a:solidFill>
                  <a:srgbClr val="008000"/>
                </a:solidFill>
                <a:latin typeface="+mj-lt"/>
                <a:cs typeface="Tahoma"/>
              </a:rPr>
              <a:t>Amplitude squeezing</a:t>
            </a:r>
          </a:p>
          <a:p>
            <a:pPr marL="118872" indent="0">
              <a:buNone/>
            </a:pPr>
            <a:r>
              <a:rPr lang="en-US" sz="2400" b="1" dirty="0">
                <a:solidFill>
                  <a:srgbClr val="008000"/>
                </a:solidFill>
                <a:latin typeface="+mj-lt"/>
                <a:cs typeface="Tahoma"/>
              </a:rPr>
              <a:t>(Phase anti-squeezing)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A2BCA-3E75-AD48-BFFA-A2BC57217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A739F-F5E4-2E46-A23A-EE5DFE284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48ABE-C284-F848-B997-56C1F3D93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53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28C66B7-C36A-634D-886B-AFFFADE21251}"/>
              </a:ext>
            </a:extLst>
          </p:cNvPr>
          <p:cNvSpPr>
            <a:spLocks noChangeArrowheads="1"/>
          </p:cNvSpPr>
          <p:nvPr/>
        </p:nvSpPr>
        <p:spPr bwMode="auto">
          <a:xfrm rot="2748482">
            <a:off x="4489450" y="2901951"/>
            <a:ext cx="223837" cy="1357312"/>
          </a:xfrm>
          <a:prstGeom prst="rect">
            <a:avLst/>
          </a:prstGeom>
          <a:gradFill rotWithShape="1">
            <a:gsLst>
              <a:gs pos="0">
                <a:srgbClr val="5E7676"/>
              </a:gs>
              <a:gs pos="50000">
                <a:srgbClr val="CCFFFF"/>
              </a:gs>
              <a:gs pos="100000">
                <a:srgbClr val="5E7676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D0E9D5C-CE11-664A-881C-532F3E17D0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0150" y="115888"/>
            <a:ext cx="7381875" cy="722312"/>
          </a:xfrm>
        </p:spPr>
        <p:txBody>
          <a:bodyPr/>
          <a:lstStyle/>
          <a:p>
            <a:pPr eaLnBrk="1" hangingPunct="1"/>
            <a:r>
              <a:rPr lang="en-US" altLang="en-US" dirty="0"/>
              <a:t>Squeezing in an Interferometer</a:t>
            </a:r>
          </a:p>
        </p:txBody>
      </p:sp>
      <p:sp>
        <p:nvSpPr>
          <p:cNvPr id="11268" name="Line 4">
            <a:extLst>
              <a:ext uri="{FF2B5EF4-FFF2-40B4-BE49-F238E27FC236}">
                <a16:creationId xmlns:a16="http://schemas.microsoft.com/office/drawing/2014/main" id="{BDCFB0BA-30FF-204D-973E-E831B1466A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9063" y="3538538"/>
            <a:ext cx="42291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Line 5">
            <a:extLst>
              <a:ext uri="{FF2B5EF4-FFF2-40B4-BE49-F238E27FC236}">
                <a16:creationId xmlns:a16="http://schemas.microsoft.com/office/drawing/2014/main" id="{56669B20-A69A-7240-80C7-5281EA92A8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8363" y="1463675"/>
            <a:ext cx="0" cy="20748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Line 6">
            <a:extLst>
              <a:ext uri="{FF2B5EF4-FFF2-40B4-BE49-F238E27FC236}">
                <a16:creationId xmlns:a16="http://schemas.microsoft.com/office/drawing/2014/main" id="{DCC3D609-9C89-3C41-B005-32B787762D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83125" y="3538538"/>
            <a:ext cx="17463" cy="12366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3EF9DFB2-56FB-A344-9001-0CBF68205D26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1492250"/>
            <a:ext cx="4667250" cy="3679825"/>
            <a:chOff x="1383" y="893"/>
            <a:chExt cx="2940" cy="2318"/>
          </a:xfrm>
        </p:grpSpPr>
        <p:grpSp>
          <p:nvGrpSpPr>
            <p:cNvPr id="11301" name="Group 8">
              <a:extLst>
                <a:ext uri="{FF2B5EF4-FFF2-40B4-BE49-F238E27FC236}">
                  <a16:creationId xmlns:a16="http://schemas.microsoft.com/office/drawing/2014/main" id="{BD4F3095-99DB-9045-9C0E-3430BC7D5E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3" y="2424"/>
              <a:ext cx="987" cy="787"/>
              <a:chOff x="499" y="2382"/>
              <a:chExt cx="987" cy="787"/>
            </a:xfrm>
          </p:grpSpPr>
          <p:sp>
            <p:nvSpPr>
              <p:cNvPr id="11306" name="Line 9">
                <a:extLst>
                  <a:ext uri="{FF2B5EF4-FFF2-40B4-BE49-F238E27FC236}">
                    <a16:creationId xmlns:a16="http://schemas.microsoft.com/office/drawing/2014/main" id="{F28DFE2F-54B0-B442-B232-F983399E2D5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954" y="2429"/>
                <a:ext cx="0" cy="7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lg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7" name="Line 10">
                <a:extLst>
                  <a:ext uri="{FF2B5EF4-FFF2-40B4-BE49-F238E27FC236}">
                    <a16:creationId xmlns:a16="http://schemas.microsoft.com/office/drawing/2014/main" id="{8432030E-87A5-C040-B983-41CAD2CE860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99" y="2793"/>
                <a:ext cx="905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8" name="Text Box 11">
                <a:extLst>
                  <a:ext uri="{FF2B5EF4-FFF2-40B4-BE49-F238E27FC236}">
                    <a16:creationId xmlns:a16="http://schemas.microsoft.com/office/drawing/2014/main" id="{0CAD8198-2F73-874D-9E54-A3A8B010D03A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202" y="2837"/>
                <a:ext cx="284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9pPr>
              </a:lstStyle>
              <a:p>
                <a:r>
                  <a:rPr lang="en-US" alt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altLang="en-US" sz="2000" baseline="-25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1309" name="Text Box 12">
                <a:extLst>
                  <a:ext uri="{FF2B5EF4-FFF2-40B4-BE49-F238E27FC236}">
                    <a16:creationId xmlns:a16="http://schemas.microsoft.com/office/drawing/2014/main" id="{C3EE305D-ADB2-D346-8A88-D5F096425524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50" y="2382"/>
                <a:ext cx="27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9pPr>
              </a:lstStyle>
              <a:p>
                <a:r>
                  <a:rPr lang="en-US" altLang="en-US"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altLang="en-US" sz="2000" baseline="-25000">
                    <a:solidFill>
                      <a:srgbClr val="000000"/>
                    </a:solidFill>
                    <a:latin typeface="Symbol" pitchFamily="2" charset="2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1310" name="Oval 13">
                <a:extLst>
                  <a:ext uri="{FF2B5EF4-FFF2-40B4-BE49-F238E27FC236}">
                    <a16:creationId xmlns:a16="http://schemas.microsoft.com/office/drawing/2014/main" id="{440D0A10-5BC2-B44F-9EB2-7D98594F5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825" y="2649"/>
                <a:ext cx="257" cy="274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2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302" name="Line 14">
              <a:extLst>
                <a:ext uri="{FF2B5EF4-FFF2-40B4-BE49-F238E27FC236}">
                  <a16:creationId xmlns:a16="http://schemas.microsoft.com/office/drawing/2014/main" id="{3F9475CA-7C3D-8F47-8AA2-DD3F82DD90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12" y="2803"/>
              <a:ext cx="400" cy="0"/>
            </a:xfrm>
            <a:prstGeom prst="line">
              <a:avLst/>
            </a:prstGeom>
            <a:noFill/>
            <a:ln w="38100">
              <a:solidFill>
                <a:srgbClr val="99FF33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3" name="Line 15">
              <a:extLst>
                <a:ext uri="{FF2B5EF4-FFF2-40B4-BE49-F238E27FC236}">
                  <a16:creationId xmlns:a16="http://schemas.microsoft.com/office/drawing/2014/main" id="{9B95E887-0E97-7744-8B49-44D7320D2F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15" y="893"/>
              <a:ext cx="10" cy="1918"/>
            </a:xfrm>
            <a:prstGeom prst="line">
              <a:avLst/>
            </a:prstGeom>
            <a:noFill/>
            <a:ln w="38100">
              <a:solidFill>
                <a:srgbClr val="99FF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4" name="Line 16">
              <a:extLst>
                <a:ext uri="{FF2B5EF4-FFF2-40B4-BE49-F238E27FC236}">
                  <a16:creationId xmlns:a16="http://schemas.microsoft.com/office/drawing/2014/main" id="{C433BC9D-50A0-2F44-83C6-B7334B8775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4" y="2280"/>
              <a:ext cx="1509" cy="0"/>
            </a:xfrm>
            <a:prstGeom prst="line">
              <a:avLst/>
            </a:prstGeom>
            <a:noFill/>
            <a:ln w="38100">
              <a:solidFill>
                <a:srgbClr val="99FF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5" name="Line 17">
              <a:extLst>
                <a:ext uri="{FF2B5EF4-FFF2-40B4-BE49-F238E27FC236}">
                  <a16:creationId xmlns:a16="http://schemas.microsoft.com/office/drawing/2014/main" id="{4DB64930-0125-114D-92AE-A5FB6B809B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4" y="2256"/>
              <a:ext cx="0" cy="706"/>
            </a:xfrm>
            <a:prstGeom prst="line">
              <a:avLst/>
            </a:prstGeom>
            <a:noFill/>
            <a:ln w="19050">
              <a:solidFill>
                <a:srgbClr val="99FF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3" name="Rectangle 25">
            <a:extLst>
              <a:ext uri="{FF2B5EF4-FFF2-40B4-BE49-F238E27FC236}">
                <a16:creationId xmlns:a16="http://schemas.microsoft.com/office/drawing/2014/main" id="{599B4208-C389-CE4D-A4B3-A684F1DC4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5" y="3271838"/>
            <a:ext cx="1131888" cy="52705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5E76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 algn="ctr"/>
            <a:r>
              <a:rPr lang="en-US" altLang="en-US" dirty="0"/>
              <a:t>Laser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F4F083-48CC-0145-AF67-824BF789B909}"/>
              </a:ext>
            </a:extLst>
          </p:cNvPr>
          <p:cNvGrpSpPr>
            <a:grpSpLocks/>
          </p:cNvGrpSpPr>
          <p:nvPr/>
        </p:nvGrpSpPr>
        <p:grpSpPr bwMode="auto">
          <a:xfrm>
            <a:off x="2049463" y="3856038"/>
            <a:ext cx="1779587" cy="1516062"/>
            <a:chOff x="2047875" y="3857718"/>
            <a:chExt cx="1779588" cy="1516062"/>
          </a:xfrm>
        </p:grpSpPr>
        <p:sp>
          <p:nvSpPr>
            <p:cNvPr id="11289" name="Rectangle 27">
              <a:extLst>
                <a:ext uri="{FF2B5EF4-FFF2-40B4-BE49-F238E27FC236}">
                  <a16:creationId xmlns:a16="http://schemas.microsoft.com/office/drawing/2014/main" id="{2EFF19B7-C777-F145-A7F3-359EA1A5E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875" y="3857718"/>
              <a:ext cx="1779588" cy="15160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90" name="Line 28">
              <a:extLst>
                <a:ext uri="{FF2B5EF4-FFF2-40B4-BE49-F238E27FC236}">
                  <a16:creationId xmlns:a16="http://schemas.microsoft.com/office/drawing/2014/main" id="{D8214D71-E218-0B4D-BA62-1E292098727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928938" y="4000593"/>
              <a:ext cx="0" cy="11747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1" name="Line 29">
              <a:extLst>
                <a:ext uri="{FF2B5EF4-FFF2-40B4-BE49-F238E27FC236}">
                  <a16:creationId xmlns:a16="http://schemas.microsoft.com/office/drawing/2014/main" id="{E5DBC0B1-EBF2-4B40-8AB3-479BED637B2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206625" y="4578443"/>
              <a:ext cx="143668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2" name="Text Box 30">
              <a:extLst>
                <a:ext uri="{FF2B5EF4-FFF2-40B4-BE49-F238E27FC236}">
                  <a16:creationId xmlns:a16="http://schemas.microsoft.com/office/drawing/2014/main" id="{D4771F38-0067-3943-BEE1-9D2FC059A2B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322638" y="4648293"/>
              <a:ext cx="4508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9pPr>
            </a:lstStyle>
            <a:p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altLang="en-US" sz="2000" baseline="-2500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293" name="Text Box 31">
              <a:extLst>
                <a:ext uri="{FF2B5EF4-FFF2-40B4-BE49-F238E27FC236}">
                  <a16:creationId xmlns:a16="http://schemas.microsoft.com/office/drawing/2014/main" id="{2406EB65-711C-6548-98F7-B8EB8AB5CA7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446338" y="3925980"/>
              <a:ext cx="44123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9pPr>
            </a:lstStyle>
            <a:p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altLang="en-US" sz="2000" baseline="-25000">
                  <a:latin typeface="Symbol" pitchFamily="2" charset="2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1294" name="Oval 32">
              <a:extLst>
                <a:ext uri="{FF2B5EF4-FFF2-40B4-BE49-F238E27FC236}">
                  <a16:creationId xmlns:a16="http://schemas.microsoft.com/office/drawing/2014/main" id="{DBA6800F-DDE5-6545-8D90-EC68255B79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825750" y="4181568"/>
              <a:ext cx="204787" cy="795338"/>
            </a:xfrm>
            <a:prstGeom prst="ellipse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defRPr sz="2400">
                  <a:solidFill>
                    <a:schemeClr val="tx1"/>
                  </a:solidFill>
                  <a:latin typeface="Helvetica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9pPr>
            </a:lstStyle>
            <a:p>
              <a:pPr algn="ctr"/>
              <a:endParaRPr lang="en-US" altLang="en-US">
                <a:solidFill>
                  <a:srgbClr val="FF3300"/>
                </a:solidFill>
              </a:endParaRPr>
            </a:p>
          </p:txBody>
        </p:sp>
      </p:grpSp>
      <p:sp>
        <p:nvSpPr>
          <p:cNvPr id="11275" name="Rectangle 33">
            <a:extLst>
              <a:ext uri="{FF2B5EF4-FFF2-40B4-BE49-F238E27FC236}">
                <a16:creationId xmlns:a16="http://schemas.microsoft.com/office/drawing/2014/main" id="{6F329340-E076-FC49-84F6-9FA677B0D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275" y="3094038"/>
            <a:ext cx="244475" cy="898525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5E7676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endParaRPr lang="en-US" altLang="en-US"/>
          </a:p>
        </p:txBody>
      </p:sp>
      <p:sp>
        <p:nvSpPr>
          <p:cNvPr id="11276" name="Rectangle 34">
            <a:extLst>
              <a:ext uri="{FF2B5EF4-FFF2-40B4-BE49-F238E27FC236}">
                <a16:creationId xmlns:a16="http://schemas.microsoft.com/office/drawing/2014/main" id="{40C13ABE-A854-294E-AA99-8CBE3FFA272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543425" y="877888"/>
            <a:ext cx="244475" cy="898525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5E7676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endParaRPr lang="en-US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EFF8EF-99EF-924C-936C-08D2496F8ADC}"/>
              </a:ext>
            </a:extLst>
          </p:cNvPr>
          <p:cNvGrpSpPr/>
          <p:nvPr/>
        </p:nvGrpSpPr>
        <p:grpSpPr>
          <a:xfrm>
            <a:off x="3962009" y="4818752"/>
            <a:ext cx="1922463" cy="1690687"/>
            <a:chOff x="3962009" y="4818752"/>
            <a:chExt cx="1922463" cy="1690687"/>
          </a:xfrm>
        </p:grpSpPr>
        <p:sp>
          <p:nvSpPr>
            <p:cNvPr id="11282" name="Rectangle 37">
              <a:extLst>
                <a:ext uri="{FF2B5EF4-FFF2-40B4-BE49-F238E27FC236}">
                  <a16:creationId xmlns:a16="http://schemas.microsoft.com/office/drawing/2014/main" id="{C50048E2-A6BA-1B4B-ABDF-2B77B36BD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009" y="4818752"/>
              <a:ext cx="1922463" cy="16906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83" name="Line 38">
              <a:extLst>
                <a:ext uri="{FF2B5EF4-FFF2-40B4-BE49-F238E27FC236}">
                  <a16:creationId xmlns:a16="http://schemas.microsoft.com/office/drawing/2014/main" id="{AD41423D-4F18-5848-875F-7139DAEE1F4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712896" y="4937815"/>
              <a:ext cx="0" cy="14843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Line 39">
              <a:extLst>
                <a:ext uri="{FF2B5EF4-FFF2-40B4-BE49-F238E27FC236}">
                  <a16:creationId xmlns:a16="http://schemas.microsoft.com/office/drawing/2014/main" id="{ED54C903-0EF5-9549-AF13-BC18ABE0E85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00146" y="5841101"/>
              <a:ext cx="14366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Text Box 40">
              <a:extLst>
                <a:ext uri="{FF2B5EF4-FFF2-40B4-BE49-F238E27FC236}">
                  <a16:creationId xmlns:a16="http://schemas.microsoft.com/office/drawing/2014/main" id="{75406DAA-DA4A-9442-A053-D868E252CE5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06597" y="5895076"/>
              <a:ext cx="4508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altLang="en-US" sz="2000" baseline="-25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286" name="Text Box 41">
              <a:extLst>
                <a:ext uri="{FF2B5EF4-FFF2-40B4-BE49-F238E27FC236}">
                  <a16:creationId xmlns:a16="http://schemas.microsoft.com/office/drawing/2014/main" id="{94586ED7-2081-524D-A4A2-3D35685E0A6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277921" y="4871140"/>
              <a:ext cx="44123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altLang="en-US" sz="2000" baseline="-25000">
                  <a:solidFill>
                    <a:srgbClr val="000000"/>
                  </a:solidFill>
                  <a:latin typeface="Symbol" pitchFamily="2" charset="2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1287" name="Oval 42">
              <a:extLst>
                <a:ext uri="{FF2B5EF4-FFF2-40B4-BE49-F238E27FC236}">
                  <a16:creationId xmlns:a16="http://schemas.microsoft.com/office/drawing/2014/main" id="{74EC0CA4-C77D-0A40-8F90-5D83C27E5A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16059" y="5061639"/>
              <a:ext cx="188913" cy="822325"/>
            </a:xfrm>
            <a:prstGeom prst="ellipse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2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88" name="Line 43">
              <a:extLst>
                <a:ext uri="{FF2B5EF4-FFF2-40B4-BE49-F238E27FC236}">
                  <a16:creationId xmlns:a16="http://schemas.microsoft.com/office/drawing/2014/main" id="{9BAE6113-0FD5-6B40-B189-91686721AA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2896" y="5393427"/>
              <a:ext cx="0" cy="433388"/>
            </a:xfrm>
            <a:prstGeom prst="line">
              <a:avLst/>
            </a:prstGeom>
            <a:noFill/>
            <a:ln w="38100">
              <a:solidFill>
                <a:srgbClr val="8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80" name="Slide Number Placeholder 5">
            <a:extLst>
              <a:ext uri="{FF2B5EF4-FFF2-40B4-BE49-F238E27FC236}">
                <a16:creationId xmlns:a16="http://schemas.microsoft.com/office/drawing/2014/main" id="{06E3E842-EDF7-2340-B92E-CD260E58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fld id="{8BA45278-B137-B946-AB15-9B9E7AB53149}" type="slidenum">
              <a:rPr lang="en-US" altLang="en-US" sz="800"/>
              <a:pPr/>
              <a:t>24</a:t>
            </a:fld>
            <a:endParaRPr lang="en-US" altLang="en-US" sz="800"/>
          </a:p>
        </p:txBody>
      </p:sp>
      <p:sp>
        <p:nvSpPr>
          <p:cNvPr id="11281" name="Footer Placeholder 9">
            <a:extLst>
              <a:ext uri="{FF2B5EF4-FFF2-40B4-BE49-F238E27FC236}">
                <a16:creationId xmlns:a16="http://schemas.microsoft.com/office/drawing/2014/main" id="{D2D6BCDC-E824-4444-968D-FC0275648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88125"/>
            <a:ext cx="2895600" cy="195263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r>
              <a:rPr lang="en-US" altLang="en-US" sz="1200">
                <a:solidFill>
                  <a:srgbClr val="743199"/>
                </a:solidFill>
              </a:rPr>
              <a:t>CREOL IA Symposium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E02E3-4FB3-6D47-99D2-99BE5E20E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A0DCB9-0DD0-2845-904E-19500BCB3908}"/>
              </a:ext>
            </a:extLst>
          </p:cNvPr>
          <p:cNvSpPr txBox="1"/>
          <p:nvPr/>
        </p:nvSpPr>
        <p:spPr>
          <a:xfrm>
            <a:off x="5366140" y="4274240"/>
            <a:ext cx="3702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Simple squeezing gives exactly the same effect as a change in laser power</a:t>
            </a:r>
          </a:p>
        </p:txBody>
      </p:sp>
    </p:spTree>
    <p:extLst>
      <p:ext uri="{BB962C8B-B14F-4D97-AF65-F5344CB8AC3E}">
        <p14:creationId xmlns:p14="http://schemas.microsoft.com/office/powerpoint/2010/main" val="426674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876939"/>
          </a:xfrm>
        </p:spPr>
        <p:txBody>
          <a:bodyPr>
            <a:noAutofit/>
          </a:bodyPr>
          <a:lstStyle/>
          <a:p>
            <a:r>
              <a:rPr lang="en-US" altLang="ja-JP" dirty="0"/>
              <a:t>Does it Really Work?</a:t>
            </a:r>
            <a:br>
              <a:rPr lang="en-US" altLang="ja-JP" dirty="0"/>
            </a:br>
            <a:r>
              <a:rPr lang="en-US" altLang="ja-JP" dirty="0"/>
              <a:t>Squeezing in Action</a:t>
            </a:r>
            <a:endParaRPr lang="en-US" dirty="0"/>
          </a:p>
        </p:txBody>
      </p:sp>
      <p:pic>
        <p:nvPicPr>
          <p:cNvPr id="4" name="Picture 3" descr="SqzLIGOandGE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71" y="664479"/>
            <a:ext cx="7691718" cy="5943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rIns="45720" rtlCol="0" anchor="ctr">
            <a:normAutofit fontScale="975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6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24752" y="1987034"/>
            <a:ext cx="141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3.5 dB</a:t>
            </a:r>
          </a:p>
          <a:p>
            <a:r>
              <a:rPr lang="en-US" b="1" dirty="0"/>
              <a:t>(1/1.5)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94" y="3265983"/>
            <a:ext cx="1559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2.1 dB</a:t>
            </a:r>
          </a:p>
          <a:p>
            <a:r>
              <a:rPr lang="en-US" b="1" dirty="0"/>
              <a:t>(1/1.27</a:t>
            </a:r>
            <a:r>
              <a:rPr lang="en-US" sz="3200" b="1" dirty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5949324" y="6113817"/>
            <a:ext cx="3124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  <a:cs typeface="Helvetica" pitchFamily="34" charset="0"/>
              </a:rPr>
              <a:t>LSC,  </a:t>
            </a:r>
            <a:r>
              <a:rPr lang="fr-FR" sz="1200" dirty="0">
                <a:solidFill>
                  <a:srgbClr val="000000"/>
                </a:solidFill>
                <a:latin typeface="+mj-lt"/>
                <a:cs typeface="Helvetica" pitchFamily="34" charset="0"/>
              </a:rPr>
              <a:t>Nature </a:t>
            </a:r>
            <a:r>
              <a:rPr lang="fr-FR" sz="1200" dirty="0" err="1">
                <a:solidFill>
                  <a:srgbClr val="000000"/>
                </a:solidFill>
                <a:latin typeface="+mj-lt"/>
                <a:cs typeface="Helvetica" pitchFamily="34" charset="0"/>
              </a:rPr>
              <a:t>Physics</a:t>
            </a:r>
            <a:r>
              <a:rPr lang="fr-FR" sz="1200" dirty="0">
                <a:solidFill>
                  <a:srgbClr val="000000"/>
                </a:solidFill>
                <a:latin typeface="+mj-lt"/>
                <a:cs typeface="Helvetica" pitchFamily="34" charset="0"/>
              </a:rPr>
              <a:t> 7, 962 (2011)</a:t>
            </a:r>
          </a:p>
          <a:p>
            <a:r>
              <a:rPr lang="en-US" sz="1200" dirty="0">
                <a:solidFill>
                  <a:srgbClr val="000000"/>
                </a:solidFill>
                <a:latin typeface="+mj-lt"/>
                <a:cs typeface="Helvetica" pitchFamily="34" charset="0"/>
              </a:rPr>
              <a:t>LSC,  Nature Photonics 7, 613–619 (2013)</a:t>
            </a:r>
          </a:p>
          <a:p>
            <a:endParaRPr lang="en-US" sz="1200" dirty="0">
              <a:solidFill>
                <a:srgbClr val="000000"/>
              </a:solidFill>
              <a:latin typeface="+mj-lt"/>
              <a:cs typeface="Helvetica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3231C-BE24-164E-8135-C8B7CC153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C9428-F57D-5941-BFBF-B3C3DFD29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6282E0-C9FC-7842-ABBB-343E3F1D5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56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A25F1-B1C9-4D41-A64B-77CAF667D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13" y="1448197"/>
            <a:ext cx="8421687" cy="674688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en-US" dirty="0"/>
              <a:t>Rotate the squeezing quadrature as a function of frequency</a:t>
            </a:r>
            <a:endParaRPr lang="en-US" dirty="0">
              <a:sym typeface="Wingdings"/>
            </a:endParaRPr>
          </a:p>
          <a:p>
            <a:pPr>
              <a:defRPr/>
            </a:pPr>
            <a:endParaRPr lang="en-US" dirty="0">
              <a:sym typeface="Wingdings"/>
            </a:endParaRPr>
          </a:p>
        </p:txBody>
      </p:sp>
      <p:pic>
        <p:nvPicPr>
          <p:cNvPr id="15366" name="Picture 9" descr="aligo03">
            <a:extLst>
              <a:ext uri="{FF2B5EF4-FFF2-40B4-BE49-F238E27FC236}">
                <a16:creationId xmlns:a16="http://schemas.microsoft.com/office/drawing/2014/main" id="{6BFC5F16-813E-1143-B656-5C9B537C3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" t="813" r="6197"/>
          <a:stretch>
            <a:fillRect/>
          </a:stretch>
        </p:blipFill>
        <p:spPr bwMode="auto">
          <a:xfrm>
            <a:off x="1524000" y="1975644"/>
            <a:ext cx="5764212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0518C5EA-C790-AB45-B786-25C6ED586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812" y="4126706"/>
            <a:ext cx="1463675" cy="276225"/>
          </a:xfrm>
          <a:prstGeom prst="rect">
            <a:avLst/>
          </a:prstGeom>
          <a:gradFill rotWithShape="1">
            <a:gsLst>
              <a:gs pos="0">
                <a:schemeClr val="bg1">
                  <a:alpha val="24001"/>
                </a:schemeClr>
              </a:gs>
              <a:gs pos="100000">
                <a:schemeClr val="bg1">
                  <a:gamma/>
                  <a:shade val="46275"/>
                  <a:invGamma/>
                  <a:alpha val="24001"/>
                </a:schemeClr>
              </a:gs>
            </a:gsLst>
            <a:lin ang="5400000" scaled="1"/>
          </a:gradFill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800" b="1" dirty="0">
                <a:solidFill>
                  <a:srgbClr val="990000"/>
                </a:solidFill>
                <a:latin typeface="Arial" charset="0"/>
              </a:rPr>
              <a:t>Shot noise</a:t>
            </a:r>
            <a:endParaRPr lang="en-GB" sz="1800" dirty="0">
              <a:solidFill>
                <a:srgbClr val="990000"/>
              </a:solidFill>
              <a:latin typeface="Arial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714D271-96B3-1047-B149-A85E596C1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475" y="3115469"/>
            <a:ext cx="1463675" cy="554037"/>
          </a:xfrm>
          <a:prstGeom prst="rect">
            <a:avLst/>
          </a:prstGeom>
          <a:gradFill rotWithShape="1">
            <a:gsLst>
              <a:gs pos="0">
                <a:schemeClr val="bg1">
                  <a:alpha val="24001"/>
                </a:schemeClr>
              </a:gs>
              <a:gs pos="100000">
                <a:schemeClr val="bg1">
                  <a:gamma/>
                  <a:shade val="46275"/>
                  <a:invGamma/>
                  <a:alpha val="24001"/>
                </a:schemeClr>
              </a:gs>
            </a:gsLst>
            <a:lin ang="5400000" scaled="1"/>
          </a:gradFill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800" b="1" dirty="0">
                <a:solidFill>
                  <a:srgbClr val="990000"/>
                </a:solidFill>
                <a:latin typeface="Arial" charset="0"/>
              </a:rPr>
              <a:t>Radiation pressure</a:t>
            </a:r>
            <a:endParaRPr lang="en-GB" sz="1800" dirty="0">
              <a:solidFill>
                <a:srgbClr val="990000"/>
              </a:solidFill>
              <a:latin typeface="Arial" charset="0"/>
            </a:endParaRPr>
          </a:p>
        </p:txBody>
      </p:sp>
      <p:sp>
        <p:nvSpPr>
          <p:cNvPr id="15369" name="Slide Number Placeholder 5">
            <a:extLst>
              <a:ext uri="{FF2B5EF4-FFF2-40B4-BE49-F238E27FC236}">
                <a16:creationId xmlns:a16="http://schemas.microsoft.com/office/drawing/2014/main" id="{A9D0A27D-9DC1-9747-9485-9FBC87F6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fld id="{3AE8F835-562A-E64D-94F8-846D461B2EA6}" type="slidenum">
              <a:rPr lang="en-US" altLang="en-US" sz="800"/>
              <a:pPr/>
              <a:t>26</a:t>
            </a:fld>
            <a:endParaRPr lang="en-US" altLang="en-US" sz="8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98927E-BD6B-4C40-ADD9-2089169A917B}"/>
              </a:ext>
            </a:extLst>
          </p:cNvPr>
          <p:cNvSpPr/>
          <p:nvPr/>
        </p:nvSpPr>
        <p:spPr>
          <a:xfrm>
            <a:off x="5610225" y="4766469"/>
            <a:ext cx="984250" cy="258762"/>
          </a:xfrm>
          <a:prstGeom prst="ellipse">
            <a:avLst/>
          </a:prstGeom>
          <a:solidFill>
            <a:schemeClr val="tx1">
              <a:alpha val="56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F77B30F-E071-7144-8864-79B2DEF44F4F}"/>
              </a:ext>
            </a:extLst>
          </p:cNvPr>
          <p:cNvSpPr/>
          <p:nvPr/>
        </p:nvSpPr>
        <p:spPr>
          <a:xfrm rot="16200000">
            <a:off x="2087563" y="4423568"/>
            <a:ext cx="984250" cy="257175"/>
          </a:xfrm>
          <a:prstGeom prst="ellipse">
            <a:avLst/>
          </a:prstGeom>
          <a:solidFill>
            <a:schemeClr val="tx1">
              <a:alpha val="56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1D96659-2E8D-6C41-B2A8-D78E8AECA07A}"/>
              </a:ext>
            </a:extLst>
          </p:cNvPr>
          <p:cNvSpPr/>
          <p:nvPr/>
        </p:nvSpPr>
        <p:spPr>
          <a:xfrm rot="19147068">
            <a:off x="3276600" y="5176044"/>
            <a:ext cx="984250" cy="257175"/>
          </a:xfrm>
          <a:prstGeom prst="ellipse">
            <a:avLst/>
          </a:prstGeom>
          <a:solidFill>
            <a:schemeClr val="tx1">
              <a:alpha val="56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3" name="Footer Placeholder 11">
            <a:extLst>
              <a:ext uri="{FF2B5EF4-FFF2-40B4-BE49-F238E27FC236}">
                <a16:creationId xmlns:a16="http://schemas.microsoft.com/office/drawing/2014/main" id="{F8C78E02-ED7F-7349-98EE-80AFAD3F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79368"/>
            <a:ext cx="2895600" cy="195263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r>
              <a:rPr lang="en-US" altLang="en-US" sz="1200">
                <a:solidFill>
                  <a:srgbClr val="743199"/>
                </a:solidFill>
              </a:rPr>
              <a:t>CREOL IA Symposium</a:t>
            </a:r>
            <a:endParaRPr lang="en-US" altLang="en-US" sz="1200" dirty="0">
              <a:solidFill>
                <a:srgbClr val="743199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05F34C-F82C-B546-A4D1-894EC679F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of Both Worlds?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6E2742F-73F4-D840-867E-317CF4B88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08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F4873-5E56-0C4E-9F22-83A2A744C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CCD49-D2C8-1A43-9324-BC3EE7001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951" y="1342102"/>
            <a:ext cx="6428097" cy="4753897"/>
          </a:xfrm>
        </p:spPr>
        <p:txBody>
          <a:bodyPr/>
          <a:lstStyle/>
          <a:p>
            <a:r>
              <a:rPr lang="en-US" dirty="0"/>
              <a:t>Detection of gravitational waves is already giving important new information about the Universe on its largest scales</a:t>
            </a:r>
          </a:p>
          <a:p>
            <a:endParaRPr lang="en-US" dirty="0"/>
          </a:p>
          <a:p>
            <a:r>
              <a:rPr lang="en-US" dirty="0"/>
              <a:t>Made possible by advances in optics and precision interferometry</a:t>
            </a:r>
          </a:p>
          <a:p>
            <a:endParaRPr lang="en-US" dirty="0"/>
          </a:p>
          <a:p>
            <a:r>
              <a:rPr lang="en-US" dirty="0"/>
              <a:t>Future advances will require us to confront the quantum nature of measurement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C86585-B827-544B-8EC3-FE21036F7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CREOL IA Symposium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C98C59-A0D5-4140-8423-6E23F23D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F14810A-4486-C848-92B3-B9BAB108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87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edia9.mpg">
            <a:hlinkClick r:id="" action="ppaction://media"/>
            <a:extLst>
              <a:ext uri="{FF2B5EF4-FFF2-40B4-BE49-F238E27FC236}">
                <a16:creationId xmlns:a16="http://schemas.microsoft.com/office/drawing/2014/main" id="{04B530D6-4A88-FD41-AE06-3CBC74ED21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4858B72-0B09-5343-99EF-E94258871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LIGO-G1900303-v1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58876FB-CC47-AA42-A877-3CE716BEC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65380-F015-4B9D-8FCA-BD37479F961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AD9734C0-CDCF-0B42-A19C-6F9732B5F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CREOL IA Symposium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C9CB84-F1E2-584C-9986-BB8F978CC4C1}"/>
              </a:ext>
            </a:extLst>
          </p:cNvPr>
          <p:cNvGrpSpPr/>
          <p:nvPr/>
        </p:nvGrpSpPr>
        <p:grpSpPr>
          <a:xfrm>
            <a:off x="452332" y="982734"/>
            <a:ext cx="8691668" cy="4410520"/>
            <a:chOff x="452332" y="982734"/>
            <a:chExt cx="8691668" cy="44105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864DBE-3299-7F44-9F7E-6F460F142BBB}"/>
                </a:ext>
              </a:extLst>
            </p:cNvPr>
            <p:cNvSpPr txBox="1"/>
            <p:nvPr/>
          </p:nvSpPr>
          <p:spPr>
            <a:xfrm>
              <a:off x="5096473" y="982734"/>
              <a:ext cx="40475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Black Hole #1</a:t>
              </a:r>
            </a:p>
            <a:p>
              <a:r>
                <a:rPr lang="en-US" sz="2000" dirty="0">
                  <a:solidFill>
                    <a:srgbClr val="FFFF00"/>
                  </a:solidFill>
                </a:rPr>
                <a:t>36X more massive than the Sun</a:t>
              </a:r>
            </a:p>
            <a:p>
              <a:r>
                <a:rPr lang="en-US" sz="2000" dirty="0">
                  <a:solidFill>
                    <a:srgbClr val="FFFF00"/>
                  </a:solidFill>
                </a:rPr>
                <a:t>210 km in diameter 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A42342B-E43F-9D42-B5F0-4367E402CA4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640946" y="1998397"/>
              <a:ext cx="781881" cy="105389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AF3F89-E3D1-1D4B-BA2E-AC66F0F1DAD3}"/>
                </a:ext>
              </a:extLst>
            </p:cNvPr>
            <p:cNvSpPr txBox="1"/>
            <p:nvPr/>
          </p:nvSpPr>
          <p:spPr>
            <a:xfrm>
              <a:off x="462985" y="4377591"/>
              <a:ext cx="40475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Black Hole #2</a:t>
              </a:r>
            </a:p>
            <a:p>
              <a:r>
                <a:rPr lang="en-US" sz="2000" dirty="0">
                  <a:solidFill>
                    <a:srgbClr val="FFFF00"/>
                  </a:solidFill>
                </a:rPr>
                <a:t>29X more massive than the Sun</a:t>
              </a:r>
            </a:p>
            <a:p>
              <a:r>
                <a:rPr lang="en-US" sz="2000" dirty="0">
                  <a:solidFill>
                    <a:srgbClr val="FFFF00"/>
                  </a:solidFill>
                </a:rPr>
                <a:t>170 km in diameter 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F4B323C-4CDA-6E4D-AF34-320AA80F97E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286200" y="3732610"/>
              <a:ext cx="1075186" cy="85081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EC1814-E848-E140-B4BC-54AC57995257}"/>
                </a:ext>
              </a:extLst>
            </p:cNvPr>
            <p:cNvSpPr txBox="1"/>
            <p:nvPr/>
          </p:nvSpPr>
          <p:spPr>
            <a:xfrm>
              <a:off x="452332" y="1118153"/>
              <a:ext cx="55181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Two Black Holes</a:t>
              </a:r>
            </a:p>
            <a:p>
              <a:r>
                <a:rPr lang="en-US" sz="2400" dirty="0">
                  <a:solidFill>
                    <a:srgbClr val="FFFF00"/>
                  </a:solidFill>
                </a:rPr>
                <a:t> </a:t>
              </a:r>
              <a:r>
                <a:rPr lang="en-US" dirty="0">
                  <a:solidFill>
                    <a:srgbClr val="FFFF00"/>
                  </a:solidFill>
                </a:rPr>
                <a:t>in Close Orbit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37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9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altLang="en-US" sz="1200">
                <a:solidFill>
                  <a:srgbClr val="743199"/>
                </a:solidFill>
              </a:rPr>
              <a:t>CREOL IA Symposium</a:t>
            </a:r>
          </a:p>
        </p:txBody>
      </p:sp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FD85CC94-BB56-493D-A0C9-654E97D790DF}" type="slidenum">
              <a:rPr lang="en-US" altLang="en-US" sz="800"/>
              <a:pPr/>
              <a:t>4</a:t>
            </a:fld>
            <a:endParaRPr lang="en-US" altLang="en-US" sz="800"/>
          </a:p>
        </p:txBody>
      </p:sp>
      <p:pic>
        <p:nvPicPr>
          <p:cNvPr id="9220" name="Picture 2" descr="LIGO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4" b="11554"/>
          <a:stretch>
            <a:fillRect/>
          </a:stretch>
        </p:blipFill>
        <p:spPr bwMode="auto">
          <a:xfrm>
            <a:off x="1690688" y="3208338"/>
            <a:ext cx="6457950" cy="364966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uLHOaerial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9013"/>
            <a:ext cx="3384550" cy="2219325"/>
          </a:xfrm>
          <a:prstGeom prst="rect">
            <a:avLst/>
          </a:prstGeom>
          <a:noFill/>
          <a:ln w="57150" cmpd="thinThick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239000" cy="989013"/>
          </a:xfrm>
        </p:spPr>
        <p:txBody>
          <a:bodyPr/>
          <a:lstStyle/>
          <a:p>
            <a:r>
              <a:rPr lang="en-US" dirty="0"/>
              <a:t>Then on 14 September 2015, </a:t>
            </a:r>
            <a:br>
              <a:rPr lang="en-US" dirty="0"/>
            </a:br>
            <a:r>
              <a:rPr lang="en-US" dirty="0"/>
              <a:t>at the LIGO sites…</a:t>
            </a:r>
          </a:p>
        </p:txBody>
      </p:sp>
      <p:pic>
        <p:nvPicPr>
          <p:cNvPr id="9223" name="Picture 5" descr="L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47"/>
          <a:stretch>
            <a:fillRect/>
          </a:stretch>
        </p:blipFill>
        <p:spPr bwMode="auto">
          <a:xfrm>
            <a:off x="5707063" y="1238250"/>
            <a:ext cx="3436937" cy="219075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Line 6"/>
          <p:cNvSpPr>
            <a:spLocks noChangeShapeType="1"/>
          </p:cNvSpPr>
          <p:nvPr/>
        </p:nvSpPr>
        <p:spPr bwMode="auto">
          <a:xfrm flipH="1">
            <a:off x="5435600" y="3429000"/>
            <a:ext cx="927100" cy="2425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1143" y="5111174"/>
            <a:ext cx="115411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B0B4A7-90A2-F348-BE85-0220ABC5D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11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97529" y="0"/>
            <a:ext cx="9760091" cy="6858000"/>
            <a:chOff x="-197529" y="0"/>
            <a:chExt cx="9760091" cy="6858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pic>
          <p:nvPicPr>
            <p:cNvPr id="4" name="Content Placeholder 6"/>
            <p:cNvPicPr>
              <a:picLocks noChangeAspect="1"/>
            </p:cNvPicPr>
            <p:nvPr/>
          </p:nvPicPr>
          <p:blipFill>
            <a:blip r:embed="rId2"/>
            <a:srcRect l="-16607" r="-16607"/>
            <a:stretch>
              <a:fillRect/>
            </a:stretch>
          </p:blipFill>
          <p:spPr>
            <a:xfrm>
              <a:off x="-197529" y="278906"/>
              <a:ext cx="9760091" cy="5828964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933450" y="6123616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B. P. Abbott et al. (LIGO Scientific Collaboration and Virgo Collaboration), </a:t>
            </a:r>
            <a:r>
              <a:rPr lang="en-US" sz="1400" i="1" dirty="0">
                <a:solidFill>
                  <a:srgbClr val="FFFFFF"/>
                </a:solidFill>
              </a:rPr>
              <a:t>Observation of Gravitational Waves from a Binary Black Hole Merger</a:t>
            </a:r>
            <a:r>
              <a:rPr lang="en-US" sz="1400" dirty="0">
                <a:solidFill>
                  <a:srgbClr val="FFFFFF"/>
                </a:solidFill>
              </a:rPr>
              <a:t>, Phys. Rev. Lett. 116, 061102 (2016)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260A30E-83F6-354A-B8C2-4F80A398B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LIGO-G1900303-v1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73308C9-2DAF-614E-9B54-2BAD04EC25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CREOL IA Symposium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6AF8A1-53ED-654F-9BCE-F3812B7F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65380-F015-4B9D-8FCA-BD37479F961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69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optical_layout_AdvLIGOv2">
            <a:extLst>
              <a:ext uri="{FF2B5EF4-FFF2-40B4-BE49-F238E27FC236}">
                <a16:creationId xmlns:a16="http://schemas.microsoft.com/office/drawing/2014/main" id="{052B2755-F438-AE4B-B34E-647469B52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45" y="1308105"/>
            <a:ext cx="70104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SCF0020_a">
            <a:extLst>
              <a:ext uri="{FF2B5EF4-FFF2-40B4-BE49-F238E27FC236}">
                <a16:creationId xmlns:a16="http://schemas.microsoft.com/office/drawing/2014/main" id="{C3D484CD-D32F-F646-A6BC-6A8B56190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24" y="1441451"/>
            <a:ext cx="1312863" cy="1750484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OMC_sus_picv2">
            <a:extLst>
              <a:ext uri="{FF2B5EF4-FFF2-40B4-BE49-F238E27FC236}">
                <a16:creationId xmlns:a16="http://schemas.microsoft.com/office/drawing/2014/main" id="{AC274BF2-28FA-B548-B443-BFE132C37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25" y="4241805"/>
            <a:ext cx="1008063" cy="12399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12">
            <a:extLst>
              <a:ext uri="{FF2B5EF4-FFF2-40B4-BE49-F238E27FC236}">
                <a16:creationId xmlns:a16="http://schemas.microsoft.com/office/drawing/2014/main" id="{76187E75-7A00-5E4D-BDA2-2F2AF6DEED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80725" y="1879605"/>
            <a:ext cx="336550" cy="59213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F245AFC2-4CE3-B74B-B9F0-5668622093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37925" y="3937005"/>
            <a:ext cx="268288" cy="176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4">
            <a:extLst>
              <a:ext uri="{FF2B5EF4-FFF2-40B4-BE49-F238E27FC236}">
                <a16:creationId xmlns:a16="http://schemas.microsoft.com/office/drawing/2014/main" id="{B0EBCDA5-E3FB-F34F-8CAE-A762F06C0D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23925" y="1498605"/>
            <a:ext cx="457200" cy="4921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43BAABC4-0DA2-EF4A-AA4D-22044963F2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00125" y="1955805"/>
            <a:ext cx="336550" cy="11557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6">
            <a:extLst>
              <a:ext uri="{FF2B5EF4-FFF2-40B4-BE49-F238E27FC236}">
                <a16:creationId xmlns:a16="http://schemas.microsoft.com/office/drawing/2014/main" id="{62987620-544F-6C43-B6EB-08D7AEDE8E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9525" y="5384805"/>
            <a:ext cx="228600" cy="3810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8">
            <a:extLst>
              <a:ext uri="{FF2B5EF4-FFF2-40B4-BE49-F238E27FC236}">
                <a16:creationId xmlns:a16="http://schemas.microsoft.com/office/drawing/2014/main" id="{7A4531AA-2CD4-DE4D-BE88-CB8C85CDA9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71525" y="4089405"/>
            <a:ext cx="1600200" cy="7620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9">
            <a:extLst>
              <a:ext uri="{FF2B5EF4-FFF2-40B4-BE49-F238E27FC236}">
                <a16:creationId xmlns:a16="http://schemas.microsoft.com/office/drawing/2014/main" id="{C0988AE2-730D-2E4D-AC99-5E49B14652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4125" y="3251205"/>
            <a:ext cx="228600" cy="228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20">
            <a:extLst>
              <a:ext uri="{FF2B5EF4-FFF2-40B4-BE49-F238E27FC236}">
                <a16:creationId xmlns:a16="http://schemas.microsoft.com/office/drawing/2014/main" id="{81DD3819-D334-3B4C-B08A-BEB74C345D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8525" y="3251205"/>
            <a:ext cx="381000" cy="28733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" name="Picture 27" descr="HLTS1">
            <a:extLst>
              <a:ext uri="{FF2B5EF4-FFF2-40B4-BE49-F238E27FC236}">
                <a16:creationId xmlns:a16="http://schemas.microsoft.com/office/drawing/2014/main" id="{8269C670-A66B-E046-A47C-6612FF545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938" y="3937005"/>
            <a:ext cx="1042987" cy="15652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3" descr="monolithic_LASTI">
            <a:extLst>
              <a:ext uri="{FF2B5EF4-FFF2-40B4-BE49-F238E27FC236}">
                <a16:creationId xmlns:a16="http://schemas.microsoft.com/office/drawing/2014/main" id="{7E19D2CA-782F-A34E-9F28-AC7550BF0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44" y="1455205"/>
            <a:ext cx="1524000" cy="2032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0">
            <a:extLst>
              <a:ext uri="{FF2B5EF4-FFF2-40B4-BE49-F238E27FC236}">
                <a16:creationId xmlns:a16="http://schemas.microsoft.com/office/drawing/2014/main" id="{86062EFC-DB39-7A4C-A0E0-B4C2D91230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213" y="4318005"/>
            <a:ext cx="1408112" cy="187577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9EF4E9-49B1-2947-BFEF-A88941E38F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1888"/>
          <a:stretch/>
        </p:blipFill>
        <p:spPr>
          <a:xfrm>
            <a:off x="287860" y="1921289"/>
            <a:ext cx="1796021" cy="1428750"/>
          </a:xfrm>
          <a:prstGeom prst="rect">
            <a:avLst/>
          </a:prstGeom>
        </p:spPr>
      </p:pic>
      <p:pic>
        <p:nvPicPr>
          <p:cNvPr id="27" name="Picture 3" descr="C:\Users\Stan\Desktop\TheDayAfter.jpg">
            <a:extLst>
              <a:ext uri="{FF2B5EF4-FFF2-40B4-BE49-F238E27FC236}">
                <a16:creationId xmlns:a16="http://schemas.microsoft.com/office/drawing/2014/main" id="{9C0873A8-CD61-124E-ACBE-CF58B2E29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103"/>
            <a:ext cx="9198864" cy="454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8B1F94B0-956F-AF41-AB68-C24659215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LIGO-G1900303-v1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CC6217-8BE3-BD49-BFAB-10A2BC22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65380-F015-4B9D-8FCA-BD37479F961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391F2D31-4608-8C4E-9208-CD6FC795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CREOL IA Symposium</a:t>
            </a:r>
          </a:p>
        </p:txBody>
      </p:sp>
    </p:spTree>
    <p:extLst>
      <p:ext uri="{BB962C8B-B14F-4D97-AF65-F5344CB8AC3E}">
        <p14:creationId xmlns:p14="http://schemas.microsoft.com/office/powerpoint/2010/main" val="78416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altLang="en-US" sz="1200">
                <a:solidFill>
                  <a:srgbClr val="743199"/>
                </a:solidFill>
              </a:rPr>
              <a:t>CREOL IA Symposium</a:t>
            </a: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E6EF5043-FF36-4514-9081-9004D310D5C7}" type="slidenum">
              <a:rPr lang="en-US" altLang="en-US" sz="800"/>
              <a:pPr/>
              <a:t>7</a:t>
            </a:fld>
            <a:endParaRPr lang="en-US" altLang="en-US" sz="800"/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685800" y="1143000"/>
            <a:ext cx="768667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ct val="133000"/>
              <a:buFontTx/>
              <a:buChar char="•"/>
            </a:pPr>
            <a:r>
              <a:rPr lang="en-US" altLang="en-US" sz="2000" b="1" dirty="0"/>
              <a:t>Einstein (in 1916) recognized gravitational waves in his theory of General Relativity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»"/>
            </a:pPr>
            <a:r>
              <a:rPr lang="en-US" altLang="en-US" sz="1800" b="1" dirty="0"/>
              <a:t>Necessary consequence of Special Relativity with its finite speed for information transfer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»"/>
            </a:pPr>
            <a:r>
              <a:rPr lang="en-US" altLang="en-US" sz="1800" b="1" dirty="0"/>
              <a:t>Most distinctive departure from Newtonian theory</a:t>
            </a:r>
            <a:endParaRPr lang="en-US" altLang="en-US" sz="1600" b="1" dirty="0"/>
          </a:p>
          <a:p>
            <a:pPr>
              <a:spcBef>
                <a:spcPct val="20000"/>
              </a:spcBef>
              <a:buClr>
                <a:schemeClr val="tx1"/>
              </a:buClr>
              <a:buSzPct val="133000"/>
              <a:buFontTx/>
              <a:buChar char="•"/>
            </a:pPr>
            <a:r>
              <a:rPr lang="en-US" altLang="en-US" sz="2000" b="1" dirty="0"/>
              <a:t>Time-dependent distortions of space-time created by the </a:t>
            </a:r>
            <a:br>
              <a:rPr lang="en-US" altLang="en-US" sz="2000" b="1" dirty="0"/>
            </a:br>
            <a:r>
              <a:rPr lang="en-US" altLang="en-US" sz="2000" b="1" dirty="0"/>
              <a:t>acceleration of masses 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»"/>
            </a:pPr>
            <a:r>
              <a:rPr lang="en-US" altLang="en-US" sz="1800" b="1" dirty="0"/>
              <a:t>Propagate away from the </a:t>
            </a:r>
            <a:br>
              <a:rPr lang="en-US" altLang="en-US" sz="1800" b="1" dirty="0"/>
            </a:br>
            <a:r>
              <a:rPr lang="en-US" altLang="en-US" sz="1800" b="1" dirty="0"/>
              <a:t>sources at the speed of light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»"/>
            </a:pPr>
            <a:r>
              <a:rPr lang="en-US" altLang="en-US" sz="1800" b="1" dirty="0"/>
              <a:t>Pure transverse waves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»"/>
            </a:pPr>
            <a:r>
              <a:rPr lang="en-US" altLang="en-US" sz="1800" b="1" dirty="0"/>
              <a:t>Two orthogonal polarizations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»"/>
            </a:pPr>
            <a:endParaRPr lang="en-US" altLang="en-US" sz="1800" b="1" dirty="0"/>
          </a:p>
          <a:p>
            <a:pPr lvl="1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»"/>
            </a:pPr>
            <a:endParaRPr lang="en-US" altLang="en-US" sz="1800" b="1" dirty="0"/>
          </a:p>
          <a:p>
            <a:pPr>
              <a:spcBef>
                <a:spcPct val="20000"/>
              </a:spcBef>
              <a:buClr>
                <a:schemeClr val="tx1"/>
              </a:buClr>
              <a:buSzPct val="133000"/>
              <a:buFontTx/>
              <a:buChar char="•"/>
            </a:pPr>
            <a:r>
              <a:rPr lang="en-US" altLang="en-US" sz="2000" b="1" dirty="0"/>
              <a:t>Requires huge masses and relativistic accelerations </a:t>
            </a:r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524000" y="266700"/>
            <a:ext cx="723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US" altLang="en-US" sz="2800" b="1" i="1" dirty="0">
                <a:solidFill>
                  <a:schemeClr val="tx2"/>
                </a:solidFill>
              </a:rPr>
              <a:t>Gravitational Wave Basics</a:t>
            </a:r>
          </a:p>
        </p:txBody>
      </p:sp>
      <p:pic>
        <p:nvPicPr>
          <p:cNvPr id="5126" name="Picture 8" descr="Polariz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2" b="13846"/>
          <a:stretch/>
        </p:blipFill>
        <p:spPr bwMode="auto">
          <a:xfrm>
            <a:off x="4719638" y="3113088"/>
            <a:ext cx="44243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7" name="Object 9"/>
          <p:cNvGraphicFramePr>
            <a:graphicFrameLocks noChangeAspect="1"/>
          </p:cNvGraphicFramePr>
          <p:nvPr>
            <p:extLst/>
          </p:nvPr>
        </p:nvGraphicFramePr>
        <p:xfrm>
          <a:off x="1901825" y="4795838"/>
          <a:ext cx="219075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2" name="Equation" r:id="rId4" imgW="876240" imgH="241200" progId="Equation.3">
                  <p:embed/>
                </p:oleObj>
              </mc:Choice>
              <mc:Fallback>
                <p:oleObj name="Equation" r:id="rId4" imgW="876240" imgH="241200" progId="Equation.3">
                  <p:embed/>
                  <p:pic>
                    <p:nvPicPr>
                      <p:cNvPr id="512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1825" y="4795838"/>
                        <a:ext cx="2190750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47281" y="5733845"/>
            <a:ext cx="5562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h </a:t>
            </a:r>
            <a:r>
              <a:rPr lang="en-US" sz="2000" dirty="0"/>
              <a:t>~10</a:t>
            </a:r>
            <a:r>
              <a:rPr lang="en-US" sz="2000" baseline="30000" dirty="0"/>
              <a:t>-21</a:t>
            </a:r>
            <a:r>
              <a:rPr lang="en-US" sz="2000" dirty="0"/>
              <a:t> for plausible astrophysical sources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E386B5-2E8C-654F-98B2-520CF4297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5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B7C9AC-AF19-E444-9598-771651AA5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0096D3-C374-5E47-A8F7-4E4743E0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CREOL IA Symposium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EC35C-604F-A64F-A993-0D66A465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65380-F015-4B9D-8FCA-BD37479F961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D16C9-1F42-BF48-917D-2FA54B6EA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2594430"/>
            <a:ext cx="3429000" cy="34290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2EAB972-B903-DB4F-ADA8-86C59988EA20}"/>
              </a:ext>
            </a:extLst>
          </p:cNvPr>
          <p:cNvSpPr txBox="1">
            <a:spLocks noChangeArrowheads="1"/>
          </p:cNvSpPr>
          <p:nvPr/>
        </p:nvSpPr>
        <p:spPr>
          <a:xfrm>
            <a:off x="1378857" y="1193800"/>
            <a:ext cx="6718300" cy="4495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/>
              <a:t>Gravitational wave travelling INTO the plane of this slide</a:t>
            </a:r>
          </a:p>
          <a:p>
            <a:r>
              <a:rPr lang="en-US" altLang="en-US" kern="0" dirty="0"/>
              <a:t>Changes the separations of “free masses”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F49A5C6-0C79-6841-8095-78C09F922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6699"/>
            <a:ext cx="7239000" cy="61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US" altLang="en-US" sz="2800" b="1" i="1" dirty="0">
                <a:solidFill>
                  <a:schemeClr val="tx2"/>
                </a:solidFill>
              </a:rPr>
              <a:t>Effect of Gravitational Wave</a:t>
            </a:r>
          </a:p>
        </p:txBody>
      </p:sp>
    </p:spTree>
    <p:extLst>
      <p:ext uri="{BB962C8B-B14F-4D97-AF65-F5344CB8AC3E}">
        <p14:creationId xmlns:p14="http://schemas.microsoft.com/office/powerpoint/2010/main" val="3568401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altLang="en-US" sz="1200">
                <a:solidFill>
                  <a:srgbClr val="743199"/>
                </a:solidFill>
              </a:rPr>
              <a:t>CREOL IA Symposium</a:t>
            </a: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821418AC-02D6-4076-A37E-D700D1CFDF18}" type="slidenum">
              <a:rPr lang="en-US" altLang="en-US" sz="800"/>
              <a:pPr/>
              <a:t>9</a:t>
            </a:fld>
            <a:endParaRPr lang="en-US" altLang="en-US" sz="800"/>
          </a:p>
        </p:txBody>
      </p:sp>
      <p:sp>
        <p:nvSpPr>
          <p:cNvPr id="8199" name="Rectangle 5"/>
          <p:cNvSpPr>
            <a:spLocks noChangeArrowheads="1"/>
          </p:cNvSpPr>
          <p:nvPr/>
        </p:nvSpPr>
        <p:spPr bwMode="auto">
          <a:xfrm>
            <a:off x="1524000" y="266700"/>
            <a:ext cx="723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US" altLang="en-US" sz="2800" b="1" i="1">
                <a:solidFill>
                  <a:schemeClr val="tx2"/>
                </a:solidFill>
              </a:rPr>
              <a:t>Detecting GWs with Interferometry</a:t>
            </a:r>
          </a:p>
        </p:txBody>
      </p:sp>
      <p:graphicFrame>
        <p:nvGraphicFramePr>
          <p:cNvPr id="820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802309"/>
              </p:ext>
            </p:extLst>
          </p:nvPr>
        </p:nvGraphicFramePr>
        <p:xfrm>
          <a:off x="1677302" y="2217696"/>
          <a:ext cx="17780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7" name="Equation" r:id="rId3" imgW="711000" imgH="177480" progId="Equation.3">
                  <p:embed/>
                </p:oleObj>
              </mc:Choice>
              <mc:Fallback>
                <p:oleObj name="Equation" r:id="rId3" imgW="7110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7302" y="2217696"/>
                        <a:ext cx="17780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268544-413A-3140-ACA0-88F1F50E8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LIGO-G1900303-v1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6CA959-F606-0C44-9A81-D8BCDB28B980}"/>
              </a:ext>
            </a:extLst>
          </p:cNvPr>
          <p:cNvGrpSpPr/>
          <p:nvPr/>
        </p:nvGrpSpPr>
        <p:grpSpPr>
          <a:xfrm>
            <a:off x="1068946" y="2559582"/>
            <a:ext cx="8377473" cy="3789703"/>
            <a:chOff x="1068946" y="2559582"/>
            <a:chExt cx="8377473" cy="378970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AC93C6-DA31-A744-8997-CB027ECE2642}"/>
                </a:ext>
              </a:extLst>
            </p:cNvPr>
            <p:cNvGrpSpPr/>
            <p:nvPr/>
          </p:nvGrpSpPr>
          <p:grpSpPr>
            <a:xfrm>
              <a:off x="1068946" y="2559582"/>
              <a:ext cx="8377473" cy="3789703"/>
              <a:chOff x="1068946" y="2559582"/>
              <a:chExt cx="8377473" cy="3789703"/>
            </a:xfrm>
          </p:grpSpPr>
          <p:pic>
            <p:nvPicPr>
              <p:cNvPr id="13" name="Picture 8">
                <a:extLst>
                  <a:ext uri="{FF2B5EF4-FFF2-40B4-BE49-F238E27FC236}">
                    <a16:creationId xmlns:a16="http://schemas.microsoft.com/office/drawing/2014/main" id="{C4E29105-51F0-6349-BBDF-9BBEABB941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835"/>
              <a:stretch/>
            </p:blipFill>
            <p:spPr bwMode="auto">
              <a:xfrm>
                <a:off x="4533363" y="2559582"/>
                <a:ext cx="4913056" cy="37897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197" name="Text Box 3"/>
              <p:cNvSpPr txBox="1">
                <a:spLocks noChangeArrowheads="1"/>
              </p:cNvSpPr>
              <p:nvPr/>
            </p:nvSpPr>
            <p:spPr bwMode="auto">
              <a:xfrm>
                <a:off x="1068946" y="3592006"/>
                <a:ext cx="2871989" cy="1323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9pPr>
              </a:lstStyle>
              <a:p>
                <a:r>
                  <a:rPr lang="en-US" altLang="en-US" sz="2000" b="1" dirty="0">
                    <a:solidFill>
                      <a:srgbClr val="0331B3"/>
                    </a:solidFill>
                    <a:latin typeface="Arial" charset="0"/>
                  </a:rPr>
                  <a:t>Earliest concepts show interferometer mirrors mounted on a “free test mass” </a:t>
                </a:r>
                <a:endParaRPr lang="en-US" altLang="en-US" sz="2000" b="1" baseline="-25000" dirty="0">
                  <a:solidFill>
                    <a:srgbClr val="0331B3"/>
                  </a:solidFill>
                  <a:latin typeface="Arial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7913E5-051D-9D4C-A3AD-6DE1C04AAB1E}"/>
                </a:ext>
              </a:extLst>
            </p:cNvPr>
            <p:cNvSpPr txBox="1"/>
            <p:nvPr/>
          </p:nvSpPr>
          <p:spPr>
            <a:xfrm>
              <a:off x="3423588" y="5971401"/>
              <a:ext cx="18142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Weiss, 1972</a:t>
              </a:r>
            </a:p>
          </p:txBody>
        </p:sp>
      </p:grpSp>
      <p:pic>
        <p:nvPicPr>
          <p:cNvPr id="9" name="Content Placeholder 6" descr="reitze_fig_1.jpg">
            <a:extLst>
              <a:ext uri="{FF2B5EF4-FFF2-40B4-BE49-F238E27FC236}">
                <a16:creationId xmlns:a16="http://schemas.microsoft.com/office/drawing/2014/main" id="{75FC71EF-FEA6-F94A-A87F-F44A025085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60" b="10070"/>
          <a:stretch/>
        </p:blipFill>
        <p:spPr>
          <a:xfrm>
            <a:off x="140467" y="1287886"/>
            <a:ext cx="6762184" cy="173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71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CCEC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E2F4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109632</TotalTime>
  <Words>817</Words>
  <Application>Microsoft Macintosh PowerPoint</Application>
  <PresentationFormat>On-screen Show (4:3)</PresentationFormat>
  <Paragraphs>275</Paragraphs>
  <Slides>27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Cambria Math</vt:lpstr>
      <vt:lpstr>Corbel</vt:lpstr>
      <vt:lpstr>ＤＦＰ太丸ゴシック体</vt:lpstr>
      <vt:lpstr>Helvetica</vt:lpstr>
      <vt:lpstr>Monotype Sorts</vt:lpstr>
      <vt:lpstr>StarSymbol</vt:lpstr>
      <vt:lpstr>Symbol</vt:lpstr>
      <vt:lpstr>Tahoma</vt:lpstr>
      <vt:lpstr>Times New Roman</vt:lpstr>
      <vt:lpstr>Wingdings</vt:lpstr>
      <vt:lpstr>Wingdings 2</vt:lpstr>
      <vt:lpstr>LIGO_II</vt:lpstr>
      <vt:lpstr>Photo Editor Photo</vt:lpstr>
      <vt:lpstr>Equation</vt:lpstr>
      <vt:lpstr>Optical Challenges in LIGO:  Past and Future</vt:lpstr>
      <vt:lpstr>PowerPoint Presentation</vt:lpstr>
      <vt:lpstr>PowerPoint Presentation</vt:lpstr>
      <vt:lpstr>Then on 14 September 2015,  at the LIGO sites…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Core Optics Specifications</vt:lpstr>
      <vt:lpstr>Precision Interferometry =  Controlling Measurement Noises </vt:lpstr>
      <vt:lpstr>Advanced LIGO Detector Sensitivity During O1</vt:lpstr>
      <vt:lpstr>Two Aspects to Quantum Noise</vt:lpstr>
      <vt:lpstr>Standard Quantum Limit</vt:lpstr>
      <vt:lpstr>Reduce Quantum Noise?</vt:lpstr>
      <vt:lpstr>Ball and Stick Picture  of Quantum Optical Noise</vt:lpstr>
      <vt:lpstr>How Does Quantum Noise  Enter the Measurement?</vt:lpstr>
      <vt:lpstr>Quantum Noise in an Interferometer</vt:lpstr>
      <vt:lpstr>Squeezing</vt:lpstr>
      <vt:lpstr>Squeezing</vt:lpstr>
      <vt:lpstr>Squeezing in an Interferometer</vt:lpstr>
      <vt:lpstr>Does it Really Work? Squeezing in Action</vt:lpstr>
      <vt:lpstr>Best of Both Worlds?</vt:lpstr>
      <vt:lpstr>Summing Up</vt:lpstr>
    </vt:vector>
  </TitlesOfParts>
  <Company>Home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Searching for GW with LIGO</dc:title>
  <dc:subject>ANU Colloquium</dc:subject>
  <dc:creator>Stan Whitcomb</dc:creator>
  <cp:lastModifiedBy>Stanley Whitcomb</cp:lastModifiedBy>
  <cp:revision>659</cp:revision>
  <cp:lastPrinted>2018-05-02T19:07:44Z</cp:lastPrinted>
  <dcterms:created xsi:type="dcterms:W3CDTF">1999-10-14T15:47:11Z</dcterms:created>
  <dcterms:modified xsi:type="dcterms:W3CDTF">2019-03-13T16:24:08Z</dcterms:modified>
</cp:coreProperties>
</file>