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5" r:id="rId4"/>
    <p:sldId id="264" r:id="rId5"/>
    <p:sldId id="278" r:id="rId6"/>
    <p:sldId id="267" r:id="rId7"/>
    <p:sldId id="274" r:id="rId8"/>
    <p:sldId id="287" r:id="rId9"/>
    <p:sldId id="258" r:id="rId10"/>
    <p:sldId id="263" r:id="rId11"/>
    <p:sldId id="259" r:id="rId12"/>
    <p:sldId id="279" r:id="rId13"/>
    <p:sldId id="281" r:id="rId14"/>
    <p:sldId id="280" r:id="rId15"/>
    <p:sldId id="260" r:id="rId16"/>
    <p:sldId id="286" r:id="rId17"/>
    <p:sldId id="284" r:id="rId18"/>
    <p:sldId id="285" r:id="rId19"/>
    <p:sldId id="26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0D5"/>
    <a:srgbClr val="F05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1"/>
    <p:restoredTop sz="94676"/>
  </p:normalViewPr>
  <p:slideViewPr>
    <p:cSldViewPr snapToGrid="0" snapToObjects="1">
      <p:cViewPr varScale="1">
        <p:scale>
          <a:sx n="81" d="100"/>
          <a:sy n="81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AB5D-182D-C740-8303-39619813CB9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8B0C0-72D0-6240-9BBD-0BDFC779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593" y="6492875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0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5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3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225B5-A3F0-2F48-9642-DCD971EAE0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7957" y="0"/>
            <a:ext cx="996043" cy="777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40B6E-A42E-6F44-A945-2C0B81E15A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898071" cy="90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6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8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2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4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5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3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857" y="1094015"/>
            <a:ext cx="8237764" cy="509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G1900379-v3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B7E1-0A87-7A4B-AA80-05423240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6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12.png"/><Relationship Id="rId5" Type="http://schemas.openxmlformats.org/officeDocument/2006/relationships/image" Target="../media/image15.gif"/><Relationship Id="rId10" Type="http://schemas.openxmlformats.org/officeDocument/2006/relationships/image" Target="../media/image10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cgi-bin/DocDB/DisplayMeeting?conferenceid=102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mailto:ncal@ligo.or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ligo.org/Calibration/NewtonianCalibrator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420D-3C5C-4449-A4FE-1523BCEC3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Absolute Uncertainty in the GW Detector Network: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FC6DA-A74A-0F44-9AC7-CF678808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F01FF-F490-0D49-9B99-8D4B497A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A4C9BA-B58B-E746-84F4-3282BE69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66" y="173421"/>
            <a:ext cx="1918044" cy="1497724"/>
          </a:xfrm>
          <a:prstGeom prst="rect">
            <a:avLst/>
          </a:prstGeom>
        </p:spPr>
      </p:pic>
      <p:pic>
        <p:nvPicPr>
          <p:cNvPr id="11" name="Picture 10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71F93DD0-55A8-AE4E-AAB2-695CC388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78" y="236483"/>
            <a:ext cx="1379401" cy="13880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539732-30F3-C743-BD36-F029D57C3668}"/>
              </a:ext>
            </a:extLst>
          </p:cNvPr>
          <p:cNvSpPr txBox="1"/>
          <p:nvPr/>
        </p:nvSpPr>
        <p:spPr>
          <a:xfrm>
            <a:off x="1828800" y="3846786"/>
            <a:ext cx="56755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Status Update and Debrief from NIST Workshop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J. Kissel, for the World-wide collection of GW Detector Calibration Groups, the LVK, and NIST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74C7-5B6B-A54A-A3B2-397D702F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17" y="299546"/>
            <a:ext cx="9144000" cy="7347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		    Workshop Take-away: </a:t>
            </a:r>
            <a:br>
              <a:rPr lang="en-US" dirty="0"/>
            </a:br>
            <a:r>
              <a:rPr lang="en-US" dirty="0"/>
              <a:t>		   NMIs are </a:t>
            </a:r>
            <a:r>
              <a:rPr lang="en-US" i="1" dirty="0"/>
              <a:t>Excited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864F0-6156-6E48-9814-BC50B79F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251670"/>
            <a:ext cx="8237764" cy="50992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discoveries have stimulated excitement in the</a:t>
            </a:r>
            <a:r>
              <a:rPr lang="en-US" i="1" dirty="0"/>
              <a:t> global</a:t>
            </a:r>
            <a:r>
              <a:rPr lang="en-US" dirty="0"/>
              <a:t> power standards community.</a:t>
            </a:r>
          </a:p>
          <a:p>
            <a:pPr lvl="1"/>
            <a:r>
              <a:rPr lang="en-US" dirty="0"/>
              <a:t>“New” acronym: National Metrology Institutes (NMIs) </a:t>
            </a:r>
          </a:p>
          <a:p>
            <a:pPr lvl="1"/>
            <a:r>
              <a:rPr lang="en-US" dirty="0"/>
              <a:t>EUROMET study revisited – see slides 11 and 12</a:t>
            </a:r>
          </a:p>
          <a:p>
            <a:pPr lvl="1"/>
            <a:endParaRPr lang="en-US" dirty="0"/>
          </a:p>
          <a:p>
            <a:r>
              <a:rPr lang="en-US" dirty="0"/>
              <a:t>NIST reduced their standard uncertainty </a:t>
            </a:r>
            <a:r>
              <a:rPr lang="en-US" i="1" dirty="0"/>
              <a:t>for us </a:t>
            </a:r>
            <a:r>
              <a:rPr lang="en-US" dirty="0"/>
              <a:t>for O3 (special signature required!)</a:t>
            </a:r>
          </a:p>
          <a:p>
            <a:pPr lvl="1"/>
            <a:r>
              <a:rPr lang="en-US" dirty="0"/>
              <a:t>see slide 9</a:t>
            </a:r>
          </a:p>
          <a:p>
            <a:pPr lvl="1"/>
            <a:endParaRPr lang="en-US" dirty="0"/>
          </a:p>
          <a:p>
            <a:r>
              <a:rPr lang="en-US" dirty="0"/>
              <a:t>On their own, current NIST reference system for laser power is old and difficult to improve; they are already planning on upgrading their systems</a:t>
            </a:r>
          </a:p>
          <a:p>
            <a:pPr lvl="1"/>
            <a:r>
              <a:rPr lang="en-US" dirty="0"/>
              <a:t>see slide 13 and 14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119B-A722-D549-AFAD-B5DF30E1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14FCD-787F-1C47-A5C2-A11DEBCD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9A670-557A-9D49-8768-5DBB81CD05E1}"/>
              </a:ext>
            </a:extLst>
          </p:cNvPr>
          <p:cNvSpPr/>
          <p:nvPr/>
        </p:nvSpPr>
        <p:spPr>
          <a:xfrm>
            <a:off x="1292771" y="6360339"/>
            <a:ext cx="7851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E0D5"/>
                </a:solidFill>
              </a:rPr>
              <a:t>https://dcc.ligo.org/cgi-bin/DocDB/DisplayMeeting?conferenceid=1029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97780-5154-AD41-B1F3-C6A49F961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12" y="-378373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CD93-86E5-F942-A6DC-945FBFDD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EUROMET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6E6F-6A26-054D-9B58-E3696A45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443" y="1015187"/>
            <a:ext cx="4217557" cy="5099277"/>
          </a:xfrm>
        </p:spPr>
        <p:txBody>
          <a:bodyPr>
            <a:normAutofit/>
          </a:bodyPr>
          <a:lstStyle/>
          <a:p>
            <a:r>
              <a:rPr lang="en-US" sz="1800" dirty="0"/>
              <a:t>NIST didn’t and doesn’t take it in to account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Consensus – Initial concerns from GW community about “the plot” has been initially overblown. </a:t>
            </a:r>
          </a:p>
          <a:p>
            <a:endParaRPr lang="en-US" sz="1800" dirty="0"/>
          </a:p>
          <a:p>
            <a:r>
              <a:rPr lang="en-US" sz="1800" dirty="0"/>
              <a:t>Proper statistical interpretation </a:t>
            </a:r>
            <a:r>
              <a:rPr lang="en-US" sz="1800" dirty="0">
                <a:solidFill>
                  <a:srgbClr val="00E0D5"/>
                </a:solidFill>
              </a:rPr>
              <a:t>[3,4]</a:t>
            </a:r>
            <a:r>
              <a:rPr lang="en-US" sz="1800" dirty="0"/>
              <a:t>:</a:t>
            </a:r>
          </a:p>
          <a:p>
            <a:endParaRPr lang="en-US" sz="1800" dirty="0"/>
          </a:p>
          <a:p>
            <a:pPr lvl="1"/>
            <a:r>
              <a:rPr lang="en-US" sz="1800" dirty="0"/>
              <a:t>NIST value and all others consistent with Consensus Estimate C.I.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Except France, who has since found ~2% systematic error (in the right direction)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ADDB1-3594-064E-AABA-80FCA2F8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99D4C-2DFC-814F-B036-4A77A351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11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6F1ED4-E804-474C-8174-EC8E0854455E}"/>
              </a:ext>
            </a:extLst>
          </p:cNvPr>
          <p:cNvGrpSpPr/>
          <p:nvPr/>
        </p:nvGrpSpPr>
        <p:grpSpPr>
          <a:xfrm>
            <a:off x="-67357" y="1161493"/>
            <a:ext cx="4923138" cy="4293376"/>
            <a:chOff x="3795193" y="770201"/>
            <a:chExt cx="5348807" cy="4815947"/>
          </a:xfrm>
        </p:grpSpPr>
        <p:pic>
          <p:nvPicPr>
            <p:cNvPr id="6" name="Picture 5" descr="EUROMET_Fig9_NdYAG_1W_NoLabels.png">
              <a:extLst>
                <a:ext uri="{FF2B5EF4-FFF2-40B4-BE49-F238E27FC236}">
                  <a16:creationId xmlns:a16="http://schemas.microsoft.com/office/drawing/2014/main" id="{51CAF0B5-C129-C746-8B47-70856AA8F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061" y="1985356"/>
              <a:ext cx="4937568" cy="29470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50EEE9-4850-B141-81AB-59866D334505}"/>
                </a:ext>
              </a:extLst>
            </p:cNvPr>
            <p:cNvSpPr txBox="1"/>
            <p:nvPr/>
          </p:nvSpPr>
          <p:spPr>
            <a:xfrm>
              <a:off x="4878377" y="770201"/>
              <a:ext cx="3891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Response of a </a:t>
              </a:r>
              <a:r>
                <a:rPr lang="en-US" sz="2400" b="1" dirty="0" err="1"/>
                <a:t>Photodetector</a:t>
              </a:r>
              <a:endParaRPr lang="en-US" sz="24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61BADF-79D9-914F-80BE-37AA29FF051F}"/>
                </a:ext>
              </a:extLst>
            </p:cNvPr>
            <p:cNvSpPr txBox="1"/>
            <p:nvPr/>
          </p:nvSpPr>
          <p:spPr>
            <a:xfrm>
              <a:off x="5767255" y="5001372"/>
              <a:ext cx="337674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Figure 9</a:t>
              </a:r>
            </a:p>
            <a:p>
              <a:pPr algn="r"/>
              <a:r>
                <a:rPr lang="en-US" sz="1600" dirty="0" err="1">
                  <a:solidFill>
                    <a:schemeClr val="tx1">
                      <a:lumMod val="50000"/>
                    </a:schemeClr>
                  </a:solidFill>
                </a:rPr>
                <a:t>Kück</a:t>
              </a:r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600" i="1" dirty="0" err="1">
                  <a:solidFill>
                    <a:schemeClr val="tx1">
                      <a:lumMod val="50000"/>
                    </a:schemeClr>
                  </a:solidFill>
                </a:rPr>
                <a:t>Metrologia</a:t>
              </a:r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 47.1A (2010): 02003.</a:t>
              </a:r>
            </a:p>
          </p:txBody>
        </p:sp>
        <p:pic>
          <p:nvPicPr>
            <p:cNvPr id="9" name="Picture 8" descr="Flag_of_the_United_States.svg.png">
              <a:extLst>
                <a:ext uri="{FF2B5EF4-FFF2-40B4-BE49-F238E27FC236}">
                  <a16:creationId xmlns:a16="http://schemas.microsoft.com/office/drawing/2014/main" id="{1B8067D9-93AF-0645-9D59-DEC4466F8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061" y="2910072"/>
              <a:ext cx="411753" cy="216855"/>
            </a:xfrm>
            <a:prstGeom prst="rect">
              <a:avLst/>
            </a:prstGeom>
          </p:spPr>
        </p:pic>
        <p:pic>
          <p:nvPicPr>
            <p:cNvPr id="10" name="Picture 9" descr="Flag_of_Germany.svg.png">
              <a:extLst>
                <a:ext uri="{FF2B5EF4-FFF2-40B4-BE49-F238E27FC236}">
                  <a16:creationId xmlns:a16="http://schemas.microsoft.com/office/drawing/2014/main" id="{A9B396BF-1E09-DF4F-9030-3F203EE6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901" y="2722992"/>
              <a:ext cx="362014" cy="217208"/>
            </a:xfrm>
            <a:prstGeom prst="rect">
              <a:avLst/>
            </a:prstGeom>
          </p:spPr>
        </p:pic>
        <p:pic>
          <p:nvPicPr>
            <p:cNvPr id="11" name="Picture 10" descr="Flag_of_France.svg.gif">
              <a:extLst>
                <a:ext uri="{FF2B5EF4-FFF2-40B4-BE49-F238E27FC236}">
                  <a16:creationId xmlns:a16="http://schemas.microsoft.com/office/drawing/2014/main" id="{C250C228-93FD-3D4D-872E-B1B34A3E7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139" y="3358433"/>
              <a:ext cx="375395" cy="251554"/>
            </a:xfrm>
            <a:prstGeom prst="rect">
              <a:avLst/>
            </a:prstGeom>
          </p:spPr>
        </p:pic>
        <p:pic>
          <p:nvPicPr>
            <p:cNvPr id="12" name="Picture 11" descr="Flag_of_the_South_Africa.svg.gif">
              <a:extLst>
                <a:ext uri="{FF2B5EF4-FFF2-40B4-BE49-F238E27FC236}">
                  <a16:creationId xmlns:a16="http://schemas.microsoft.com/office/drawing/2014/main" id="{05184300-CBFF-DC48-8C31-4FC9FF2C2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775" y="2630604"/>
              <a:ext cx="377065" cy="251377"/>
            </a:xfrm>
            <a:prstGeom prst="rect">
              <a:avLst/>
            </a:prstGeom>
          </p:spPr>
        </p:pic>
        <p:pic>
          <p:nvPicPr>
            <p:cNvPr id="13" name="Picture 12" descr="Flag_of_the_Japan.svg.gif">
              <a:extLst>
                <a:ext uri="{FF2B5EF4-FFF2-40B4-BE49-F238E27FC236}">
                  <a16:creationId xmlns:a16="http://schemas.microsoft.com/office/drawing/2014/main" id="{DA96238F-238F-1045-896A-7B76C6EEE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613" y="3631685"/>
              <a:ext cx="381668" cy="259338"/>
            </a:xfrm>
            <a:prstGeom prst="rect">
              <a:avLst/>
            </a:prstGeom>
          </p:spPr>
        </p:pic>
        <p:pic>
          <p:nvPicPr>
            <p:cNvPr id="14" name="Picture 13" descr="Flag_of_the_UK.svg.png">
              <a:extLst>
                <a:ext uri="{FF2B5EF4-FFF2-40B4-BE49-F238E27FC236}">
                  <a16:creationId xmlns:a16="http://schemas.microsoft.com/office/drawing/2014/main" id="{581AC773-7B02-5A49-A706-EFE3FB17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602" y="3166984"/>
              <a:ext cx="381402" cy="191449"/>
            </a:xfrm>
            <a:prstGeom prst="rect">
              <a:avLst/>
            </a:prstGeom>
          </p:spPr>
        </p:pic>
        <p:pic>
          <p:nvPicPr>
            <p:cNvPr id="15" name="Picture 14" descr="Flag_of_the_Australia.svg.gif">
              <a:extLst>
                <a:ext uri="{FF2B5EF4-FFF2-40B4-BE49-F238E27FC236}">
                  <a16:creationId xmlns:a16="http://schemas.microsoft.com/office/drawing/2014/main" id="{E7A9B369-BCCA-EF42-AC2C-56F0088CD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798" y="3123505"/>
              <a:ext cx="494938" cy="248291"/>
            </a:xfrm>
            <a:prstGeom prst="rect">
              <a:avLst/>
            </a:prstGeom>
          </p:spPr>
        </p:pic>
        <p:pic>
          <p:nvPicPr>
            <p:cNvPr id="16" name="Picture 15" descr="RomanianFlag.png">
              <a:extLst>
                <a:ext uri="{FF2B5EF4-FFF2-40B4-BE49-F238E27FC236}">
                  <a16:creationId xmlns:a16="http://schemas.microsoft.com/office/drawing/2014/main" id="{EBD3E4B4-19BC-5045-9961-7ED8503D5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9015" y="4132167"/>
              <a:ext cx="362705" cy="24240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9FF0B1-FDD1-6F48-A9C4-D3FAF83B56E4}"/>
                </a:ext>
              </a:extLst>
            </p:cNvPr>
            <p:cNvSpPr txBox="1"/>
            <p:nvPr/>
          </p:nvSpPr>
          <p:spPr>
            <a:xfrm>
              <a:off x="4980142" y="1376823"/>
              <a:ext cx="3632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Percent Difference from Weighted Mean Response of a </a:t>
              </a:r>
              <a:r>
                <a:rPr lang="en-US" b="1" dirty="0" err="1"/>
                <a:t>Photodetector</a:t>
              </a:r>
              <a:endParaRPr lang="en-US" b="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30C1B5-0D9E-5748-9D8E-90F135307B22}"/>
                </a:ext>
              </a:extLst>
            </p:cNvPr>
            <p:cNvSpPr/>
            <p:nvPr/>
          </p:nvSpPr>
          <p:spPr>
            <a:xfrm>
              <a:off x="3847618" y="1823234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3%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2BF2F5-0707-A740-9F32-D21875FAB8C2}"/>
                </a:ext>
              </a:extLst>
            </p:cNvPr>
            <p:cNvSpPr/>
            <p:nvPr/>
          </p:nvSpPr>
          <p:spPr>
            <a:xfrm>
              <a:off x="3847618" y="2219876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2%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BA74CA-A289-E349-9F04-E3B58A9E7BD0}"/>
                </a:ext>
              </a:extLst>
            </p:cNvPr>
            <p:cNvSpPr/>
            <p:nvPr/>
          </p:nvSpPr>
          <p:spPr>
            <a:xfrm>
              <a:off x="3849813" y="2645376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1%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3CCF1F-7F02-0946-B2C3-A5CF8691F605}"/>
                </a:ext>
              </a:extLst>
            </p:cNvPr>
            <p:cNvSpPr/>
            <p:nvPr/>
          </p:nvSpPr>
          <p:spPr>
            <a:xfrm>
              <a:off x="3849116" y="3055673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0%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40DE0F-454D-B243-BD89-565EF1B1A82C}"/>
                </a:ext>
              </a:extLst>
            </p:cNvPr>
            <p:cNvSpPr/>
            <p:nvPr/>
          </p:nvSpPr>
          <p:spPr>
            <a:xfrm>
              <a:off x="3795193" y="3477684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-1%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B050C6F-5FE3-0F41-81B6-4E3AEA4ACB07}"/>
                </a:ext>
              </a:extLst>
            </p:cNvPr>
            <p:cNvSpPr/>
            <p:nvPr/>
          </p:nvSpPr>
          <p:spPr>
            <a:xfrm>
              <a:off x="3795193" y="3874326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-2%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B5A4DF7-C8AE-884D-AFE9-92532B31D888}"/>
                </a:ext>
              </a:extLst>
            </p:cNvPr>
            <p:cNvSpPr/>
            <p:nvPr/>
          </p:nvSpPr>
          <p:spPr>
            <a:xfrm>
              <a:off x="3797388" y="4299826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-3%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74DD10D-073A-A141-8C00-28DC9CAA58DD}"/>
              </a:ext>
            </a:extLst>
          </p:cNvPr>
          <p:cNvSpPr txBox="1"/>
          <p:nvPr/>
        </p:nvSpPr>
        <p:spPr>
          <a:xfrm>
            <a:off x="141890" y="5896304"/>
            <a:ext cx="358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 this scary plot?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61E422-4BA4-CD41-9871-B73AE245F916}"/>
              </a:ext>
            </a:extLst>
          </p:cNvPr>
          <p:cNvSpPr txBox="1"/>
          <p:nvPr/>
        </p:nvSpPr>
        <p:spPr>
          <a:xfrm>
            <a:off x="3492482" y="6063408"/>
            <a:ext cx="465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E0D5"/>
                </a:solidFill>
              </a:rPr>
              <a:t>[3] Amanda </a:t>
            </a:r>
            <a:r>
              <a:rPr lang="en-US" sz="1600" dirty="0" err="1">
                <a:solidFill>
                  <a:srgbClr val="00E0D5"/>
                </a:solidFill>
              </a:rPr>
              <a:t>Koepke’s</a:t>
            </a:r>
            <a:r>
              <a:rPr lang="en-US" sz="1600" dirty="0">
                <a:solidFill>
                  <a:srgbClr val="00E0D5"/>
                </a:solidFill>
              </a:rPr>
              <a:t> Talk at NIST Workshop</a:t>
            </a:r>
          </a:p>
          <a:p>
            <a:pPr algn="r"/>
            <a:r>
              <a:rPr lang="en-US" sz="1600" dirty="0">
                <a:solidFill>
                  <a:srgbClr val="00E0D5"/>
                </a:solidFill>
              </a:rPr>
              <a:t>[4] Jimmy </a:t>
            </a:r>
            <a:r>
              <a:rPr lang="en-US" sz="1600" dirty="0" err="1">
                <a:solidFill>
                  <a:srgbClr val="00E0D5"/>
                </a:solidFill>
              </a:rPr>
              <a:t>Dubard’s</a:t>
            </a:r>
            <a:r>
              <a:rPr lang="en-US" sz="1600" dirty="0">
                <a:solidFill>
                  <a:srgbClr val="00E0D5"/>
                </a:solidFill>
              </a:rPr>
              <a:t> Talk at NIST Workshop</a:t>
            </a:r>
          </a:p>
        </p:txBody>
      </p:sp>
    </p:spTree>
    <p:extLst>
      <p:ext uri="{BB962C8B-B14F-4D97-AF65-F5344CB8AC3E}">
        <p14:creationId xmlns:p14="http://schemas.microsoft.com/office/powerpoint/2010/main" val="21075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2846411-00E4-E24A-86BE-0D2A1EC3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3" y="882867"/>
            <a:ext cx="6797891" cy="5139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69491-7314-FA49-9732-452C8C28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EUROMET Study Concerns Settled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461F-D86A-7648-8851-3248FA99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1FC20-006D-E844-B0E7-3179A482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Flag_of_Germany.svg.png">
            <a:extLst>
              <a:ext uri="{FF2B5EF4-FFF2-40B4-BE49-F238E27FC236}">
                <a16:creationId xmlns:a16="http://schemas.microsoft.com/office/drawing/2014/main" id="{DE56A8F5-4717-084C-B01B-98952EE03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18" y="3879852"/>
            <a:ext cx="454753" cy="264276"/>
          </a:xfrm>
          <a:prstGeom prst="rect">
            <a:avLst/>
          </a:prstGeom>
        </p:spPr>
      </p:pic>
      <p:pic>
        <p:nvPicPr>
          <p:cNvPr id="8" name="Picture 7" descr="Flag_of_France.svg.gif">
            <a:extLst>
              <a:ext uri="{FF2B5EF4-FFF2-40B4-BE49-F238E27FC236}">
                <a16:creationId xmlns:a16="http://schemas.microsoft.com/office/drawing/2014/main" id="{63D1EE06-DF1E-9743-B854-D675DC832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43" y="2901321"/>
            <a:ext cx="471562" cy="306065"/>
          </a:xfrm>
          <a:prstGeom prst="rect">
            <a:avLst/>
          </a:prstGeom>
        </p:spPr>
      </p:pic>
      <p:pic>
        <p:nvPicPr>
          <p:cNvPr id="9" name="Picture 8" descr="Flag_of_the_South_Africa.svg.gif">
            <a:extLst>
              <a:ext uri="{FF2B5EF4-FFF2-40B4-BE49-F238E27FC236}">
                <a16:creationId xmlns:a16="http://schemas.microsoft.com/office/drawing/2014/main" id="{73EE70AD-EEE2-6940-89FF-F107DE008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88" y="2220937"/>
            <a:ext cx="473660" cy="305849"/>
          </a:xfrm>
          <a:prstGeom prst="rect">
            <a:avLst/>
          </a:prstGeom>
        </p:spPr>
      </p:pic>
      <p:pic>
        <p:nvPicPr>
          <p:cNvPr id="10" name="Picture 9" descr="Flag_of_the_Japan.svg.gif">
            <a:extLst>
              <a:ext uri="{FF2B5EF4-FFF2-40B4-BE49-F238E27FC236}">
                <a16:creationId xmlns:a16="http://schemas.microsoft.com/office/drawing/2014/main" id="{E44B7454-7396-4448-A78C-19DA8956A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36" y="3696716"/>
            <a:ext cx="479442" cy="315536"/>
          </a:xfrm>
          <a:prstGeom prst="rect">
            <a:avLst/>
          </a:prstGeom>
        </p:spPr>
      </p:pic>
      <p:pic>
        <p:nvPicPr>
          <p:cNvPr id="11" name="Picture 10" descr="Flag_of_the_UK.svg.png">
            <a:extLst>
              <a:ext uri="{FF2B5EF4-FFF2-40B4-BE49-F238E27FC236}">
                <a16:creationId xmlns:a16="http://schemas.microsoft.com/office/drawing/2014/main" id="{3341F9A9-4198-AB4D-8ED8-157AA1FF21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46" y="3203612"/>
            <a:ext cx="479108" cy="232935"/>
          </a:xfrm>
          <a:prstGeom prst="rect">
            <a:avLst/>
          </a:prstGeom>
        </p:spPr>
      </p:pic>
      <p:pic>
        <p:nvPicPr>
          <p:cNvPr id="12" name="Picture 11" descr="Flag_of_the_Australia.svg.gif">
            <a:extLst>
              <a:ext uri="{FF2B5EF4-FFF2-40B4-BE49-F238E27FC236}">
                <a16:creationId xmlns:a16="http://schemas.microsoft.com/office/drawing/2014/main" id="{E1E71372-332B-9646-B677-0622777578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13" y="3369803"/>
            <a:ext cx="621730" cy="302095"/>
          </a:xfrm>
          <a:prstGeom prst="rect">
            <a:avLst/>
          </a:prstGeom>
        </p:spPr>
      </p:pic>
      <p:pic>
        <p:nvPicPr>
          <p:cNvPr id="13" name="Picture 12" descr="RomanianFlag.png">
            <a:extLst>
              <a:ext uri="{FF2B5EF4-FFF2-40B4-BE49-F238E27FC236}">
                <a16:creationId xmlns:a16="http://schemas.microsoft.com/office/drawing/2014/main" id="{2DDDFCAB-C9EC-8242-9DA9-0038847223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01" y="3811816"/>
            <a:ext cx="455621" cy="2949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F5523B-5DBB-F74B-9AF6-567A443591EF}"/>
              </a:ext>
            </a:extLst>
          </p:cNvPr>
          <p:cNvSpPr txBox="1"/>
          <p:nvPr/>
        </p:nvSpPr>
        <p:spPr>
          <a:xfrm>
            <a:off x="1292771" y="6488668"/>
            <a:ext cx="676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0D5"/>
                </a:solidFill>
              </a:rPr>
              <a:t>Results from </a:t>
            </a:r>
            <a:r>
              <a:rPr lang="en-US" dirty="0" err="1">
                <a:solidFill>
                  <a:srgbClr val="00E0D5"/>
                </a:solidFill>
              </a:rPr>
              <a:t>consensus.nist.gov</a:t>
            </a:r>
            <a:r>
              <a:rPr lang="en-US" dirty="0">
                <a:solidFill>
                  <a:srgbClr val="00E0D5"/>
                </a:solidFill>
              </a:rPr>
              <a:t>, encouraged by Amanda </a:t>
            </a:r>
            <a:r>
              <a:rPr lang="en-US" dirty="0" err="1">
                <a:solidFill>
                  <a:srgbClr val="00E0D5"/>
                </a:solidFill>
              </a:rPr>
              <a:t>Koepke’s</a:t>
            </a:r>
            <a:r>
              <a:rPr lang="en-US" dirty="0">
                <a:solidFill>
                  <a:srgbClr val="00E0D5"/>
                </a:solidFill>
              </a:rPr>
              <a:t> Talk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F221A0-9D5D-2E4A-A6D5-A5265E8D4C74}"/>
              </a:ext>
            </a:extLst>
          </p:cNvPr>
          <p:cNvSpPr txBox="1"/>
          <p:nvPr/>
        </p:nvSpPr>
        <p:spPr>
          <a:xfrm>
            <a:off x="1164593" y="6148552"/>
            <a:ext cx="694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0D5"/>
                </a:solidFill>
              </a:rPr>
              <a:t>Data from Table 12, “</a:t>
            </a:r>
            <a:r>
              <a:rPr lang="en-US" dirty="0" err="1">
                <a:solidFill>
                  <a:srgbClr val="00E0D5"/>
                </a:solidFill>
              </a:rPr>
              <a:t>Nd:YAG</a:t>
            </a:r>
            <a:r>
              <a:rPr lang="en-US" dirty="0">
                <a:solidFill>
                  <a:srgbClr val="00E0D5"/>
                </a:solidFill>
              </a:rPr>
              <a:t> 1W” </a:t>
            </a:r>
            <a:r>
              <a:rPr lang="en-US" dirty="0" err="1">
                <a:solidFill>
                  <a:srgbClr val="00E0D5"/>
                </a:solidFill>
              </a:rPr>
              <a:t>Kück</a:t>
            </a:r>
            <a:r>
              <a:rPr lang="en-US" dirty="0">
                <a:solidFill>
                  <a:srgbClr val="00E0D5"/>
                </a:solidFill>
              </a:rPr>
              <a:t> </a:t>
            </a:r>
            <a:r>
              <a:rPr lang="en-US" i="1" dirty="0" err="1">
                <a:solidFill>
                  <a:srgbClr val="00E0D5"/>
                </a:solidFill>
              </a:rPr>
              <a:t>Metrologia</a:t>
            </a:r>
            <a:r>
              <a:rPr lang="en-US" dirty="0">
                <a:solidFill>
                  <a:srgbClr val="00E0D5"/>
                </a:solidFill>
              </a:rPr>
              <a:t> 47.1A (2010): 02003.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ABFD83-213A-0D40-AAA3-E1358CFF9D9F}"/>
              </a:ext>
            </a:extLst>
          </p:cNvPr>
          <p:cNvSpPr txBox="1"/>
          <p:nvPr/>
        </p:nvSpPr>
        <p:spPr>
          <a:xfrm>
            <a:off x="7400998" y="788276"/>
            <a:ext cx="1823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“Dark” Unknown </a:t>
            </a:r>
          </a:p>
          <a:p>
            <a:r>
              <a:rPr lang="en-US" dirty="0">
                <a:solidFill>
                  <a:srgbClr val="FFFF00"/>
                </a:solidFill>
              </a:rPr>
              <a:t>Uncertainty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E5556-72C4-B049-A51B-118F3ACB441A}"/>
              </a:ext>
            </a:extLst>
          </p:cNvPr>
          <p:cNvSpPr txBox="1"/>
          <p:nvPr/>
        </p:nvSpPr>
        <p:spPr>
          <a:xfrm>
            <a:off x="7705849" y="3415862"/>
            <a:ext cx="1438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00"/>
                </a:solidFill>
              </a:rPr>
              <a:t>Reported </a:t>
            </a:r>
          </a:p>
          <a:p>
            <a:pPr algn="r"/>
            <a:r>
              <a:rPr lang="en-US" sz="2000" b="1" dirty="0">
                <a:solidFill>
                  <a:srgbClr val="FFFF00"/>
                </a:solidFill>
              </a:rPr>
              <a:t>Uncertainty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E82188-D3EA-2243-9EAA-F2DE1FE3482A}"/>
              </a:ext>
            </a:extLst>
          </p:cNvPr>
          <p:cNvSpPr txBox="1"/>
          <p:nvPr/>
        </p:nvSpPr>
        <p:spPr>
          <a:xfrm>
            <a:off x="7879992" y="1739462"/>
            <a:ext cx="1153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00E0D5"/>
                </a:solidFill>
              </a:rPr>
              <a:t>Reported</a:t>
            </a:r>
          </a:p>
          <a:p>
            <a:pPr algn="r"/>
            <a:r>
              <a:rPr lang="en-US" sz="2000" dirty="0">
                <a:solidFill>
                  <a:srgbClr val="00E0D5"/>
                </a:solidFill>
              </a:rPr>
              <a:t>Value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D5C564-5582-5D40-8E77-D3C6A3A1E869}"/>
              </a:ext>
            </a:extLst>
          </p:cNvPr>
          <p:cNvSpPr txBox="1"/>
          <p:nvPr/>
        </p:nvSpPr>
        <p:spPr>
          <a:xfrm>
            <a:off x="7451205" y="2601311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Consensus </a:t>
            </a:r>
          </a:p>
          <a:p>
            <a:r>
              <a:rPr lang="en-US" dirty="0"/>
              <a:t>Value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5F8163-D02C-3D40-8211-C8CAFBB19891}"/>
              </a:ext>
            </a:extLst>
          </p:cNvPr>
          <p:cNvSpPr txBox="1"/>
          <p:nvPr/>
        </p:nvSpPr>
        <p:spPr>
          <a:xfrm>
            <a:off x="7445951" y="4330262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050C5"/>
                </a:solidFill>
              </a:rPr>
              <a:t>68% CI for</a:t>
            </a:r>
          </a:p>
          <a:p>
            <a:r>
              <a:rPr lang="en-US" dirty="0">
                <a:solidFill>
                  <a:srgbClr val="F050C5"/>
                </a:solidFill>
              </a:rPr>
              <a:t>Consensus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CEF889F-8795-B540-BEEE-C82FD3165A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0799" y="1481959"/>
            <a:ext cx="603469" cy="603469"/>
          </a:xfrm>
          <a:prstGeom prst="rect">
            <a:avLst/>
          </a:prstGeom>
        </p:spPr>
      </p:pic>
      <p:pic>
        <p:nvPicPr>
          <p:cNvPr id="6" name="Picture 5" descr="Flag_of_the_United_States.svg.png">
            <a:extLst>
              <a:ext uri="{FF2B5EF4-FFF2-40B4-BE49-F238E27FC236}">
                <a16:creationId xmlns:a16="http://schemas.microsoft.com/office/drawing/2014/main" id="{CD8ED461-534A-9047-A675-5B7E76727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50" y="1902521"/>
            <a:ext cx="517235" cy="26384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47C0FB-8D02-3D46-A02D-7C3877EE93CC}"/>
              </a:ext>
            </a:extLst>
          </p:cNvPr>
          <p:cNvCxnSpPr/>
          <p:nvPr/>
        </p:nvCxnSpPr>
        <p:spPr>
          <a:xfrm flipV="1">
            <a:off x="3373814" y="3484180"/>
            <a:ext cx="0" cy="804041"/>
          </a:xfrm>
          <a:prstGeom prst="straightConnector1">
            <a:avLst/>
          </a:prstGeom>
          <a:ln w="50800">
            <a:gradFill>
              <a:gsLst>
                <a:gs pos="48000">
                  <a:schemeClr val="tx1"/>
                </a:gs>
                <a:gs pos="23000">
                  <a:srgbClr val="FF0000"/>
                </a:gs>
                <a:gs pos="65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0177BF-6351-774C-B43F-B2D018D21B13}"/>
              </a:ext>
            </a:extLst>
          </p:cNvPr>
          <p:cNvSpPr txBox="1"/>
          <p:nvPr/>
        </p:nvSpPr>
        <p:spPr>
          <a:xfrm>
            <a:off x="173421" y="5060732"/>
            <a:ext cx="222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Don’t be scared.</a:t>
            </a:r>
          </a:p>
        </p:txBody>
      </p:sp>
    </p:spTree>
    <p:extLst>
      <p:ext uri="{BB962C8B-B14F-4D97-AF65-F5344CB8AC3E}">
        <p14:creationId xmlns:p14="http://schemas.microsoft.com/office/powerpoint/2010/main" val="91414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>
            <a:extLst>
              <a:ext uri="{FF2B5EF4-FFF2-40B4-BE49-F238E27FC236}">
                <a16:creationId xmlns:a16="http://schemas.microsoft.com/office/drawing/2014/main" id="{F24EFA63-3B29-734E-BBCC-F5AC70CC3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784" y="-378373"/>
            <a:ext cx="1450428" cy="1450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227BD1-5DCC-3C44-8CAB-0BA96D32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252138" cy="734786"/>
          </a:xfrm>
        </p:spPr>
        <p:txBody>
          <a:bodyPr/>
          <a:lstStyle/>
          <a:p>
            <a:r>
              <a:rPr lang="en-US" dirty="0"/>
              <a:t>The Present 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F411-1F42-BA4F-A3E1-CB671947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F979A-5543-9E43-B693-A7467D2A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31F3F-C559-8545-A1CC-C4BC00672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21255" r="9077" b="15437"/>
          <a:stretch/>
        </p:blipFill>
        <p:spPr>
          <a:xfrm rot="5400000">
            <a:off x="5628471" y="1435004"/>
            <a:ext cx="3826871" cy="2738049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5B2BD34-5616-144C-B03E-B69C92DCB414}"/>
              </a:ext>
            </a:extLst>
          </p:cNvPr>
          <p:cNvGrpSpPr/>
          <p:nvPr/>
        </p:nvGrpSpPr>
        <p:grpSpPr>
          <a:xfrm>
            <a:off x="0" y="961697"/>
            <a:ext cx="6053959" cy="3767958"/>
            <a:chOff x="29064" y="1301741"/>
            <a:chExt cx="9426801" cy="5388964"/>
          </a:xfrm>
        </p:grpSpPr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B6DB59CA-B8D2-1743-A21A-DFCEC2F36E72}"/>
                </a:ext>
              </a:extLst>
            </p:cNvPr>
            <p:cNvSpPr/>
            <p:nvPr/>
          </p:nvSpPr>
          <p:spPr>
            <a:xfrm>
              <a:off x="333783" y="1690688"/>
              <a:ext cx="9122082" cy="5000017"/>
            </a:xfrm>
            <a:prstGeom prst="roundRect">
              <a:avLst>
                <a:gd name="adj" fmla="val 869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8B3BCF-59DC-964E-BB1E-20139D52A333}"/>
                </a:ext>
              </a:extLst>
            </p:cNvPr>
            <p:cNvSpPr txBox="1"/>
            <p:nvPr/>
          </p:nvSpPr>
          <p:spPr>
            <a:xfrm>
              <a:off x="7201512" y="1301741"/>
              <a:ext cx="2075075" cy="32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Insulating shell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91F9BB-9930-6040-8398-5A24A0CC0F0E}"/>
                </a:ext>
              </a:extLst>
            </p:cNvPr>
            <p:cNvSpPr/>
            <p:nvPr/>
          </p:nvSpPr>
          <p:spPr>
            <a:xfrm>
              <a:off x="8086728" y="3373573"/>
              <a:ext cx="1270942" cy="16828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DC Amplifier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DCCAEA-F546-094A-8101-F846ED4B298F}"/>
                </a:ext>
              </a:extLst>
            </p:cNvPr>
            <p:cNvSpPr/>
            <p:nvPr/>
          </p:nvSpPr>
          <p:spPr>
            <a:xfrm>
              <a:off x="2526399" y="3689721"/>
              <a:ext cx="4675113" cy="1059341"/>
            </a:xfrm>
            <a:custGeom>
              <a:avLst/>
              <a:gdLst>
                <a:gd name="connsiteX0" fmla="*/ 0 w 4659549"/>
                <a:gd name="connsiteY0" fmla="*/ 0 h 1026268"/>
                <a:gd name="connsiteX1" fmla="*/ 4659549 w 4659549"/>
                <a:gd name="connsiteY1" fmla="*/ 0 h 1026268"/>
                <a:gd name="connsiteX2" fmla="*/ 4659549 w 4659549"/>
                <a:gd name="connsiteY2" fmla="*/ 1026268 h 1026268"/>
                <a:gd name="connsiteX3" fmla="*/ 0 w 4659549"/>
                <a:gd name="connsiteY3" fmla="*/ 1026268 h 1026268"/>
                <a:gd name="connsiteX4" fmla="*/ 0 w 4659549"/>
                <a:gd name="connsiteY4" fmla="*/ 0 h 1026268"/>
                <a:gd name="connsiteX0" fmla="*/ 0 w 4659549"/>
                <a:gd name="connsiteY0" fmla="*/ 19455 h 1045723"/>
                <a:gd name="connsiteX1" fmla="*/ 4056434 w 4659549"/>
                <a:gd name="connsiteY1" fmla="*/ 0 h 1045723"/>
                <a:gd name="connsiteX2" fmla="*/ 4659549 w 4659549"/>
                <a:gd name="connsiteY2" fmla="*/ 1045723 h 1045723"/>
                <a:gd name="connsiteX3" fmla="*/ 0 w 4659549"/>
                <a:gd name="connsiteY3" fmla="*/ 1045723 h 1045723"/>
                <a:gd name="connsiteX4" fmla="*/ 0 w 4659549"/>
                <a:gd name="connsiteY4" fmla="*/ 19455 h 1045723"/>
                <a:gd name="connsiteX0" fmla="*/ 0 w 4659549"/>
                <a:gd name="connsiteY0" fmla="*/ 1045723 h 1137163"/>
                <a:gd name="connsiteX1" fmla="*/ 0 w 4659549"/>
                <a:gd name="connsiteY1" fmla="*/ 19455 h 1137163"/>
                <a:gd name="connsiteX2" fmla="*/ 4056434 w 4659549"/>
                <a:gd name="connsiteY2" fmla="*/ 0 h 1137163"/>
                <a:gd name="connsiteX3" fmla="*/ 4659549 w 4659549"/>
                <a:gd name="connsiteY3" fmla="*/ 1045723 h 1137163"/>
                <a:gd name="connsiteX4" fmla="*/ 91440 w 4659549"/>
                <a:gd name="connsiteY4" fmla="*/ 1137163 h 1137163"/>
                <a:gd name="connsiteX0" fmla="*/ 0 w 4659549"/>
                <a:gd name="connsiteY0" fmla="*/ 19455 h 1137163"/>
                <a:gd name="connsiteX1" fmla="*/ 4056434 w 4659549"/>
                <a:gd name="connsiteY1" fmla="*/ 0 h 1137163"/>
                <a:gd name="connsiteX2" fmla="*/ 4659549 w 4659549"/>
                <a:gd name="connsiteY2" fmla="*/ 1045723 h 1137163"/>
                <a:gd name="connsiteX3" fmla="*/ 91440 w 4659549"/>
                <a:gd name="connsiteY3" fmla="*/ 1137163 h 1137163"/>
                <a:gd name="connsiteX0" fmla="*/ 0 w 4659549"/>
                <a:gd name="connsiteY0" fmla="*/ 19455 h 1069069"/>
                <a:gd name="connsiteX1" fmla="*/ 4056434 w 4659549"/>
                <a:gd name="connsiteY1" fmla="*/ 0 h 1069069"/>
                <a:gd name="connsiteX2" fmla="*/ 4659549 w 4659549"/>
                <a:gd name="connsiteY2" fmla="*/ 1045723 h 1069069"/>
                <a:gd name="connsiteX3" fmla="*/ 13619 w 4659549"/>
                <a:gd name="connsiteY3" fmla="*/ 1069069 h 1069069"/>
                <a:gd name="connsiteX0" fmla="*/ 0 w 4659549"/>
                <a:gd name="connsiteY0" fmla="*/ 19455 h 1059341"/>
                <a:gd name="connsiteX1" fmla="*/ 4056434 w 4659549"/>
                <a:gd name="connsiteY1" fmla="*/ 0 h 1059341"/>
                <a:gd name="connsiteX2" fmla="*/ 4659549 w 4659549"/>
                <a:gd name="connsiteY2" fmla="*/ 1045723 h 1059341"/>
                <a:gd name="connsiteX3" fmla="*/ 23346 w 4659549"/>
                <a:gd name="connsiteY3" fmla="*/ 1059341 h 1059341"/>
                <a:gd name="connsiteX0" fmla="*/ 0 w 4659549"/>
                <a:gd name="connsiteY0" fmla="*/ 9728 h 1059341"/>
                <a:gd name="connsiteX1" fmla="*/ 4056434 w 4659549"/>
                <a:gd name="connsiteY1" fmla="*/ 0 h 1059341"/>
                <a:gd name="connsiteX2" fmla="*/ 4659549 w 4659549"/>
                <a:gd name="connsiteY2" fmla="*/ 1045723 h 1059341"/>
                <a:gd name="connsiteX3" fmla="*/ 23346 w 4659549"/>
                <a:gd name="connsiteY3" fmla="*/ 1059341 h 1059341"/>
                <a:gd name="connsiteX0" fmla="*/ 0 w 4669277"/>
                <a:gd name="connsiteY0" fmla="*/ 0 h 1059341"/>
                <a:gd name="connsiteX1" fmla="*/ 4066162 w 4669277"/>
                <a:gd name="connsiteY1" fmla="*/ 0 h 1059341"/>
                <a:gd name="connsiteX2" fmla="*/ 4669277 w 4669277"/>
                <a:gd name="connsiteY2" fmla="*/ 1045723 h 1059341"/>
                <a:gd name="connsiteX3" fmla="*/ 33074 w 4669277"/>
                <a:gd name="connsiteY3" fmla="*/ 1059341 h 1059341"/>
                <a:gd name="connsiteX0" fmla="*/ 15564 w 4684841"/>
                <a:gd name="connsiteY0" fmla="*/ 0 h 1059341"/>
                <a:gd name="connsiteX1" fmla="*/ 4081726 w 4684841"/>
                <a:gd name="connsiteY1" fmla="*/ 0 h 1059341"/>
                <a:gd name="connsiteX2" fmla="*/ 4684841 w 4684841"/>
                <a:gd name="connsiteY2" fmla="*/ 1045723 h 1059341"/>
                <a:gd name="connsiteX3" fmla="*/ 0 w 4684841"/>
                <a:gd name="connsiteY3" fmla="*/ 1059341 h 1059341"/>
                <a:gd name="connsiteX0" fmla="*/ 5836 w 4675113"/>
                <a:gd name="connsiteY0" fmla="*/ 0 h 1059341"/>
                <a:gd name="connsiteX1" fmla="*/ 4071998 w 4675113"/>
                <a:gd name="connsiteY1" fmla="*/ 0 h 1059341"/>
                <a:gd name="connsiteX2" fmla="*/ 4675113 w 4675113"/>
                <a:gd name="connsiteY2" fmla="*/ 1045723 h 1059341"/>
                <a:gd name="connsiteX3" fmla="*/ 0 w 4675113"/>
                <a:gd name="connsiteY3" fmla="*/ 1059341 h 105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113" h="1059341">
                  <a:moveTo>
                    <a:pt x="5836" y="0"/>
                  </a:moveTo>
                  <a:lnTo>
                    <a:pt x="4071998" y="0"/>
                  </a:lnTo>
                  <a:lnTo>
                    <a:pt x="4675113" y="1045723"/>
                  </a:lnTo>
                  <a:lnTo>
                    <a:pt x="0" y="1059341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A78749-A487-D948-98F0-67A46894274A}"/>
                </a:ext>
              </a:extLst>
            </p:cNvPr>
            <p:cNvSpPr/>
            <p:nvPr/>
          </p:nvSpPr>
          <p:spPr>
            <a:xfrm>
              <a:off x="1374644" y="2449445"/>
              <a:ext cx="6712085" cy="35700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AC7DC898-899B-2E44-A496-D798AC8066AE}"/>
                </a:ext>
              </a:extLst>
            </p:cNvPr>
            <p:cNvSpPr/>
            <p:nvPr/>
          </p:nvSpPr>
          <p:spPr>
            <a:xfrm>
              <a:off x="979052" y="3627949"/>
              <a:ext cx="395592" cy="1250005"/>
            </a:xfrm>
            <a:custGeom>
              <a:avLst/>
              <a:gdLst>
                <a:gd name="connsiteX0" fmla="*/ 0 w 395592"/>
                <a:gd name="connsiteY0" fmla="*/ 0 h 1250005"/>
                <a:gd name="connsiteX1" fmla="*/ 395592 w 395592"/>
                <a:gd name="connsiteY1" fmla="*/ 0 h 1250005"/>
                <a:gd name="connsiteX2" fmla="*/ 395592 w 395592"/>
                <a:gd name="connsiteY2" fmla="*/ 1250005 h 1250005"/>
                <a:gd name="connsiteX3" fmla="*/ 0 w 395592"/>
                <a:gd name="connsiteY3" fmla="*/ 1250005 h 1250005"/>
                <a:gd name="connsiteX4" fmla="*/ 0 w 395592"/>
                <a:gd name="connsiteY4" fmla="*/ 0 h 1250005"/>
                <a:gd name="connsiteX0" fmla="*/ 116732 w 395592"/>
                <a:gd name="connsiteY0" fmla="*/ 0 h 1259733"/>
                <a:gd name="connsiteX1" fmla="*/ 395592 w 395592"/>
                <a:gd name="connsiteY1" fmla="*/ 9728 h 1259733"/>
                <a:gd name="connsiteX2" fmla="*/ 395592 w 395592"/>
                <a:gd name="connsiteY2" fmla="*/ 1259733 h 1259733"/>
                <a:gd name="connsiteX3" fmla="*/ 0 w 395592"/>
                <a:gd name="connsiteY3" fmla="*/ 1259733 h 1259733"/>
                <a:gd name="connsiteX4" fmla="*/ 116732 w 395592"/>
                <a:gd name="connsiteY4" fmla="*/ 0 h 1259733"/>
                <a:gd name="connsiteX0" fmla="*/ 116732 w 395592"/>
                <a:gd name="connsiteY0" fmla="*/ 0 h 1250005"/>
                <a:gd name="connsiteX1" fmla="*/ 395592 w 395592"/>
                <a:gd name="connsiteY1" fmla="*/ 0 h 1250005"/>
                <a:gd name="connsiteX2" fmla="*/ 395592 w 395592"/>
                <a:gd name="connsiteY2" fmla="*/ 1250005 h 1250005"/>
                <a:gd name="connsiteX3" fmla="*/ 0 w 395592"/>
                <a:gd name="connsiteY3" fmla="*/ 1250005 h 1250005"/>
                <a:gd name="connsiteX4" fmla="*/ 116732 w 395592"/>
                <a:gd name="connsiteY4" fmla="*/ 0 h 125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592" h="1250005">
                  <a:moveTo>
                    <a:pt x="116732" y="0"/>
                  </a:moveTo>
                  <a:lnTo>
                    <a:pt x="395592" y="0"/>
                  </a:lnTo>
                  <a:lnTo>
                    <a:pt x="395592" y="1250005"/>
                  </a:lnTo>
                  <a:lnTo>
                    <a:pt x="0" y="1250005"/>
                  </a:lnTo>
                  <a:lnTo>
                    <a:pt x="116732" y="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B8CCDC02-356E-514B-A20A-4D7710BDF814}"/>
                </a:ext>
              </a:extLst>
            </p:cNvPr>
            <p:cNvSpPr/>
            <p:nvPr/>
          </p:nvSpPr>
          <p:spPr>
            <a:xfrm>
              <a:off x="1715112" y="2877462"/>
              <a:ext cx="6011694" cy="2694562"/>
            </a:xfrm>
            <a:custGeom>
              <a:avLst/>
              <a:gdLst>
                <a:gd name="connsiteX0" fmla="*/ 0 w 6031148"/>
                <a:gd name="connsiteY0" fmla="*/ 0 h 2675106"/>
                <a:gd name="connsiteX1" fmla="*/ 6031148 w 6031148"/>
                <a:gd name="connsiteY1" fmla="*/ 0 h 2675106"/>
                <a:gd name="connsiteX2" fmla="*/ 6031148 w 6031148"/>
                <a:gd name="connsiteY2" fmla="*/ 2675106 h 2675106"/>
                <a:gd name="connsiteX3" fmla="*/ 0 w 6031148"/>
                <a:gd name="connsiteY3" fmla="*/ 2675106 h 2675106"/>
                <a:gd name="connsiteX4" fmla="*/ 0 w 6031148"/>
                <a:gd name="connsiteY4" fmla="*/ 0 h 2675106"/>
                <a:gd name="connsiteX0" fmla="*/ 0 w 6031148"/>
                <a:gd name="connsiteY0" fmla="*/ 0 h 2766546"/>
                <a:gd name="connsiteX1" fmla="*/ 6031148 w 6031148"/>
                <a:gd name="connsiteY1" fmla="*/ 0 h 2766546"/>
                <a:gd name="connsiteX2" fmla="*/ 6031148 w 6031148"/>
                <a:gd name="connsiteY2" fmla="*/ 2675106 h 2766546"/>
                <a:gd name="connsiteX3" fmla="*/ 91440 w 6031148"/>
                <a:gd name="connsiteY3" fmla="*/ 2766546 h 2766546"/>
                <a:gd name="connsiteX0" fmla="*/ 0 w 6031148"/>
                <a:gd name="connsiteY0" fmla="*/ 0 h 2717908"/>
                <a:gd name="connsiteX1" fmla="*/ 6031148 w 6031148"/>
                <a:gd name="connsiteY1" fmla="*/ 0 h 2717908"/>
                <a:gd name="connsiteX2" fmla="*/ 6031148 w 6031148"/>
                <a:gd name="connsiteY2" fmla="*/ 2675106 h 2717908"/>
                <a:gd name="connsiteX3" fmla="*/ 52529 w 6031148"/>
                <a:gd name="connsiteY3" fmla="*/ 2717908 h 2717908"/>
                <a:gd name="connsiteX0" fmla="*/ 0 w 6031148"/>
                <a:gd name="connsiteY0" fmla="*/ 0 h 2708180"/>
                <a:gd name="connsiteX1" fmla="*/ 6031148 w 6031148"/>
                <a:gd name="connsiteY1" fmla="*/ 0 h 2708180"/>
                <a:gd name="connsiteX2" fmla="*/ 6031148 w 6031148"/>
                <a:gd name="connsiteY2" fmla="*/ 2675106 h 2708180"/>
                <a:gd name="connsiteX3" fmla="*/ 52529 w 6031148"/>
                <a:gd name="connsiteY3" fmla="*/ 2708180 h 2708180"/>
                <a:gd name="connsiteX0" fmla="*/ 0 w 6031148"/>
                <a:gd name="connsiteY0" fmla="*/ 0 h 2698452"/>
                <a:gd name="connsiteX1" fmla="*/ 6031148 w 6031148"/>
                <a:gd name="connsiteY1" fmla="*/ 0 h 2698452"/>
                <a:gd name="connsiteX2" fmla="*/ 6031148 w 6031148"/>
                <a:gd name="connsiteY2" fmla="*/ 2675106 h 2698452"/>
                <a:gd name="connsiteX3" fmla="*/ 52529 w 6031148"/>
                <a:gd name="connsiteY3" fmla="*/ 2698452 h 2698452"/>
                <a:gd name="connsiteX0" fmla="*/ 0 w 6031148"/>
                <a:gd name="connsiteY0" fmla="*/ 0 h 2688725"/>
                <a:gd name="connsiteX1" fmla="*/ 6031148 w 6031148"/>
                <a:gd name="connsiteY1" fmla="*/ 0 h 2688725"/>
                <a:gd name="connsiteX2" fmla="*/ 6031148 w 6031148"/>
                <a:gd name="connsiteY2" fmla="*/ 2675106 h 2688725"/>
                <a:gd name="connsiteX3" fmla="*/ 52529 w 6031148"/>
                <a:gd name="connsiteY3" fmla="*/ 2688725 h 2688725"/>
                <a:gd name="connsiteX0" fmla="*/ 0 w 6031148"/>
                <a:gd name="connsiteY0" fmla="*/ 0 h 2688725"/>
                <a:gd name="connsiteX1" fmla="*/ 359922 w 6031148"/>
                <a:gd name="connsiteY1" fmla="*/ 1 h 2688725"/>
                <a:gd name="connsiteX2" fmla="*/ 6031148 w 6031148"/>
                <a:gd name="connsiteY2" fmla="*/ 0 h 2688725"/>
                <a:gd name="connsiteX3" fmla="*/ 6031148 w 6031148"/>
                <a:gd name="connsiteY3" fmla="*/ 2675106 h 2688725"/>
                <a:gd name="connsiteX4" fmla="*/ 52529 w 6031148"/>
                <a:gd name="connsiteY4" fmla="*/ 2688725 h 2688725"/>
                <a:gd name="connsiteX0" fmla="*/ 0 w 6001965"/>
                <a:gd name="connsiteY0" fmla="*/ 749030 h 2688725"/>
                <a:gd name="connsiteX1" fmla="*/ 330739 w 6001965"/>
                <a:gd name="connsiteY1" fmla="*/ 1 h 2688725"/>
                <a:gd name="connsiteX2" fmla="*/ 6001965 w 6001965"/>
                <a:gd name="connsiteY2" fmla="*/ 0 h 2688725"/>
                <a:gd name="connsiteX3" fmla="*/ 6001965 w 6001965"/>
                <a:gd name="connsiteY3" fmla="*/ 2675106 h 2688725"/>
                <a:gd name="connsiteX4" fmla="*/ 23346 w 6001965"/>
                <a:gd name="connsiteY4" fmla="*/ 2688725 h 2688725"/>
                <a:gd name="connsiteX0" fmla="*/ 2 w 6001967"/>
                <a:gd name="connsiteY0" fmla="*/ 749030 h 2688725"/>
                <a:gd name="connsiteX1" fmla="*/ 0 w 6001967"/>
                <a:gd name="connsiteY1" fmla="*/ 9729 h 2688725"/>
                <a:gd name="connsiteX2" fmla="*/ 6001967 w 6001967"/>
                <a:gd name="connsiteY2" fmla="*/ 0 h 2688725"/>
                <a:gd name="connsiteX3" fmla="*/ 6001967 w 6001967"/>
                <a:gd name="connsiteY3" fmla="*/ 2675106 h 2688725"/>
                <a:gd name="connsiteX4" fmla="*/ 23348 w 6001967"/>
                <a:gd name="connsiteY4" fmla="*/ 2688725 h 2688725"/>
                <a:gd name="connsiteX0" fmla="*/ 2 w 6001967"/>
                <a:gd name="connsiteY0" fmla="*/ 749030 h 2688725"/>
                <a:gd name="connsiteX1" fmla="*/ 0 w 6001967"/>
                <a:gd name="connsiteY1" fmla="*/ 9729 h 2688725"/>
                <a:gd name="connsiteX2" fmla="*/ 6001967 w 6001967"/>
                <a:gd name="connsiteY2" fmla="*/ 0 h 2688725"/>
                <a:gd name="connsiteX3" fmla="*/ 6001967 w 6001967"/>
                <a:gd name="connsiteY3" fmla="*/ 2675106 h 2688725"/>
                <a:gd name="connsiteX4" fmla="*/ 583660 w 6001967"/>
                <a:gd name="connsiteY4" fmla="*/ 2675107 h 2688725"/>
                <a:gd name="connsiteX5" fmla="*/ 23348 w 6001967"/>
                <a:gd name="connsiteY5" fmla="*/ 2688725 h 2688725"/>
                <a:gd name="connsiteX0" fmla="*/ 5837 w 6007802"/>
                <a:gd name="connsiteY0" fmla="*/ 749030 h 2675107"/>
                <a:gd name="connsiteX1" fmla="*/ 5835 w 6007802"/>
                <a:gd name="connsiteY1" fmla="*/ 9729 h 2675107"/>
                <a:gd name="connsiteX2" fmla="*/ 6007802 w 6007802"/>
                <a:gd name="connsiteY2" fmla="*/ 0 h 2675107"/>
                <a:gd name="connsiteX3" fmla="*/ 6007802 w 6007802"/>
                <a:gd name="connsiteY3" fmla="*/ 2675106 h 2675107"/>
                <a:gd name="connsiteX4" fmla="*/ 589495 w 6007802"/>
                <a:gd name="connsiteY4" fmla="*/ 2675107 h 2675107"/>
                <a:gd name="connsiteX5" fmla="*/ 0 w 6007802"/>
                <a:gd name="connsiteY5" fmla="*/ 1968878 h 2675107"/>
                <a:gd name="connsiteX0" fmla="*/ 9729 w 6011694"/>
                <a:gd name="connsiteY0" fmla="*/ 749030 h 2694562"/>
                <a:gd name="connsiteX1" fmla="*/ 9727 w 6011694"/>
                <a:gd name="connsiteY1" fmla="*/ 9729 h 2694562"/>
                <a:gd name="connsiteX2" fmla="*/ 6011694 w 6011694"/>
                <a:gd name="connsiteY2" fmla="*/ 0 h 2694562"/>
                <a:gd name="connsiteX3" fmla="*/ 6011694 w 6011694"/>
                <a:gd name="connsiteY3" fmla="*/ 2675106 h 2694562"/>
                <a:gd name="connsiteX4" fmla="*/ 0 w 6011694"/>
                <a:gd name="connsiteY4" fmla="*/ 2694562 h 2694562"/>
                <a:gd name="connsiteX5" fmla="*/ 3892 w 6011694"/>
                <a:gd name="connsiteY5" fmla="*/ 1968878 h 26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1694" h="2694562">
                  <a:moveTo>
                    <a:pt x="9729" y="749030"/>
                  </a:moveTo>
                  <a:cubicBezTo>
                    <a:pt x="9728" y="502596"/>
                    <a:pt x="9728" y="256163"/>
                    <a:pt x="9727" y="9729"/>
                  </a:cubicBezTo>
                  <a:lnTo>
                    <a:pt x="6011694" y="0"/>
                  </a:lnTo>
                  <a:lnTo>
                    <a:pt x="6011694" y="2675106"/>
                  </a:lnTo>
                  <a:lnTo>
                    <a:pt x="0" y="2694562"/>
                  </a:lnTo>
                  <a:cubicBezTo>
                    <a:pt x="1297" y="2452667"/>
                    <a:pt x="2595" y="2210773"/>
                    <a:pt x="3892" y="196887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B717DC-B104-3D48-B422-06EFBC517213}"/>
                </a:ext>
              </a:extLst>
            </p:cNvPr>
            <p:cNvSpPr txBox="1"/>
            <p:nvPr/>
          </p:nvSpPr>
          <p:spPr>
            <a:xfrm>
              <a:off x="5568939" y="2091157"/>
              <a:ext cx="3067314" cy="32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Isothermal vacuum shell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ED1658-2E77-244F-9948-22BA1EDAFF92}"/>
                </a:ext>
              </a:extLst>
            </p:cNvPr>
            <p:cNvSpPr txBox="1"/>
            <p:nvPr/>
          </p:nvSpPr>
          <p:spPr>
            <a:xfrm>
              <a:off x="2628367" y="3695143"/>
              <a:ext cx="3530822" cy="32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Carbon-Black absorbing cavity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AC905-DC48-5D4B-A9E7-3200331FD59D}"/>
                </a:ext>
              </a:extLst>
            </p:cNvPr>
            <p:cNvSpPr txBox="1"/>
            <p:nvPr/>
          </p:nvSpPr>
          <p:spPr>
            <a:xfrm>
              <a:off x="2976862" y="3216686"/>
              <a:ext cx="4132356" cy="32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Electrical-Substitution heater windings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099E21-0795-F247-A15B-965F7AB4D8CE}"/>
                </a:ext>
              </a:extLst>
            </p:cNvPr>
            <p:cNvCxnSpPr>
              <a:cxnSpLocks/>
            </p:cNvCxnSpPr>
            <p:nvPr/>
          </p:nvCxnSpPr>
          <p:spPr>
            <a:xfrm>
              <a:off x="4176210" y="2894638"/>
              <a:ext cx="0" cy="780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F9A70C5-3DA3-E840-B911-16692B518820}"/>
                </a:ext>
              </a:extLst>
            </p:cNvPr>
            <p:cNvCxnSpPr>
              <a:cxnSpLocks/>
            </p:cNvCxnSpPr>
            <p:nvPr/>
          </p:nvCxnSpPr>
          <p:spPr>
            <a:xfrm>
              <a:off x="5252738" y="2877462"/>
              <a:ext cx="0" cy="812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7F8602-5B24-DF45-8D30-5C475D99F021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53" y="4749062"/>
              <a:ext cx="0" cy="822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5F7782C-93AF-5747-A8AC-FFCACB401E5A}"/>
                </a:ext>
              </a:extLst>
            </p:cNvPr>
            <p:cNvCxnSpPr>
              <a:cxnSpLocks/>
            </p:cNvCxnSpPr>
            <p:nvPr/>
          </p:nvCxnSpPr>
          <p:spPr>
            <a:xfrm>
              <a:off x="5252739" y="4749062"/>
              <a:ext cx="0" cy="822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8F722E-92F7-054C-ACEE-B7D0259343BB}"/>
                </a:ext>
              </a:extLst>
            </p:cNvPr>
            <p:cNvSpPr txBox="1"/>
            <p:nvPr/>
          </p:nvSpPr>
          <p:spPr>
            <a:xfrm>
              <a:off x="2778176" y="4969626"/>
              <a:ext cx="4675112" cy="32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Multi-Junction thermopile/Weak thermal link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B67058-4F1E-FF4A-A61F-5F0ADA948125}"/>
                </a:ext>
              </a:extLst>
            </p:cNvPr>
            <p:cNvSpPr/>
            <p:nvPr/>
          </p:nvSpPr>
          <p:spPr>
            <a:xfrm>
              <a:off x="158685" y="3627948"/>
              <a:ext cx="514105" cy="1250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EE0AE2-18B6-D548-BC71-B1EB8723DDE9}"/>
                </a:ext>
              </a:extLst>
            </p:cNvPr>
            <p:cNvSpPr txBox="1"/>
            <p:nvPr/>
          </p:nvSpPr>
          <p:spPr>
            <a:xfrm>
              <a:off x="29064" y="3891850"/>
              <a:ext cx="1345580" cy="54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1° Wedge Window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EC2EA1-8965-E343-AEC7-B19F0E3CF455}"/>
                </a:ext>
              </a:extLst>
            </p:cNvPr>
            <p:cNvSpPr txBox="1"/>
            <p:nvPr/>
          </p:nvSpPr>
          <p:spPr>
            <a:xfrm>
              <a:off x="3575624" y="1912888"/>
              <a:ext cx="1861446" cy="32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Heater windings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ED036DE-9451-8B4E-AE7B-120BBC65331A}"/>
                </a:ext>
              </a:extLst>
            </p:cNvPr>
            <p:cNvGrpSpPr/>
            <p:nvPr/>
          </p:nvGrpSpPr>
          <p:grpSpPr>
            <a:xfrm>
              <a:off x="3725647" y="3620254"/>
              <a:ext cx="2260037" cy="49197"/>
              <a:chOff x="4831556" y="3690272"/>
              <a:chExt cx="2260037" cy="4919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63EE8C5-F065-3540-BEEF-9C87ADBCEB3A}"/>
                  </a:ext>
                </a:extLst>
              </p:cNvPr>
              <p:cNvSpPr/>
              <p:nvPr/>
            </p:nvSpPr>
            <p:spPr>
              <a:xfrm>
                <a:off x="4831556" y="369082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5B03DAE-D736-8A4E-A56A-A44865B541F6}"/>
                  </a:ext>
                </a:extLst>
              </p:cNvPr>
              <p:cNvSpPr/>
              <p:nvPr/>
            </p:nvSpPr>
            <p:spPr>
              <a:xfrm>
                <a:off x="4905527" y="36915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EDDF126-EC87-6544-A7F3-EF7994E042F7}"/>
                  </a:ext>
                </a:extLst>
              </p:cNvPr>
              <p:cNvSpPr/>
              <p:nvPr/>
            </p:nvSpPr>
            <p:spPr>
              <a:xfrm>
                <a:off x="4974531" y="369082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101D825-80A6-FE4C-B37B-B1C485AF26EC}"/>
                  </a:ext>
                </a:extLst>
              </p:cNvPr>
              <p:cNvSpPr/>
              <p:nvPr/>
            </p:nvSpPr>
            <p:spPr>
              <a:xfrm>
                <a:off x="5048502" y="36915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111138F-A807-3E4D-AD54-217B8F5028D7}"/>
                  </a:ext>
                </a:extLst>
              </p:cNvPr>
              <p:cNvSpPr/>
              <p:nvPr/>
            </p:nvSpPr>
            <p:spPr>
              <a:xfrm>
                <a:off x="5117506" y="369097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FF9954E-C8C0-3847-BB36-B289BCB3FB8A}"/>
                  </a:ext>
                </a:extLst>
              </p:cNvPr>
              <p:cNvSpPr/>
              <p:nvPr/>
            </p:nvSpPr>
            <p:spPr>
              <a:xfrm>
                <a:off x="5191477" y="369168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7F01C7C-BDFD-3F4A-AA2D-73D74E9AA5C7}"/>
                  </a:ext>
                </a:extLst>
              </p:cNvPr>
              <p:cNvSpPr/>
              <p:nvPr/>
            </p:nvSpPr>
            <p:spPr>
              <a:xfrm>
                <a:off x="5260481" y="36933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B0471B-114E-5541-9637-BCFA6AF22DE5}"/>
                  </a:ext>
                </a:extLst>
              </p:cNvPr>
              <p:cNvSpPr/>
              <p:nvPr/>
            </p:nvSpPr>
            <p:spPr>
              <a:xfrm>
                <a:off x="5334452" y="369168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ACE371-C804-0C49-B372-79D8F9CB0A06}"/>
                  </a:ext>
                </a:extLst>
              </p:cNvPr>
              <p:cNvSpPr/>
              <p:nvPr/>
            </p:nvSpPr>
            <p:spPr>
              <a:xfrm>
                <a:off x="5402234" y="369027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C87CA78-08C7-724E-AF51-889F20696095}"/>
                  </a:ext>
                </a:extLst>
              </p:cNvPr>
              <p:cNvSpPr/>
              <p:nvPr/>
            </p:nvSpPr>
            <p:spPr>
              <a:xfrm>
                <a:off x="5476205" y="369098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0693DF0-968E-504A-8B06-B3015D00D834}"/>
                  </a:ext>
                </a:extLst>
              </p:cNvPr>
              <p:cNvSpPr/>
              <p:nvPr/>
            </p:nvSpPr>
            <p:spPr>
              <a:xfrm>
                <a:off x="5545209" y="369027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184639C-251A-B44D-A94C-B574CC812791}"/>
                  </a:ext>
                </a:extLst>
              </p:cNvPr>
              <p:cNvSpPr/>
              <p:nvPr/>
            </p:nvSpPr>
            <p:spPr>
              <a:xfrm>
                <a:off x="5619180" y="369098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9BF7B6E-C75A-E941-AF28-EF06C125A94A}"/>
                  </a:ext>
                </a:extLst>
              </p:cNvPr>
              <p:cNvSpPr/>
              <p:nvPr/>
            </p:nvSpPr>
            <p:spPr>
              <a:xfrm>
                <a:off x="5688184" y="369042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50F3AC6-3D28-4446-99F6-201C5427FA3D}"/>
                  </a:ext>
                </a:extLst>
              </p:cNvPr>
              <p:cNvSpPr/>
              <p:nvPr/>
            </p:nvSpPr>
            <p:spPr>
              <a:xfrm>
                <a:off x="5762155" y="369113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CE4B0A8-F0DF-224F-BC67-018940928EC8}"/>
                  </a:ext>
                </a:extLst>
              </p:cNvPr>
              <p:cNvSpPr/>
              <p:nvPr/>
            </p:nvSpPr>
            <p:spPr>
              <a:xfrm>
                <a:off x="5831159" y="369280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A954622-7774-6F4A-8B9E-F82C4AAF1E7D}"/>
                  </a:ext>
                </a:extLst>
              </p:cNvPr>
              <p:cNvSpPr/>
              <p:nvPr/>
            </p:nvSpPr>
            <p:spPr>
              <a:xfrm>
                <a:off x="5905130" y="369113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3FB202-4515-A44E-86E5-DE6650E708AA}"/>
                  </a:ext>
                </a:extLst>
              </p:cNvPr>
              <p:cNvSpPr/>
              <p:nvPr/>
            </p:nvSpPr>
            <p:spPr>
              <a:xfrm>
                <a:off x="5972300" y="369122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F0FEF29-599B-134B-9F17-DC38212B493D}"/>
                  </a:ext>
                </a:extLst>
              </p:cNvPr>
              <p:cNvSpPr/>
              <p:nvPr/>
            </p:nvSpPr>
            <p:spPr>
              <a:xfrm>
                <a:off x="6046271" y="369193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7F2D29E-C1BC-134C-83C9-ABB0A51EAB62}"/>
                  </a:ext>
                </a:extLst>
              </p:cNvPr>
              <p:cNvSpPr/>
              <p:nvPr/>
            </p:nvSpPr>
            <p:spPr>
              <a:xfrm>
                <a:off x="6115275" y="369122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49E3106-E213-CD41-A13B-8BE60B52C7DD}"/>
                  </a:ext>
                </a:extLst>
              </p:cNvPr>
              <p:cNvSpPr/>
              <p:nvPr/>
            </p:nvSpPr>
            <p:spPr>
              <a:xfrm>
                <a:off x="6189246" y="369193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9218B1-20D5-DD4D-8610-39D04595C50B}"/>
                  </a:ext>
                </a:extLst>
              </p:cNvPr>
              <p:cNvSpPr/>
              <p:nvPr/>
            </p:nvSpPr>
            <p:spPr>
              <a:xfrm>
                <a:off x="6258250" y="369136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5526613-D920-4E49-AF03-1E25301A3FF0}"/>
                  </a:ext>
                </a:extLst>
              </p:cNvPr>
              <p:cNvSpPr/>
              <p:nvPr/>
            </p:nvSpPr>
            <p:spPr>
              <a:xfrm>
                <a:off x="6332221" y="36920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7A8A9DA-717E-524E-B012-A5A32142ACD5}"/>
                  </a:ext>
                </a:extLst>
              </p:cNvPr>
              <p:cNvSpPr/>
              <p:nvPr/>
            </p:nvSpPr>
            <p:spPr>
              <a:xfrm>
                <a:off x="6401225" y="369375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C3738A0-C3D8-6442-9115-ADA257D60000}"/>
                  </a:ext>
                </a:extLst>
              </p:cNvPr>
              <p:cNvSpPr/>
              <p:nvPr/>
            </p:nvSpPr>
            <p:spPr>
              <a:xfrm>
                <a:off x="6475196" y="36920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085BDDB-A48B-1E40-A558-C20865E817D9}"/>
                  </a:ext>
                </a:extLst>
              </p:cNvPr>
              <p:cNvSpPr/>
              <p:nvPr/>
            </p:nvSpPr>
            <p:spPr>
              <a:xfrm>
                <a:off x="6542978" y="369066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19033B6-8A87-1B4C-8A4D-3A44604FDDCE}"/>
                  </a:ext>
                </a:extLst>
              </p:cNvPr>
              <p:cNvSpPr/>
              <p:nvPr/>
            </p:nvSpPr>
            <p:spPr>
              <a:xfrm>
                <a:off x="6616949" y="36913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774B5C4-140A-A443-8A40-8B19445E9B86}"/>
                  </a:ext>
                </a:extLst>
              </p:cNvPr>
              <p:cNvSpPr/>
              <p:nvPr/>
            </p:nvSpPr>
            <p:spPr>
              <a:xfrm>
                <a:off x="6685953" y="369066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19FAA52-DA2C-9D42-8094-5BFF5B8BAE11}"/>
                  </a:ext>
                </a:extLst>
              </p:cNvPr>
              <p:cNvSpPr/>
              <p:nvPr/>
            </p:nvSpPr>
            <p:spPr>
              <a:xfrm>
                <a:off x="6759924" y="36913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4F0F320-3421-CE46-949C-EEAF981AA276}"/>
                  </a:ext>
                </a:extLst>
              </p:cNvPr>
              <p:cNvSpPr/>
              <p:nvPr/>
            </p:nvSpPr>
            <p:spPr>
              <a:xfrm>
                <a:off x="6828928" y="369081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3002321-1002-1540-9710-861FF596974A}"/>
                  </a:ext>
                </a:extLst>
              </p:cNvPr>
              <p:cNvSpPr/>
              <p:nvPr/>
            </p:nvSpPr>
            <p:spPr>
              <a:xfrm>
                <a:off x="6902899" y="369153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C0AB43D-2663-3E44-9420-D828ADF2D0D5}"/>
                  </a:ext>
                </a:extLst>
              </p:cNvPr>
              <p:cNvSpPr/>
              <p:nvPr/>
            </p:nvSpPr>
            <p:spPr>
              <a:xfrm>
                <a:off x="6971903" y="369319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0EF5FE4-7205-974C-A673-8203E745E73B}"/>
                  </a:ext>
                </a:extLst>
              </p:cNvPr>
              <p:cNvSpPr/>
              <p:nvPr/>
            </p:nvSpPr>
            <p:spPr>
              <a:xfrm>
                <a:off x="7045874" y="369153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6E9C284-9AEE-F048-98CD-20ED55313DAF}"/>
                </a:ext>
              </a:extLst>
            </p:cNvPr>
            <p:cNvGrpSpPr/>
            <p:nvPr/>
          </p:nvGrpSpPr>
          <p:grpSpPr>
            <a:xfrm>
              <a:off x="3725647" y="4762903"/>
              <a:ext cx="2260037" cy="50784"/>
              <a:chOff x="4831556" y="3690669"/>
              <a:chExt cx="2260037" cy="50784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900EF4E-76F8-5E47-AECB-4F1D7279EC68}"/>
                  </a:ext>
                </a:extLst>
              </p:cNvPr>
              <p:cNvSpPr/>
              <p:nvPr/>
            </p:nvSpPr>
            <p:spPr>
              <a:xfrm>
                <a:off x="4831556" y="369320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4EB3022-94A5-E940-A985-4ED675801E3A}"/>
                  </a:ext>
                </a:extLst>
              </p:cNvPr>
              <p:cNvSpPr/>
              <p:nvPr/>
            </p:nvSpPr>
            <p:spPr>
              <a:xfrm>
                <a:off x="4905527" y="369391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DBFEF34-6E74-4644-9F99-DCCA9699C4AE}"/>
                  </a:ext>
                </a:extLst>
              </p:cNvPr>
              <p:cNvSpPr/>
              <p:nvPr/>
            </p:nvSpPr>
            <p:spPr>
              <a:xfrm>
                <a:off x="4974531" y="369320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1722FB0-D76B-2645-8045-AAE545CCE27E}"/>
                  </a:ext>
                </a:extLst>
              </p:cNvPr>
              <p:cNvSpPr/>
              <p:nvPr/>
            </p:nvSpPr>
            <p:spPr>
              <a:xfrm>
                <a:off x="5048502" y="369391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D8DC843-424F-CC46-AB4B-B57B76A9BA65}"/>
                  </a:ext>
                </a:extLst>
              </p:cNvPr>
              <p:cNvSpPr/>
              <p:nvPr/>
            </p:nvSpPr>
            <p:spPr>
              <a:xfrm>
                <a:off x="5117506" y="36933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50F2B75-0811-6B4F-9892-16E355AC4D45}"/>
                  </a:ext>
                </a:extLst>
              </p:cNvPr>
              <p:cNvSpPr/>
              <p:nvPr/>
            </p:nvSpPr>
            <p:spPr>
              <a:xfrm>
                <a:off x="5191477" y="369406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E183F15-72AB-6546-BF94-C499801D9A13}"/>
                  </a:ext>
                </a:extLst>
              </p:cNvPr>
              <p:cNvSpPr/>
              <p:nvPr/>
            </p:nvSpPr>
            <p:spPr>
              <a:xfrm>
                <a:off x="5260481" y="369573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5A5EC3B-2D5D-8C44-B875-8D7179BF9D56}"/>
                  </a:ext>
                </a:extLst>
              </p:cNvPr>
              <p:cNvSpPr/>
              <p:nvPr/>
            </p:nvSpPr>
            <p:spPr>
              <a:xfrm>
                <a:off x="5334452" y="369406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DBE0068-50D2-444B-8E7F-AD1BC41747C9}"/>
                  </a:ext>
                </a:extLst>
              </p:cNvPr>
              <p:cNvSpPr/>
              <p:nvPr/>
            </p:nvSpPr>
            <p:spPr>
              <a:xfrm>
                <a:off x="5402234" y="36926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206B124-B2FA-B147-94D8-B4DB74F375FB}"/>
                  </a:ext>
                </a:extLst>
              </p:cNvPr>
              <p:cNvSpPr/>
              <p:nvPr/>
            </p:nvSpPr>
            <p:spPr>
              <a:xfrm>
                <a:off x="5476205" y="369336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5A21B53-73A3-E44C-AA1F-A1A9DE5AB107}"/>
                  </a:ext>
                </a:extLst>
              </p:cNvPr>
              <p:cNvSpPr/>
              <p:nvPr/>
            </p:nvSpPr>
            <p:spPr>
              <a:xfrm>
                <a:off x="5545209" y="36926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AE08CB6-7868-C34C-A553-5D67E3EF97CC}"/>
                  </a:ext>
                </a:extLst>
              </p:cNvPr>
              <p:cNvSpPr/>
              <p:nvPr/>
            </p:nvSpPr>
            <p:spPr>
              <a:xfrm>
                <a:off x="5619180" y="369336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2E5EBC6-1C57-C84E-9B25-766AD01515DB}"/>
                  </a:ext>
                </a:extLst>
              </p:cNvPr>
              <p:cNvSpPr/>
              <p:nvPr/>
            </p:nvSpPr>
            <p:spPr>
              <a:xfrm>
                <a:off x="5688184" y="369280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2D321D6-9997-D240-A56B-1263E01F801E}"/>
                  </a:ext>
                </a:extLst>
              </p:cNvPr>
              <p:cNvSpPr/>
              <p:nvPr/>
            </p:nvSpPr>
            <p:spPr>
              <a:xfrm>
                <a:off x="5762155" y="369351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80458D2-2B55-5044-AC1D-C8BFDCBE43BD}"/>
                  </a:ext>
                </a:extLst>
              </p:cNvPr>
              <p:cNvSpPr/>
              <p:nvPr/>
            </p:nvSpPr>
            <p:spPr>
              <a:xfrm>
                <a:off x="5831159" y="36951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6D3C7ED-0F30-BF45-BAD1-57C60F7054E7}"/>
                  </a:ext>
                </a:extLst>
              </p:cNvPr>
              <p:cNvSpPr/>
              <p:nvPr/>
            </p:nvSpPr>
            <p:spPr>
              <a:xfrm>
                <a:off x="5905130" y="369351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B8C19FC-1AE7-CD42-8F82-D7194CE77B08}"/>
                  </a:ext>
                </a:extLst>
              </p:cNvPr>
              <p:cNvSpPr/>
              <p:nvPr/>
            </p:nvSpPr>
            <p:spPr>
              <a:xfrm>
                <a:off x="5972300" y="369122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F711040-545C-6947-AFB5-59E484701A22}"/>
                  </a:ext>
                </a:extLst>
              </p:cNvPr>
              <p:cNvSpPr/>
              <p:nvPr/>
            </p:nvSpPr>
            <p:spPr>
              <a:xfrm>
                <a:off x="6046271" y="369193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3793868-C090-EC45-A3FD-BC00087C6771}"/>
                  </a:ext>
                </a:extLst>
              </p:cNvPr>
              <p:cNvSpPr/>
              <p:nvPr/>
            </p:nvSpPr>
            <p:spPr>
              <a:xfrm>
                <a:off x="6115275" y="369122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D8EB5BA-AA1D-644F-B661-6430C64E01DA}"/>
                  </a:ext>
                </a:extLst>
              </p:cNvPr>
              <p:cNvSpPr/>
              <p:nvPr/>
            </p:nvSpPr>
            <p:spPr>
              <a:xfrm>
                <a:off x="6189246" y="369193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0784C9B-A8CE-C34A-A78C-FF141A483F1E}"/>
                  </a:ext>
                </a:extLst>
              </p:cNvPr>
              <p:cNvSpPr/>
              <p:nvPr/>
            </p:nvSpPr>
            <p:spPr>
              <a:xfrm>
                <a:off x="6258250" y="369136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0D81D48-99FD-5542-BE26-42628A74F68B}"/>
                  </a:ext>
                </a:extLst>
              </p:cNvPr>
              <p:cNvSpPr/>
              <p:nvPr/>
            </p:nvSpPr>
            <p:spPr>
              <a:xfrm>
                <a:off x="6332221" y="36920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A02B3E0-28D7-8B44-B569-A55FCF09C4C8}"/>
                  </a:ext>
                </a:extLst>
              </p:cNvPr>
              <p:cNvSpPr/>
              <p:nvPr/>
            </p:nvSpPr>
            <p:spPr>
              <a:xfrm>
                <a:off x="6401225" y="369375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4BD38A9-7586-5F4C-B48D-91A80E79DAA6}"/>
                  </a:ext>
                </a:extLst>
              </p:cNvPr>
              <p:cNvSpPr/>
              <p:nvPr/>
            </p:nvSpPr>
            <p:spPr>
              <a:xfrm>
                <a:off x="6475196" y="36920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DB137848-F347-E344-B414-1D79FFC985D4}"/>
                  </a:ext>
                </a:extLst>
              </p:cNvPr>
              <p:cNvSpPr/>
              <p:nvPr/>
            </p:nvSpPr>
            <p:spPr>
              <a:xfrm>
                <a:off x="6542978" y="369066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F780C7E-0173-F140-9759-4E4382A085DF}"/>
                  </a:ext>
                </a:extLst>
              </p:cNvPr>
              <p:cNvSpPr/>
              <p:nvPr/>
            </p:nvSpPr>
            <p:spPr>
              <a:xfrm>
                <a:off x="6616949" y="36913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3DA73C2-848F-F84F-9BDD-FB9D05FBEA9D}"/>
                  </a:ext>
                </a:extLst>
              </p:cNvPr>
              <p:cNvSpPr/>
              <p:nvPr/>
            </p:nvSpPr>
            <p:spPr>
              <a:xfrm>
                <a:off x="6685953" y="369066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DC9D61A-C86D-1647-96F6-C91A0680A9EB}"/>
                  </a:ext>
                </a:extLst>
              </p:cNvPr>
              <p:cNvSpPr/>
              <p:nvPr/>
            </p:nvSpPr>
            <p:spPr>
              <a:xfrm>
                <a:off x="6759924" y="36913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39B8E85-0CE6-B64E-9612-A5255A15231B}"/>
                  </a:ext>
                </a:extLst>
              </p:cNvPr>
              <p:cNvSpPr/>
              <p:nvPr/>
            </p:nvSpPr>
            <p:spPr>
              <a:xfrm>
                <a:off x="6828928" y="369081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D9F2AF0-FB88-5546-BA19-9B63676BCE50}"/>
                  </a:ext>
                </a:extLst>
              </p:cNvPr>
              <p:cNvSpPr/>
              <p:nvPr/>
            </p:nvSpPr>
            <p:spPr>
              <a:xfrm>
                <a:off x="6902899" y="369153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069D02D-0357-DB4A-A713-7B39FF071F84}"/>
                  </a:ext>
                </a:extLst>
              </p:cNvPr>
              <p:cNvSpPr/>
              <p:nvPr/>
            </p:nvSpPr>
            <p:spPr>
              <a:xfrm>
                <a:off x="6971903" y="369319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290047B-505E-0747-9CF5-AD487DB382DA}"/>
                  </a:ext>
                </a:extLst>
              </p:cNvPr>
              <p:cNvSpPr/>
              <p:nvPr/>
            </p:nvSpPr>
            <p:spPr>
              <a:xfrm>
                <a:off x="7045874" y="369153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C97EA5E-271E-7545-8436-D635F0A12CD9}"/>
                </a:ext>
              </a:extLst>
            </p:cNvPr>
            <p:cNvGrpSpPr/>
            <p:nvPr/>
          </p:nvGrpSpPr>
          <p:grpSpPr>
            <a:xfrm>
              <a:off x="4139835" y="2371080"/>
              <a:ext cx="690368" cy="48800"/>
              <a:chOff x="6077140" y="858326"/>
              <a:chExt cx="690368" cy="488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2FBA3F4-E5E7-834E-9F33-2365D08FE608}"/>
                  </a:ext>
                </a:extLst>
              </p:cNvPr>
              <p:cNvSpPr/>
              <p:nvPr/>
            </p:nvSpPr>
            <p:spPr>
              <a:xfrm>
                <a:off x="6077140" y="85887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D01CC11-1A43-6447-81BC-F869E6BAFF4D}"/>
                  </a:ext>
                </a:extLst>
              </p:cNvPr>
              <p:cNvSpPr/>
              <p:nvPr/>
            </p:nvSpPr>
            <p:spPr>
              <a:xfrm>
                <a:off x="6151111" y="8595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B6B0737-35BA-E444-B688-5D74F5FD7248}"/>
                  </a:ext>
                </a:extLst>
              </p:cNvPr>
              <p:cNvSpPr/>
              <p:nvPr/>
            </p:nvSpPr>
            <p:spPr>
              <a:xfrm>
                <a:off x="6220115" y="85887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2EB4D98-EA85-3745-BE44-19DC2373A60D}"/>
                  </a:ext>
                </a:extLst>
              </p:cNvPr>
              <p:cNvSpPr/>
              <p:nvPr/>
            </p:nvSpPr>
            <p:spPr>
              <a:xfrm>
                <a:off x="6294086" y="8595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EFF8F08-4872-2641-AA07-88EA4405C8CB}"/>
                  </a:ext>
                </a:extLst>
              </p:cNvPr>
              <p:cNvSpPr/>
              <p:nvPr/>
            </p:nvSpPr>
            <p:spPr>
              <a:xfrm>
                <a:off x="6363090" y="8590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90AF3E5-CA5B-0740-9902-C8A30B767756}"/>
                  </a:ext>
                </a:extLst>
              </p:cNvPr>
              <p:cNvSpPr/>
              <p:nvPr/>
            </p:nvSpPr>
            <p:spPr>
              <a:xfrm>
                <a:off x="6437061" y="8597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336DB74-7F9B-D544-8C1E-128BD7D9E3BF}"/>
                  </a:ext>
                </a:extLst>
              </p:cNvPr>
              <p:cNvSpPr/>
              <p:nvPr/>
            </p:nvSpPr>
            <p:spPr>
              <a:xfrm>
                <a:off x="6506065" y="86140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ACAB4F8-2AED-2040-AB5F-9DFCF2E3824F}"/>
                  </a:ext>
                </a:extLst>
              </p:cNvPr>
              <p:cNvSpPr/>
              <p:nvPr/>
            </p:nvSpPr>
            <p:spPr>
              <a:xfrm>
                <a:off x="6580036" y="8597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637293E-E1B9-9F40-BC1C-9200F2BF58F8}"/>
                  </a:ext>
                </a:extLst>
              </p:cNvPr>
              <p:cNvSpPr/>
              <p:nvPr/>
            </p:nvSpPr>
            <p:spPr>
              <a:xfrm>
                <a:off x="6647818" y="8583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912F68C-FF9D-5B48-822F-27806C69CCC4}"/>
                  </a:ext>
                </a:extLst>
              </p:cNvPr>
              <p:cNvSpPr/>
              <p:nvPr/>
            </p:nvSpPr>
            <p:spPr>
              <a:xfrm>
                <a:off x="6721789" y="8590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D384745-B7C9-6744-AE6C-A05E314E1FCA}"/>
                </a:ext>
              </a:extLst>
            </p:cNvPr>
            <p:cNvGrpSpPr/>
            <p:nvPr/>
          </p:nvGrpSpPr>
          <p:grpSpPr>
            <a:xfrm>
              <a:off x="4251402" y="6066353"/>
              <a:ext cx="690368" cy="48800"/>
              <a:chOff x="6077140" y="858326"/>
              <a:chExt cx="690368" cy="488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CE870E6-EBE5-4A49-B6DB-78DC696409A2}"/>
                  </a:ext>
                </a:extLst>
              </p:cNvPr>
              <p:cNvSpPr/>
              <p:nvPr/>
            </p:nvSpPr>
            <p:spPr>
              <a:xfrm>
                <a:off x="6077140" y="85887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60CF62E-E44D-4B45-BA03-55FEE0256DE4}"/>
                  </a:ext>
                </a:extLst>
              </p:cNvPr>
              <p:cNvSpPr/>
              <p:nvPr/>
            </p:nvSpPr>
            <p:spPr>
              <a:xfrm>
                <a:off x="6151111" y="8595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D47CE9E-6D9A-1F40-9EA3-932BF3828F60}"/>
                  </a:ext>
                </a:extLst>
              </p:cNvPr>
              <p:cNvSpPr/>
              <p:nvPr/>
            </p:nvSpPr>
            <p:spPr>
              <a:xfrm>
                <a:off x="6220115" y="85887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01836E1-B251-CD40-9335-B5AE889D6140}"/>
                  </a:ext>
                </a:extLst>
              </p:cNvPr>
              <p:cNvSpPr/>
              <p:nvPr/>
            </p:nvSpPr>
            <p:spPr>
              <a:xfrm>
                <a:off x="6294086" y="8595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759467A-2F03-1A41-AE2D-616AE7770847}"/>
                  </a:ext>
                </a:extLst>
              </p:cNvPr>
              <p:cNvSpPr/>
              <p:nvPr/>
            </p:nvSpPr>
            <p:spPr>
              <a:xfrm>
                <a:off x="6363090" y="8590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FB20F3A1-C3B5-C94D-A444-B24B1084DF6D}"/>
                  </a:ext>
                </a:extLst>
              </p:cNvPr>
              <p:cNvSpPr/>
              <p:nvPr/>
            </p:nvSpPr>
            <p:spPr>
              <a:xfrm>
                <a:off x="6437061" y="8597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079FE840-6296-944F-87EA-3130FFA8366E}"/>
                  </a:ext>
                </a:extLst>
              </p:cNvPr>
              <p:cNvSpPr/>
              <p:nvPr/>
            </p:nvSpPr>
            <p:spPr>
              <a:xfrm>
                <a:off x="6506065" y="86140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AFE605B-D39B-4C43-87B9-94A95C6BFDB5}"/>
                  </a:ext>
                </a:extLst>
              </p:cNvPr>
              <p:cNvSpPr/>
              <p:nvPr/>
            </p:nvSpPr>
            <p:spPr>
              <a:xfrm>
                <a:off x="6580036" y="8597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0D758D8-DD38-9841-874F-47C12BB1F2E9}"/>
                  </a:ext>
                </a:extLst>
              </p:cNvPr>
              <p:cNvSpPr/>
              <p:nvPr/>
            </p:nvSpPr>
            <p:spPr>
              <a:xfrm>
                <a:off x="6647818" y="8583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A83526C-F49F-3447-99A1-00716F9ACDFB}"/>
                  </a:ext>
                </a:extLst>
              </p:cNvPr>
              <p:cNvSpPr/>
              <p:nvPr/>
            </p:nvSpPr>
            <p:spPr>
              <a:xfrm>
                <a:off x="6721789" y="8590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108A71D-BF2A-F443-A805-2C9BAE581AB4}"/>
                </a:ext>
              </a:extLst>
            </p:cNvPr>
            <p:cNvSpPr txBox="1"/>
            <p:nvPr/>
          </p:nvSpPr>
          <p:spPr>
            <a:xfrm>
              <a:off x="3238728" y="2531792"/>
              <a:ext cx="2751500" cy="32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Thermal dampening shell 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F01D6172-6D05-C54D-BEA5-5D2D194BF127}"/>
              </a:ext>
            </a:extLst>
          </p:cNvPr>
          <p:cNvSpPr txBox="1"/>
          <p:nvPr/>
        </p:nvSpPr>
        <p:spPr>
          <a:xfrm>
            <a:off x="2412129" y="6488668"/>
            <a:ext cx="43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0D5"/>
                </a:solidFill>
              </a:rPr>
              <a:t>Results from Matt </a:t>
            </a:r>
            <a:r>
              <a:rPr lang="en-US" dirty="0" err="1">
                <a:solidFill>
                  <a:srgbClr val="00E0D5"/>
                </a:solidFill>
              </a:rPr>
              <a:t>Spidell’s</a:t>
            </a:r>
            <a:r>
              <a:rPr lang="en-US" dirty="0">
                <a:solidFill>
                  <a:srgbClr val="00E0D5"/>
                </a:solidFill>
              </a:rPr>
              <a:t> Talk at Workshop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6E6E3E8-6584-9348-BCA0-C401B103EBFB}"/>
              </a:ext>
            </a:extLst>
          </p:cNvPr>
          <p:cNvSpPr txBox="1"/>
          <p:nvPr/>
        </p:nvSpPr>
        <p:spPr>
          <a:xfrm>
            <a:off x="-15760" y="4729651"/>
            <a:ext cx="91597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Transfer method: beam splitter compares two calorimeters, then DUT replaces one of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calorimeter traceable to </a:t>
            </a:r>
            <a:r>
              <a:rPr lang="en-US" i="1" dirty="0"/>
              <a:t>the</a:t>
            </a:r>
            <a:r>
              <a:rPr lang="en-US" dirty="0"/>
              <a:t> kilogram (now Planck’s Constant) via electrical substitution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recent improvements to optical systematics of method, external to calorimeter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Further improvements to transfer method (and thus its uncertainty) require characterization of parts internal to calorimeter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D50BBE4-51AD-2B4E-82D0-CA60D3A62D41}"/>
              </a:ext>
            </a:extLst>
          </p:cNvPr>
          <p:cNvSpPr txBox="1"/>
          <p:nvPr/>
        </p:nvSpPr>
        <p:spPr>
          <a:xfrm>
            <a:off x="439215" y="651974"/>
            <a:ext cx="232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 Narrow" panose="020B0606020202030204" pitchFamily="34" charset="0"/>
              </a:rPr>
              <a:t>Calorimeter</a:t>
            </a:r>
          </a:p>
        </p:txBody>
      </p:sp>
    </p:spTree>
    <p:extLst>
      <p:ext uri="{BB962C8B-B14F-4D97-AF65-F5344CB8AC3E}">
        <p14:creationId xmlns:p14="http://schemas.microsoft.com/office/powerpoint/2010/main" val="30497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indoor, table, kitchen&#10;&#10;Description automatically generated">
            <a:extLst>
              <a:ext uri="{FF2B5EF4-FFF2-40B4-BE49-F238E27FC236}">
                <a16:creationId xmlns:a16="http://schemas.microsoft.com/office/drawing/2014/main" id="{31559A49-6AE4-7142-8522-013FE46A0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0" y="988410"/>
            <a:ext cx="4479020" cy="33786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456A5-FF01-F94F-BB79-61052628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791E9-EA5C-3A4D-B8B6-989E0A60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36CC6F-31D0-5544-A7D7-69593699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891" y="-378373"/>
            <a:ext cx="1450428" cy="14504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5410E3-6CBA-5441-B76D-23948CE3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252138" cy="734786"/>
          </a:xfrm>
        </p:spPr>
        <p:txBody>
          <a:bodyPr/>
          <a:lstStyle/>
          <a:p>
            <a:r>
              <a:rPr lang="en-US" dirty="0"/>
              <a:t>The Future at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6CBF7B27-7772-6E43-8622-522A00E4E021}"/>
              </a:ext>
            </a:extLst>
          </p:cNvPr>
          <p:cNvSpPr txBox="1">
            <a:spLocks/>
          </p:cNvSpPr>
          <p:nvPr/>
        </p:nvSpPr>
        <p:spPr>
          <a:xfrm>
            <a:off x="5383743" y="2217105"/>
            <a:ext cx="3760257" cy="1670096"/>
          </a:xfrm>
          <a:prstGeom prst="rect">
            <a:avLst/>
          </a:prstGeom>
        </p:spPr>
        <p:txBody>
          <a:bodyPr/>
          <a:lstStyle>
            <a:lvl1pPr marL="223838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9" charset="-128"/>
                <a:cs typeface="ＭＳ Ｐゴシック" pitchFamily="29" charset="-128"/>
              </a:defRPr>
            </a:lvl1pPr>
            <a:lvl2pPr marL="460375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ＭＳ Ｐゴシック" pitchFamily="29" charset="-128"/>
                <a:cs typeface="+mn-cs"/>
              </a:defRPr>
            </a:lvl2pPr>
            <a:lvl3pPr marL="681038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ＭＳ Ｐゴシック" pitchFamily="29" charset="-128"/>
                <a:cs typeface="+mn-cs"/>
              </a:defRPr>
            </a:lvl3pPr>
            <a:lvl4pPr marL="914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ＭＳ Ｐゴシック" pitchFamily="29" charset="-128"/>
                <a:cs typeface="+mn-cs"/>
              </a:defRPr>
            </a:lvl4pPr>
            <a:lvl5pPr marL="11493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»"/>
              <a:defRPr sz="1600" kern="1200">
                <a:solidFill>
                  <a:schemeClr val="accent2"/>
                </a:solidFill>
                <a:latin typeface="+mn-lt"/>
                <a:ea typeface="ＭＳ Ｐゴシック" pitchFamily="2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 Narrow" panose="020B0606020202030204" pitchFamily="34" charset="0"/>
              </a:rPr>
              <a:t>2 cm beam diameter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100 </a:t>
            </a:r>
            <a:r>
              <a:rPr lang="en-US" sz="2000" dirty="0" err="1">
                <a:latin typeface="Symbol" panose="05050102010706020507" pitchFamily="18" charset="2"/>
              </a:rPr>
              <a:t>m</a:t>
            </a:r>
            <a:r>
              <a:rPr lang="en-US" sz="2000" dirty="0" err="1">
                <a:latin typeface="Arial Narrow" panose="020B0606020202030204" pitchFamily="34" charset="0"/>
              </a:rPr>
              <a:t>W</a:t>
            </a:r>
            <a:r>
              <a:rPr lang="en-US" sz="2000" dirty="0">
                <a:latin typeface="Arial Narrow" panose="020B0606020202030204" pitchFamily="34" charset="0"/>
              </a:rPr>
              <a:t> – 100 </a:t>
            </a:r>
            <a:r>
              <a:rPr lang="en-US" sz="2000" dirty="0" err="1">
                <a:latin typeface="Arial Narrow" panose="020B0606020202030204" pitchFamily="34" charset="0"/>
              </a:rPr>
              <a:t>mW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325 nm – 1.93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>
                <a:latin typeface="Arial Narrow" panose="020B0606020202030204" pitchFamily="34" charset="0"/>
              </a:rPr>
              <a:t>m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2 minute time constant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Mostly off-the-shelf</a:t>
            </a:r>
            <a:endParaRPr lang="en-US" sz="2000" b="1" dirty="0">
              <a:latin typeface="Arial Narrow" panose="020B0606020202030204" pitchFamily="34" charset="0"/>
            </a:endParaRPr>
          </a:p>
          <a:p>
            <a:endParaRPr lang="en-US" sz="2000" b="1" dirty="0">
              <a:latin typeface="Arial Narrow" panose="020B0606020202030204" pitchFamily="34" charset="0"/>
            </a:endParaRPr>
          </a:p>
          <a:p>
            <a:pPr lvl="1"/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559EEF-6F1C-874B-8048-EC5E610A7C2B}"/>
              </a:ext>
            </a:extLst>
          </p:cNvPr>
          <p:cNvSpPr txBox="1"/>
          <p:nvPr/>
        </p:nvSpPr>
        <p:spPr>
          <a:xfrm>
            <a:off x="2333296" y="6472904"/>
            <a:ext cx="484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0D5"/>
                </a:solidFill>
              </a:rPr>
              <a:t>Results from Michelle Stephen’s Talk at Workshop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CEA42901-2168-4C46-83D9-D878F642BA99}"/>
              </a:ext>
            </a:extLst>
          </p:cNvPr>
          <p:cNvSpPr txBox="1">
            <a:spLocks/>
          </p:cNvSpPr>
          <p:nvPr/>
        </p:nvSpPr>
        <p:spPr>
          <a:xfrm>
            <a:off x="0" y="4543698"/>
            <a:ext cx="4439102" cy="1842970"/>
          </a:xfrm>
          <a:prstGeom prst="rect">
            <a:avLst/>
          </a:prstGeom>
        </p:spPr>
        <p:txBody>
          <a:bodyPr/>
          <a:lstStyle>
            <a:lvl1pPr marL="223838" indent="-2238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9" charset="-128"/>
                <a:cs typeface="ＭＳ Ｐゴシック" pitchFamily="29" charset="-128"/>
              </a:defRPr>
            </a:lvl1pPr>
            <a:lvl2pPr marL="460375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ＭＳ Ｐゴシック" pitchFamily="29" charset="-128"/>
                <a:cs typeface="+mn-cs"/>
              </a:defRPr>
            </a:lvl2pPr>
            <a:lvl3pPr marL="681038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ＭＳ Ｐゴシック" pitchFamily="29" charset="-128"/>
                <a:cs typeface="+mn-cs"/>
              </a:defRPr>
            </a:lvl3pPr>
            <a:lvl4pPr marL="914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ＭＳ Ｐゴシック" pitchFamily="29" charset="-128"/>
                <a:cs typeface="+mn-cs"/>
              </a:defRPr>
            </a:lvl4pPr>
            <a:lvl5pPr marL="11493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»"/>
              <a:defRPr sz="1600" kern="1200">
                <a:solidFill>
                  <a:schemeClr val="accent2"/>
                </a:solidFill>
                <a:latin typeface="+mn-lt"/>
                <a:ea typeface="ＭＳ Ｐゴシック" pitchFamily="2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 Narrow" panose="020B0606020202030204" pitchFamily="34" charset="0"/>
              </a:rPr>
              <a:t>Si substrate</a:t>
            </a:r>
          </a:p>
          <a:p>
            <a:r>
              <a:rPr lang="en-US" sz="1600" b="1" dirty="0">
                <a:latin typeface="Arial Narrow" panose="020B0606020202030204" pitchFamily="34" charset="0"/>
              </a:rPr>
              <a:t>Peltier heater around perimeter</a:t>
            </a:r>
          </a:p>
          <a:p>
            <a:r>
              <a:rPr lang="en-US" sz="1600" b="1" dirty="0">
                <a:latin typeface="Arial Narrow" panose="020B0606020202030204" pitchFamily="34" charset="0"/>
              </a:rPr>
              <a:t>Vertically aligned carbon nanotube absorber</a:t>
            </a:r>
          </a:p>
          <a:p>
            <a:r>
              <a:rPr lang="en-US" sz="1600" b="1" dirty="0">
                <a:latin typeface="Arial Narrow" panose="020B0606020202030204" pitchFamily="34" charset="0"/>
              </a:rPr>
              <a:t>Transition edge sensor or commercial off-the-shelf  thermistor or thin-film </a:t>
            </a:r>
            <a:r>
              <a:rPr lang="en-US" sz="1600" b="1" dirty="0" err="1">
                <a:latin typeface="Arial Narrow" panose="020B0606020202030204" pitchFamily="34" charset="0"/>
              </a:rPr>
              <a:t>VOx</a:t>
            </a:r>
            <a:r>
              <a:rPr lang="en-US" sz="1600" b="1" dirty="0">
                <a:latin typeface="Arial Narrow" panose="020B0606020202030204" pitchFamily="34" charset="0"/>
              </a:rPr>
              <a:t> for temperature measurement</a:t>
            </a:r>
          </a:p>
          <a:p>
            <a:pPr lvl="1"/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E04ECD-F3BD-7048-A3B6-ADF2BCC1173A}"/>
              </a:ext>
            </a:extLst>
          </p:cNvPr>
          <p:cNvGrpSpPr/>
          <p:nvPr/>
        </p:nvGrpSpPr>
        <p:grpSpPr>
          <a:xfrm>
            <a:off x="1284424" y="1278020"/>
            <a:ext cx="3338817" cy="1615053"/>
            <a:chOff x="6832310" y="1148777"/>
            <a:chExt cx="3338817" cy="16150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631B25-094D-104D-B374-BE81C168B6A7}"/>
                </a:ext>
              </a:extLst>
            </p:cNvPr>
            <p:cNvSpPr txBox="1"/>
            <p:nvPr/>
          </p:nvSpPr>
          <p:spPr>
            <a:xfrm rot="2148064">
              <a:off x="7423309" y="1567196"/>
              <a:ext cx="638118" cy="20221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Heat Link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B3B769-D8E9-B249-AA82-EF908D56A531}"/>
                </a:ext>
              </a:extLst>
            </p:cNvPr>
            <p:cNvSpPr txBox="1"/>
            <p:nvPr/>
          </p:nvSpPr>
          <p:spPr>
            <a:xfrm>
              <a:off x="8849971" y="1350462"/>
              <a:ext cx="982526" cy="307777"/>
            </a:xfrm>
            <a:prstGeom prst="rect">
              <a:avLst/>
            </a:prstGeom>
            <a:solidFill>
              <a:schemeClr val="bg1"/>
            </a:solidFill>
            <a:effectLst>
              <a:softEdge rad="7620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Absorber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FF3A98-C395-CA4D-90CC-1D464B8B2C01}"/>
                </a:ext>
              </a:extLst>
            </p:cNvPr>
            <p:cNvSpPr txBox="1"/>
            <p:nvPr/>
          </p:nvSpPr>
          <p:spPr>
            <a:xfrm>
              <a:off x="9096943" y="1927801"/>
              <a:ext cx="1074184" cy="30777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Thermistors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7229831-29A8-414A-8212-C2C4EAD12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9390" y="2204054"/>
              <a:ext cx="441435" cy="220717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2E4C2DB-8FF2-0141-8AD1-57587966F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3381" y="2303646"/>
              <a:ext cx="39690" cy="286307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F00FBB-5407-EB44-9DF0-FEF147576D51}"/>
                </a:ext>
              </a:extLst>
            </p:cNvPr>
            <p:cNvSpPr txBox="1"/>
            <p:nvPr/>
          </p:nvSpPr>
          <p:spPr>
            <a:xfrm>
              <a:off x="6832310" y="2456053"/>
              <a:ext cx="819147" cy="30777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Heater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1B6C86-2D79-3B4B-812D-FCC0D399C778}"/>
                </a:ext>
              </a:extLst>
            </p:cNvPr>
            <p:cNvSpPr txBox="1"/>
            <p:nvPr/>
          </p:nvSpPr>
          <p:spPr>
            <a:xfrm>
              <a:off x="7726935" y="1148777"/>
              <a:ext cx="896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/>
                </a:rPr>
                <a:t>20 mm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A1D0661-4515-2B4E-B3F5-9379D5C72037}"/>
              </a:ext>
            </a:extLst>
          </p:cNvPr>
          <p:cNvSpPr txBox="1"/>
          <p:nvPr/>
        </p:nvSpPr>
        <p:spPr>
          <a:xfrm>
            <a:off x="5184635" y="825394"/>
            <a:ext cx="336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 Narrow" panose="020B0606020202030204" pitchFamily="34" charset="0"/>
              </a:rPr>
              <a:t>Room Temperature Bolometer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2BE5B0-083A-134E-AEDC-057A06FA23A9}"/>
              </a:ext>
            </a:extLst>
          </p:cNvPr>
          <p:cNvSpPr txBox="1"/>
          <p:nvPr/>
        </p:nvSpPr>
        <p:spPr>
          <a:xfrm>
            <a:off x="5437663" y="1828799"/>
            <a:ext cx="315454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 Narrow" panose="020B0606020202030204" pitchFamily="34" charset="0"/>
              </a:rPr>
              <a:t>Requirements: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781175-20AF-7B4E-9370-66CCFD5005F8}"/>
              </a:ext>
            </a:extLst>
          </p:cNvPr>
          <p:cNvSpPr txBox="1"/>
          <p:nvPr/>
        </p:nvSpPr>
        <p:spPr>
          <a:xfrm>
            <a:off x="4855780" y="4367215"/>
            <a:ext cx="4288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0.05% = 68% C.I.</a:t>
            </a:r>
          </a:p>
          <a:p>
            <a:r>
              <a:rPr lang="en-US" sz="4000" b="1" dirty="0"/>
              <a:t>time-scale = “next few years”</a:t>
            </a:r>
          </a:p>
        </p:txBody>
      </p:sp>
    </p:spTree>
    <p:extLst>
      <p:ext uri="{BB962C8B-B14F-4D97-AF65-F5344CB8AC3E}">
        <p14:creationId xmlns:p14="http://schemas.microsoft.com/office/powerpoint/2010/main" val="230114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50F3-D4B5-8E46-B4E8-9863DD60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Message</a:t>
            </a:r>
            <a:r>
              <a:rPr lang="en-US" sz="4000" dirty="0"/>
              <a:t>: Continue As Normal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6CBDD-51CF-0E45-8DFD-5200A1BE0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141318"/>
            <a:ext cx="8237764" cy="543290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NIST will be implementing a new primary reference</a:t>
            </a:r>
          </a:p>
          <a:p>
            <a:pPr lvl="1"/>
            <a:r>
              <a:rPr lang="en-US" dirty="0"/>
              <a:t>on pace with our observing runs and improved sensitivity</a:t>
            </a:r>
          </a:p>
          <a:p>
            <a:pPr lvl="1"/>
            <a:r>
              <a:rPr lang="en-US" dirty="0"/>
              <a:t>The challenge is now on us &gt;&gt; preserve that absolute uncertainty all the way to the end stations and through the interferometers</a:t>
            </a:r>
          </a:p>
          <a:p>
            <a:pPr lvl="1"/>
            <a:endParaRPr lang="en-US" dirty="0"/>
          </a:p>
          <a:p>
            <a:r>
              <a:rPr lang="en-US" b="1" dirty="0"/>
              <a:t>All GW interferometers now have PCAL system and all are traceable to NIST.</a:t>
            </a:r>
          </a:p>
          <a:p>
            <a:endParaRPr lang="en-US" dirty="0"/>
          </a:p>
          <a:p>
            <a:r>
              <a:rPr lang="en-US" dirty="0"/>
              <a:t>[Bonus Slides] Observatories </a:t>
            </a:r>
            <a:r>
              <a:rPr lang="en-US" b="1" dirty="0"/>
              <a:t>will continue to research new/different standards </a:t>
            </a:r>
            <a:r>
              <a:rPr lang="en-US" dirty="0"/>
              <a:t>in parallel on a “best effort” basis</a:t>
            </a:r>
          </a:p>
          <a:p>
            <a:pPr lvl="1"/>
            <a:r>
              <a:rPr lang="en-US" dirty="0"/>
              <a:t>VIRGO will continue to with Laser Wavelength reference, and move forward with improved NCAL system</a:t>
            </a:r>
          </a:p>
          <a:p>
            <a:pPr lvl="1"/>
            <a:r>
              <a:rPr lang="en-US" dirty="0"/>
              <a:t>LIGO will re-visit Laser Wavelength and RF Oscillator references, and move forward with NCAL system</a:t>
            </a:r>
          </a:p>
          <a:p>
            <a:pPr lvl="1"/>
            <a:r>
              <a:rPr lang="en-US" dirty="0"/>
              <a:t>KAGRA is pushing hard on the NCAL effort, likely will try other methods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6690F-1A28-E44C-8333-2284FD51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582E8-1F07-D24F-BA1D-23F503CF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2825-7B0C-ED47-9384-ED2CE005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A0DF6-223F-1F4D-BD1F-2829902E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A160B-A9F1-D74F-88D6-2113D6D5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A group of people sitting at a table with wine glasses&#10;&#10;Description automatically generated">
            <a:extLst>
              <a:ext uri="{FF2B5EF4-FFF2-40B4-BE49-F238E27FC236}">
                <a16:creationId xmlns:a16="http://schemas.microsoft.com/office/drawing/2014/main" id="{434B4DA4-BF55-3043-820F-D39C7677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66" y="1024757"/>
            <a:ext cx="6756992" cy="50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5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0598-9B69-A54A-89F5-4F4A109F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5448"/>
            <a:ext cx="9144000" cy="734786"/>
          </a:xfrm>
        </p:spPr>
        <p:txBody>
          <a:bodyPr/>
          <a:lstStyle/>
          <a:p>
            <a:r>
              <a:rPr lang="en-US" dirty="0"/>
              <a:t>BONUS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C1D84-F4ED-6744-9FA2-D1B67012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E032-DDD7-944E-86C2-81E5F88B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8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4BE9-624F-E74E-B74F-2F83DCC6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Event on DCC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634E-40CA-724E-BA9C-2AD6176F3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NIST, </a:t>
            </a:r>
            <a:r>
              <a:rPr lang="en-US" sz="3200" dirty="0" err="1"/>
              <a:t>Labsphere</a:t>
            </a:r>
            <a:r>
              <a:rPr lang="en-US" sz="3200" dirty="0"/>
              <a:t> and other NMI attendees graciously agreed to share their talks</a:t>
            </a:r>
          </a:p>
          <a:p>
            <a:endParaRPr lang="en-US" sz="3200" dirty="0"/>
          </a:p>
          <a:p>
            <a:r>
              <a:rPr lang="en-US" sz="3200" dirty="0"/>
              <a:t>All talks are available on DCC event page: 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https://dcc.ligo.org/cgi-bin/DocDB/DisplayMeeting?conferenceid=1029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B4344-6D41-6749-9F09-97BD53B3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445DD-0EB3-574B-BC19-9360E9A5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64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6A23-FEDA-4B45-A849-317A78FB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GCAL or NCAL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421E2-3051-754B-AA0F-B45F593B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F33C4-D1E9-4241-A418-E5C9D7CB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 descr="A picture containing photo, different, showing, indoor&#10;&#10;Description automatically generated">
            <a:extLst>
              <a:ext uri="{FF2B5EF4-FFF2-40B4-BE49-F238E27FC236}">
                <a16:creationId xmlns:a16="http://schemas.microsoft.com/office/drawing/2014/main" id="{F9CA5A49-14FE-8A46-94D4-F4F1B94E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691"/>
            <a:ext cx="9144000" cy="43030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885885-FF43-1B46-A6FD-E0EB8090A531}"/>
              </a:ext>
            </a:extLst>
          </p:cNvPr>
          <p:cNvSpPr txBox="1"/>
          <p:nvPr/>
        </p:nvSpPr>
        <p:spPr>
          <a:xfrm>
            <a:off x="220716" y="5360277"/>
            <a:ext cx="8755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World-wide excitement continues about Gravitational or Newtonian calibrators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 on a “best effort” basis </a:t>
            </a:r>
          </a:p>
        </p:txBody>
      </p:sp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DEB47300-DADF-4D4E-953D-C90CB2F9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045" y="1889713"/>
            <a:ext cx="1334375" cy="909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E5EF47-FA9F-1B4D-AF28-06B6A8965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214" y="2625582"/>
            <a:ext cx="1198179" cy="1257938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7C52235A-070A-2842-B228-78AC20533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268" y="1624312"/>
            <a:ext cx="1368096" cy="12172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09CBD3-040F-174D-AC94-8EFB4B8F2688}"/>
              </a:ext>
            </a:extLst>
          </p:cNvPr>
          <p:cNvSpPr txBox="1"/>
          <p:nvPr/>
        </p:nvSpPr>
        <p:spPr>
          <a:xfrm>
            <a:off x="2065282" y="5934670"/>
            <a:ext cx="5255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https://wiki.ligo.org/Calibration/NewtonianCalibrator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ncal@ligo.org</a:t>
            </a:r>
            <a:endParaRPr lang="en-US" dirty="0"/>
          </a:p>
          <a:p>
            <a:r>
              <a:rPr lang="en-US" dirty="0"/>
              <a:t>Search “NCAL” or “GCAL” on DCC</a:t>
            </a:r>
          </a:p>
        </p:txBody>
      </p:sp>
    </p:spTree>
    <p:extLst>
      <p:ext uri="{BB962C8B-B14F-4D97-AF65-F5344CB8AC3E}">
        <p14:creationId xmlns:p14="http://schemas.microsoft.com/office/powerpoint/2010/main" val="353389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E4E6-2D12-FE4F-9A94-5C07E61D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 THAT Happened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1C56C-59B6-9A4A-8579-583E501F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ED866-A1EF-A847-8D6B-2C64DCA9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FC2117-700D-4044-8266-679D1906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843"/>
            <a:ext cx="4620986" cy="3372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A653EF-E152-2542-86F3-05E07F845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271" y="1401537"/>
            <a:ext cx="4359729" cy="34196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4ED285-0594-7943-B4AB-3B1587374C0D}"/>
              </a:ext>
            </a:extLst>
          </p:cNvPr>
          <p:cNvSpPr txBox="1"/>
          <p:nvPr/>
        </p:nvSpPr>
        <p:spPr>
          <a:xfrm>
            <a:off x="3657600" y="930729"/>
            <a:ext cx="232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Denver / Boulder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84E379-2C2A-534E-A11E-78AF2CA7A5B8}"/>
              </a:ext>
            </a:extLst>
          </p:cNvPr>
          <p:cNvCxnSpPr>
            <a:cxnSpLocks/>
          </p:cNvCxnSpPr>
          <p:nvPr/>
        </p:nvCxnSpPr>
        <p:spPr>
          <a:xfrm flipH="1">
            <a:off x="2578100" y="1404257"/>
            <a:ext cx="1814286" cy="9960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A04B71-BD0E-DD40-8752-8AA51D3BCA4C}"/>
              </a:ext>
            </a:extLst>
          </p:cNvPr>
          <p:cNvCxnSpPr>
            <a:cxnSpLocks/>
          </p:cNvCxnSpPr>
          <p:nvPr/>
        </p:nvCxnSpPr>
        <p:spPr>
          <a:xfrm>
            <a:off x="5283200" y="1384300"/>
            <a:ext cx="1282700" cy="12573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A2473F7-1AF4-464B-8B58-0C5699E5DA29}"/>
              </a:ext>
            </a:extLst>
          </p:cNvPr>
          <p:cNvSpPr txBox="1"/>
          <p:nvPr/>
        </p:nvSpPr>
        <p:spPr>
          <a:xfrm>
            <a:off x="0" y="4919008"/>
            <a:ext cx="9029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Winter Storm Ulmer destroyed all plans for attendees to fly into Denver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Many attendees delayed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Several attendees had cancel all together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Workshop reduced to one day </a:t>
            </a:r>
            <a:r>
              <a:rPr lang="en-US" sz="2400" dirty="0"/>
              <a:t>(last Friday, 2019-03-18)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163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E22E-3663-964A-B738-C81C41C5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KAGRA Going All Out!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93DC7-F5EB-514E-9035-06A7A80E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3FDC3-6A06-134F-BD36-E414D230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A picture containing indoor, object&#10;&#10;Description automatically generated">
            <a:extLst>
              <a:ext uri="{FF2B5EF4-FFF2-40B4-BE49-F238E27FC236}">
                <a16:creationId xmlns:a16="http://schemas.microsoft.com/office/drawing/2014/main" id="{0B1502B0-F576-3949-88F2-FFE0EB1E8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63" y="1103585"/>
            <a:ext cx="6013541" cy="4746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31A32C-A983-3541-8D71-46BEF932BFBC}"/>
              </a:ext>
            </a:extLst>
          </p:cNvPr>
          <p:cNvSpPr txBox="1"/>
          <p:nvPr/>
        </p:nvSpPr>
        <p:spPr>
          <a:xfrm>
            <a:off x="1608083" y="20810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D15D7-A6DD-164C-97FC-0A805C326DE3}"/>
              </a:ext>
            </a:extLst>
          </p:cNvPr>
          <p:cNvSpPr txBox="1"/>
          <p:nvPr/>
        </p:nvSpPr>
        <p:spPr>
          <a:xfrm>
            <a:off x="2343807" y="166588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A424C-27EE-914A-A8EA-5BDDC4C70B62}"/>
              </a:ext>
            </a:extLst>
          </p:cNvPr>
          <p:cNvSpPr txBox="1"/>
          <p:nvPr/>
        </p:nvSpPr>
        <p:spPr>
          <a:xfrm>
            <a:off x="4624552" y="173946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F9A65F-C45E-3C49-891E-D7B4BE1A353B}"/>
              </a:ext>
            </a:extLst>
          </p:cNvPr>
          <p:cNvSpPr txBox="1"/>
          <p:nvPr/>
        </p:nvSpPr>
        <p:spPr>
          <a:xfrm>
            <a:off x="5754414" y="258554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313523-A208-E24C-915A-680F4856B761}"/>
              </a:ext>
            </a:extLst>
          </p:cNvPr>
          <p:cNvSpPr txBox="1"/>
          <p:nvPr/>
        </p:nvSpPr>
        <p:spPr>
          <a:xfrm>
            <a:off x="2207172" y="6353502"/>
            <a:ext cx="454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Many more details in Yuki’s Workshop Talk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A590-DEBB-4D49-ABF3-B29D05C030BA}"/>
              </a:ext>
            </a:extLst>
          </p:cNvPr>
          <p:cNvSpPr txBox="1"/>
          <p:nvPr/>
        </p:nvSpPr>
        <p:spPr>
          <a:xfrm>
            <a:off x="2128344" y="5975131"/>
            <a:ext cx="490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Inoue, Yuki, et al.  </a:t>
            </a:r>
            <a:r>
              <a:rPr lang="en-US" i="1" dirty="0"/>
              <a:t>Phys Rev D</a:t>
            </a:r>
            <a:r>
              <a:rPr lang="en-US" dirty="0"/>
              <a:t> 98.2 (2018): 022005.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D2D74-6673-674B-8A8A-073EB6E75CFE}"/>
              </a:ext>
            </a:extLst>
          </p:cNvPr>
          <p:cNvSpPr txBox="1"/>
          <p:nvPr/>
        </p:nvSpPr>
        <p:spPr>
          <a:xfrm>
            <a:off x="6558457" y="1734206"/>
            <a:ext cx="2207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 GCALs surrounding one test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concert with photon calibrator with 20 W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almost 3G calibration setup!</a:t>
            </a:r>
          </a:p>
        </p:txBody>
      </p:sp>
    </p:spTree>
    <p:extLst>
      <p:ext uri="{BB962C8B-B14F-4D97-AF65-F5344CB8AC3E}">
        <p14:creationId xmlns:p14="http://schemas.microsoft.com/office/powerpoint/2010/main" val="271588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1A68-30F5-424F-8B55-160F181A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LSC Fellows Revive other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5200E-6412-E046-9E17-ECB1712D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47" y="1235905"/>
            <a:ext cx="4019081" cy="5099277"/>
          </a:xfrm>
        </p:spPr>
        <p:txBody>
          <a:bodyPr>
            <a:normAutofit/>
          </a:bodyPr>
          <a:lstStyle/>
          <a:p>
            <a:r>
              <a:rPr lang="en-US" sz="2000" dirty="0"/>
              <a:t>In GW150914 paper, LIGO published a comparison of 3 methods</a:t>
            </a:r>
          </a:p>
          <a:p>
            <a:pPr lvl="1"/>
            <a:r>
              <a:rPr lang="en-US" sz="1800" dirty="0"/>
              <a:t>Laser Wavelength (old standard)</a:t>
            </a:r>
          </a:p>
          <a:p>
            <a:pPr lvl="1"/>
            <a:r>
              <a:rPr lang="en-US" sz="1800" dirty="0"/>
              <a:t>Radio Frequency Oscillator (re-invented using ALS)</a:t>
            </a:r>
          </a:p>
          <a:p>
            <a:pPr lvl="1"/>
            <a:r>
              <a:rPr lang="en-US" sz="1800" dirty="0"/>
              <a:t>Radiation Pressure (PCAL)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Now detectors are better understood and controlled </a:t>
            </a:r>
          </a:p>
          <a:p>
            <a:endParaRPr lang="en-US" sz="2000" dirty="0"/>
          </a:p>
          <a:p>
            <a:r>
              <a:rPr lang="en-US" sz="2000" dirty="0"/>
              <a:t>LSC Fellows </a:t>
            </a:r>
            <a:r>
              <a:rPr lang="en-US" sz="2000" dirty="0" err="1"/>
              <a:t>Dripta</a:t>
            </a:r>
            <a:r>
              <a:rPr lang="en-US" sz="2000" dirty="0"/>
              <a:t> Bhattacharjee (LHO) and Rachel Gray  (LLO) will support PCAL, NCAL, and resurrect the pre-O1 study, and do it more justice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1F4E-05AA-724D-8543-43B0044D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863E3-E76A-264E-842A-2B676BD7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calmethodcomp_H1.png">
            <a:extLst>
              <a:ext uri="{FF2B5EF4-FFF2-40B4-BE49-F238E27FC236}">
                <a16:creationId xmlns:a16="http://schemas.microsoft.com/office/drawing/2014/main" id="{6ACB87B5-997A-2D4C-85B1-21441A02A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66" y="1689996"/>
            <a:ext cx="4479236" cy="3584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6ACF6-3C8D-9A44-861C-A7F69D1B990B}"/>
              </a:ext>
            </a:extLst>
          </p:cNvPr>
          <p:cNvSpPr txBox="1"/>
          <p:nvPr/>
        </p:nvSpPr>
        <p:spPr>
          <a:xfrm>
            <a:off x="6297296" y="5219067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imes New Roman" charset="0"/>
                <a:ea typeface="Times New Roman" charset="0"/>
                <a:cs typeface="Times New Roman" charset="0"/>
              </a:rPr>
              <a:t>Frequency (Hz)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FA9F4-C8DA-C54E-8157-7A3D995F8CDB}"/>
              </a:ext>
            </a:extLst>
          </p:cNvPr>
          <p:cNvSpPr txBox="1"/>
          <p:nvPr/>
        </p:nvSpPr>
        <p:spPr>
          <a:xfrm rot="16200000">
            <a:off x="2939958" y="3198111"/>
            <a:ext cx="2973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imes New Roman" charset="0"/>
                <a:ea typeface="Times New Roman" charset="0"/>
                <a:cs typeface="Times New Roman" charset="0"/>
              </a:rPr>
              <a:t>Relative Actuation Strength (arb.)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EDA93-2985-0846-A144-8944758CC971}"/>
              </a:ext>
            </a:extLst>
          </p:cNvPr>
          <p:cNvSpPr txBox="1"/>
          <p:nvPr/>
        </p:nvSpPr>
        <p:spPr>
          <a:xfrm>
            <a:off x="5249917" y="6148552"/>
            <a:ext cx="319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Always in seek of ”The Truth,” …</a:t>
            </a:r>
          </a:p>
        </p:txBody>
      </p:sp>
    </p:spTree>
    <p:extLst>
      <p:ext uri="{BB962C8B-B14F-4D97-AF65-F5344CB8AC3E}">
        <p14:creationId xmlns:p14="http://schemas.microsoft.com/office/powerpoint/2010/main" val="181550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16ED27-9265-5A4D-A44C-E1FE45FA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68" y="925622"/>
            <a:ext cx="5366628" cy="4437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898489-8FE7-5D42-8B95-5D59A1F4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left off in O2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49B46-E374-4343-8B12-5BEB6FFE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2A1C0-39F0-4A45-B425-F0834452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9E04-1A43-9A4A-A7CA-DD2266DE4C71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AA8061-092C-DD47-8176-5B6EC5714C36}"/>
              </a:ext>
            </a:extLst>
          </p:cNvPr>
          <p:cNvGrpSpPr/>
          <p:nvPr/>
        </p:nvGrpSpPr>
        <p:grpSpPr>
          <a:xfrm>
            <a:off x="4313842" y="1978436"/>
            <a:ext cx="2169632" cy="713887"/>
            <a:chOff x="3147194" y="2624822"/>
            <a:chExt cx="2169632" cy="7138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474D40-4045-D545-B244-BC8E6B137AFF}"/>
                </a:ext>
              </a:extLst>
            </p:cNvPr>
            <p:cNvSpPr txBox="1"/>
            <p:nvPr/>
          </p:nvSpPr>
          <p:spPr>
            <a:xfrm>
              <a:off x="3558011" y="2969377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4F6FF"/>
                  </a:solidFill>
                </a:rPr>
                <a:t>68% C.I. for </a:t>
              </a:r>
              <a:r>
                <a:rPr lang="en-US" b="1" dirty="0">
                  <a:solidFill>
                    <a:srgbClr val="24F6FF"/>
                  </a:solidFill>
                </a:rPr>
                <a:t>H1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372666C-246C-EE41-B2D1-D0260CD2B2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7194" y="2624822"/>
              <a:ext cx="337930" cy="470450"/>
            </a:xfrm>
            <a:prstGeom prst="straightConnector1">
              <a:avLst/>
            </a:prstGeom>
            <a:ln w="53975">
              <a:solidFill>
                <a:schemeClr val="tx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FCAFB8-3F61-D94C-AC2F-3DC150E700C0}"/>
              </a:ext>
            </a:extLst>
          </p:cNvPr>
          <p:cNvGrpSpPr/>
          <p:nvPr/>
        </p:nvGrpSpPr>
        <p:grpSpPr>
          <a:xfrm>
            <a:off x="5048861" y="937900"/>
            <a:ext cx="2283712" cy="369332"/>
            <a:chOff x="2999343" y="1142851"/>
            <a:chExt cx="2283712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86730C-417B-254B-AE9F-66BBFA5BB158}"/>
                </a:ext>
              </a:extLst>
            </p:cNvPr>
            <p:cNvSpPr txBox="1"/>
            <p:nvPr/>
          </p:nvSpPr>
          <p:spPr>
            <a:xfrm>
              <a:off x="3573933" y="1142851"/>
              <a:ext cx="1709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68% C.I. for </a:t>
              </a:r>
              <a:r>
                <a:rPr lang="en-US" b="1" dirty="0">
                  <a:solidFill>
                    <a:srgbClr val="FFFF00"/>
                  </a:solidFill>
                </a:rPr>
                <a:t>L1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98EBA55-64B5-344E-8212-5113CA425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9343" y="1364776"/>
              <a:ext cx="549075" cy="115909"/>
            </a:xfrm>
            <a:prstGeom prst="straightConnector1">
              <a:avLst/>
            </a:prstGeom>
            <a:ln w="53975">
              <a:solidFill>
                <a:schemeClr val="tx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9CAEA6-D54A-614C-A8E5-69A6F333CCFF}"/>
              </a:ext>
            </a:extLst>
          </p:cNvPr>
          <p:cNvGrpSpPr/>
          <p:nvPr/>
        </p:nvGrpSpPr>
        <p:grpSpPr>
          <a:xfrm>
            <a:off x="6766804" y="1990358"/>
            <a:ext cx="2055371" cy="1614639"/>
            <a:chOff x="5552859" y="2463324"/>
            <a:chExt cx="2055371" cy="1614639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7C69311-A3DF-3C4C-AAAF-BFA814B405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8579" y="2463324"/>
              <a:ext cx="153290" cy="1139685"/>
            </a:xfrm>
            <a:prstGeom prst="straightConnector1">
              <a:avLst/>
            </a:prstGeom>
            <a:ln w="53975">
              <a:solidFill>
                <a:schemeClr val="tx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783795-F4F1-D649-B106-4424377CAF25}"/>
                </a:ext>
              </a:extLst>
            </p:cNvPr>
            <p:cNvSpPr txBox="1"/>
            <p:nvPr/>
          </p:nvSpPr>
          <p:spPr>
            <a:xfrm>
              <a:off x="5552859" y="3708631"/>
              <a:ext cx="2055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68% C.I. for </a:t>
              </a:r>
              <a:r>
                <a:rPr lang="en-US" b="1" dirty="0"/>
                <a:t>PCAL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B46B39-489E-3141-A01B-1DF59F979B8F}"/>
              </a:ext>
            </a:extLst>
          </p:cNvPr>
          <p:cNvGrpSpPr/>
          <p:nvPr/>
        </p:nvGrpSpPr>
        <p:grpSpPr>
          <a:xfrm>
            <a:off x="150744" y="5411920"/>
            <a:ext cx="8753667" cy="1446080"/>
            <a:chOff x="265044" y="5540051"/>
            <a:chExt cx="8753667" cy="144608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2ECC57-781C-4144-8D5C-09CEE84E4943}"/>
                </a:ext>
              </a:extLst>
            </p:cNvPr>
            <p:cNvSpPr/>
            <p:nvPr/>
          </p:nvSpPr>
          <p:spPr>
            <a:xfrm>
              <a:off x="265044" y="5779886"/>
              <a:ext cx="24416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Symbol" charset="2"/>
                  <a:ea typeface="Symbol" charset="2"/>
                  <a:cs typeface="Symbol" charset="2"/>
                </a:rPr>
                <a:t>∂ </a:t>
              </a:r>
              <a:r>
                <a:rPr lang="en-US" sz="2800" i="1" dirty="0">
                  <a:latin typeface="Times"/>
                  <a:cs typeface="Times"/>
                </a:rPr>
                <a:t>h </a:t>
              </a:r>
              <a:r>
                <a:rPr lang="en-US" sz="2800" i="1" baseline="30000" dirty="0">
                  <a:latin typeface="Times"/>
                  <a:cs typeface="Times"/>
                </a:rPr>
                <a:t>2</a:t>
              </a:r>
              <a:r>
                <a:rPr lang="en-US" sz="2800" i="1" dirty="0">
                  <a:latin typeface="Times"/>
                  <a:cs typeface="Times"/>
                </a:rPr>
                <a:t>  </a:t>
              </a:r>
              <a:r>
                <a:rPr lang="en-US" sz="2800" b="1" i="1" dirty="0">
                  <a:latin typeface="Times"/>
                  <a:cs typeface="Times"/>
                </a:rPr>
                <a:t>≈</a:t>
              </a:r>
              <a:r>
                <a:rPr lang="en-US" sz="2800" i="1" dirty="0">
                  <a:latin typeface="Times"/>
                  <a:cs typeface="Times"/>
                </a:rPr>
                <a:t> </a:t>
              </a:r>
              <a:r>
                <a:rPr lang="en-US" sz="2800" i="1" dirty="0">
                  <a:latin typeface="Symbol" charset="2"/>
                  <a:ea typeface="Symbol" charset="2"/>
                  <a:cs typeface="Symbol" charset="2"/>
                </a:rPr>
                <a:t>∂ </a:t>
              </a:r>
              <a:r>
                <a:rPr lang="en-US" sz="2800" i="1">
                  <a:latin typeface="Times"/>
                  <a:cs typeface="Times"/>
                </a:rPr>
                <a:t>R </a:t>
              </a:r>
              <a:r>
                <a:rPr lang="en-US" sz="2800" i="1" baseline="30000">
                  <a:latin typeface="Times"/>
                  <a:cs typeface="Times"/>
                </a:rPr>
                <a:t>2 </a:t>
              </a:r>
              <a:r>
                <a:rPr lang="en-US" sz="2800" i="1">
                  <a:latin typeface="Times"/>
                  <a:cs typeface="Times"/>
                </a:rPr>
                <a:t> </a:t>
              </a:r>
              <a:r>
                <a:rPr lang="en-US" sz="2800" b="1" i="1">
                  <a:latin typeface="Times"/>
                  <a:cs typeface="Times"/>
                </a:rPr>
                <a:t>≈</a:t>
              </a:r>
              <a:r>
                <a:rPr lang="en-US" sz="2800" i="1">
                  <a:latin typeface="Times"/>
                  <a:cs typeface="Times"/>
                </a:rPr>
                <a:t> </a:t>
              </a:r>
              <a:endParaRPr lang="en-US" sz="2800" i="1" dirty="0">
                <a:latin typeface="Times"/>
                <a:cs typeface="Time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74E860-80DC-994F-B98F-054A881DA749}"/>
                </a:ext>
              </a:extLst>
            </p:cNvPr>
            <p:cNvSpPr/>
            <p:nvPr/>
          </p:nvSpPr>
          <p:spPr>
            <a:xfrm>
              <a:off x="7956441" y="5581472"/>
              <a:ext cx="6719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Symbol" charset="2"/>
                  <a:ea typeface="Symbol" charset="2"/>
                  <a:cs typeface="Symbol" charset="2"/>
                </a:rPr>
                <a:t>∂ </a:t>
              </a:r>
              <a:r>
                <a:rPr lang="en-US" sz="2800" i="1">
                  <a:latin typeface="Times"/>
                  <a:cs typeface="Times"/>
                </a:rPr>
                <a:t>A</a:t>
              </a:r>
              <a:endParaRPr lang="en-US" sz="2800" i="1" dirty="0">
                <a:latin typeface="Times"/>
                <a:cs typeface="Time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E042AC-E922-5941-8838-E013FE539A75}"/>
                </a:ext>
              </a:extLst>
            </p:cNvPr>
            <p:cNvSpPr/>
            <p:nvPr/>
          </p:nvSpPr>
          <p:spPr>
            <a:xfrm>
              <a:off x="8117027" y="6083189"/>
              <a:ext cx="5002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9C3610-044C-374F-9049-02183853360A}"/>
                </a:ext>
              </a:extLst>
            </p:cNvPr>
            <p:cNvSpPr txBox="1"/>
            <p:nvPr/>
          </p:nvSpPr>
          <p:spPr>
            <a:xfrm>
              <a:off x="8002083" y="583947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____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E62C02-766B-794B-893C-A5CA4B8B2306}"/>
                </a:ext>
              </a:extLst>
            </p:cNvPr>
            <p:cNvSpPr txBox="1"/>
            <p:nvPr/>
          </p:nvSpPr>
          <p:spPr>
            <a:xfrm>
              <a:off x="2894835" y="6032236"/>
              <a:ext cx="1117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1 </a:t>
              </a:r>
              <a:r>
                <a:rPr lang="en-US" sz="2800" i="1" dirty="0">
                  <a:latin typeface="Times"/>
                  <a:cs typeface="Times"/>
                </a:rPr>
                <a:t>+ 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50FBCE-CAE5-5547-92F8-FB66EBA03086}"/>
                </a:ext>
              </a:extLst>
            </p:cNvPr>
            <p:cNvSpPr txBox="1"/>
            <p:nvPr/>
          </p:nvSpPr>
          <p:spPr>
            <a:xfrm>
              <a:off x="2859341" y="5809043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_________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54D492-B46E-7147-848C-E4B922C37CF7}"/>
                </a:ext>
              </a:extLst>
            </p:cNvPr>
            <p:cNvSpPr/>
            <p:nvPr/>
          </p:nvSpPr>
          <p:spPr>
            <a:xfrm>
              <a:off x="3248177" y="5564118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EA994E-21C4-204A-A975-600AC8D83340}"/>
                </a:ext>
              </a:extLst>
            </p:cNvPr>
            <p:cNvSpPr txBox="1"/>
            <p:nvPr/>
          </p:nvSpPr>
          <p:spPr>
            <a:xfrm>
              <a:off x="2642747" y="5585731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87DC9C-C7D9-FD4E-9210-90203516E970}"/>
                </a:ext>
              </a:extLst>
            </p:cNvPr>
            <p:cNvSpPr txBox="1"/>
            <p:nvPr/>
          </p:nvSpPr>
          <p:spPr>
            <a:xfrm>
              <a:off x="3822811" y="5586141"/>
              <a:ext cx="372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)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B319E17-62F0-8A42-9F08-004705D9B735}"/>
                </a:ext>
              </a:extLst>
            </p:cNvPr>
            <p:cNvGrpSpPr/>
            <p:nvPr/>
          </p:nvGrpSpPr>
          <p:grpSpPr>
            <a:xfrm>
              <a:off x="6245225" y="5571240"/>
              <a:ext cx="1153039" cy="991338"/>
              <a:chOff x="6767839" y="5759156"/>
              <a:chExt cx="1153039" cy="99133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474C70D-7C42-F34B-8C8E-4C18A982B05C}"/>
                  </a:ext>
                </a:extLst>
              </p:cNvPr>
              <p:cNvSpPr txBox="1"/>
              <p:nvPr/>
            </p:nvSpPr>
            <p:spPr>
              <a:xfrm>
                <a:off x="6803333" y="6227274"/>
                <a:ext cx="11175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1 </a:t>
                </a:r>
                <a:r>
                  <a:rPr lang="en-US" sz="2800" i="1" dirty="0">
                    <a:latin typeface="Times"/>
                    <a:cs typeface="Times"/>
                  </a:rPr>
                  <a:t>+ G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44524CB-35F2-5642-ABDB-2129B8FD3A28}"/>
                  </a:ext>
                </a:extLst>
              </p:cNvPr>
              <p:cNvSpPr txBox="1"/>
              <p:nvPr/>
            </p:nvSpPr>
            <p:spPr>
              <a:xfrm>
                <a:off x="6767839" y="6004081"/>
                <a:ext cx="1107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_________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4D0EC71-B8DF-8D4D-887D-3C06BE3F80D9}"/>
                  </a:ext>
                </a:extLst>
              </p:cNvPr>
              <p:cNvSpPr/>
              <p:nvPr/>
            </p:nvSpPr>
            <p:spPr>
              <a:xfrm>
                <a:off x="7114810" y="5759156"/>
                <a:ext cx="4439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G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FA3E0E-131D-7248-B79A-1111927856D1}"/>
                </a:ext>
              </a:extLst>
            </p:cNvPr>
            <p:cNvSpPr txBox="1"/>
            <p:nvPr/>
          </p:nvSpPr>
          <p:spPr>
            <a:xfrm>
              <a:off x="6077739" y="5630872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D020DA-5F35-8649-BBCC-F4775753C138}"/>
                </a:ext>
              </a:extLst>
            </p:cNvPr>
            <p:cNvSpPr txBox="1"/>
            <p:nvPr/>
          </p:nvSpPr>
          <p:spPr>
            <a:xfrm>
              <a:off x="7167810" y="5633207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3D95F4-DE27-9B47-A1E5-D1525DD6A284}"/>
                </a:ext>
              </a:extLst>
            </p:cNvPr>
            <p:cNvSpPr/>
            <p:nvPr/>
          </p:nvSpPr>
          <p:spPr>
            <a:xfrm>
              <a:off x="4068798" y="5540051"/>
              <a:ext cx="304357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5EBB49F-156F-344C-A026-C503923D17D1}"/>
                </a:ext>
              </a:extLst>
            </p:cNvPr>
            <p:cNvSpPr/>
            <p:nvPr/>
          </p:nvSpPr>
          <p:spPr>
            <a:xfrm>
              <a:off x="4437056" y="5580271"/>
              <a:ext cx="6912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Symbol" charset="2"/>
                  <a:ea typeface="Symbol" charset="2"/>
                  <a:cs typeface="Symbol" charset="2"/>
                </a:rPr>
                <a:t>∂ </a:t>
              </a:r>
              <a:r>
                <a:rPr lang="en-US" sz="2800" i="1">
                  <a:latin typeface="Times"/>
                  <a:cs typeface="Times"/>
                </a:rPr>
                <a:t>C</a:t>
              </a:r>
              <a:endParaRPr lang="en-US" sz="2800" i="1" dirty="0">
                <a:latin typeface="Times"/>
                <a:cs typeface="Time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25F227-9F46-C345-8EA3-21775AB26BBE}"/>
                </a:ext>
              </a:extLst>
            </p:cNvPr>
            <p:cNvSpPr/>
            <p:nvPr/>
          </p:nvSpPr>
          <p:spPr>
            <a:xfrm>
              <a:off x="4552394" y="6049647"/>
              <a:ext cx="520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30C773-398E-B146-A57F-30102CA7FFA8}"/>
                </a:ext>
              </a:extLst>
            </p:cNvPr>
            <p:cNvSpPr txBox="1"/>
            <p:nvPr/>
          </p:nvSpPr>
          <p:spPr>
            <a:xfrm>
              <a:off x="4459197" y="582460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____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4F602F-5DB9-1644-B1CC-B2DE703A054C}"/>
                </a:ext>
              </a:extLst>
            </p:cNvPr>
            <p:cNvSpPr txBox="1"/>
            <p:nvPr/>
          </p:nvSpPr>
          <p:spPr>
            <a:xfrm>
              <a:off x="5005972" y="5589726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D47D08B-B954-E84C-ADB1-3034B180A488}"/>
                </a:ext>
              </a:extLst>
            </p:cNvPr>
            <p:cNvSpPr/>
            <p:nvPr/>
          </p:nvSpPr>
          <p:spPr>
            <a:xfrm>
              <a:off x="5234894" y="5554198"/>
              <a:ext cx="304357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0EFF24F-EEDF-324C-8434-BC3ABCEAB0AE}"/>
                </a:ext>
              </a:extLst>
            </p:cNvPr>
            <p:cNvSpPr txBox="1"/>
            <p:nvPr/>
          </p:nvSpPr>
          <p:spPr>
            <a:xfrm>
              <a:off x="4222303" y="5585025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9755E5-69C1-DF4F-B6E1-29F59A8F3C43}"/>
                </a:ext>
              </a:extLst>
            </p:cNvPr>
            <p:cNvSpPr/>
            <p:nvPr/>
          </p:nvSpPr>
          <p:spPr>
            <a:xfrm>
              <a:off x="5622737" y="5793843"/>
              <a:ext cx="4510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white"/>
                  </a:solidFill>
                  <a:latin typeface="Times"/>
                  <a:cs typeface="Times"/>
                </a:rPr>
                <a:t>+</a:t>
              </a:r>
              <a:endParaRPr lang="en-US" sz="16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CC81F0-2A6D-CE4B-BDCE-E752369CEFA5}"/>
                </a:ext>
              </a:extLst>
            </p:cNvPr>
            <p:cNvSpPr/>
            <p:nvPr/>
          </p:nvSpPr>
          <p:spPr>
            <a:xfrm>
              <a:off x="7379456" y="5584036"/>
              <a:ext cx="304357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baseline="3000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26DB240-192E-614A-8906-3184D4809C06}"/>
                </a:ext>
              </a:extLst>
            </p:cNvPr>
            <p:cNvSpPr txBox="1"/>
            <p:nvPr/>
          </p:nvSpPr>
          <p:spPr>
            <a:xfrm>
              <a:off x="7733555" y="5656775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837B61-6C66-6744-8714-74D68F5898AD}"/>
                </a:ext>
              </a:extLst>
            </p:cNvPr>
            <p:cNvSpPr txBox="1"/>
            <p:nvPr/>
          </p:nvSpPr>
          <p:spPr>
            <a:xfrm>
              <a:off x="8506900" y="5659196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00A889A-EA68-324A-9233-A4B1DF14BECB}"/>
                </a:ext>
              </a:extLst>
            </p:cNvPr>
            <p:cNvSpPr/>
            <p:nvPr/>
          </p:nvSpPr>
          <p:spPr>
            <a:xfrm>
              <a:off x="8714354" y="5593984"/>
              <a:ext cx="304357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48853B4-75F7-4143-80AD-320D1617EE02}"/>
                </a:ext>
              </a:extLst>
            </p:cNvPr>
            <p:cNvSpPr/>
            <p:nvPr/>
          </p:nvSpPr>
          <p:spPr>
            <a:xfrm>
              <a:off x="3484516" y="6462911"/>
              <a:ext cx="31181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prstClr val="white"/>
                  </a:solidFill>
                  <a:latin typeface="Times"/>
                  <a:cs typeface="Times"/>
                </a:rPr>
                <a:t>+ Systematic Errors</a:t>
              </a:r>
              <a:endParaRPr lang="en-US" sz="16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F24FBC1-E76C-214A-9650-51DC88EE396E}"/>
              </a:ext>
            </a:extLst>
          </p:cNvPr>
          <p:cNvSpPr txBox="1"/>
          <p:nvPr/>
        </p:nvSpPr>
        <p:spPr>
          <a:xfrm>
            <a:off x="94590" y="977462"/>
            <a:ext cx="33107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combination of 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b="1" dirty="0"/>
              <a:t>statistical uncertainty 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b="1" dirty="0"/>
              <a:t>remaining systematic error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b="1" dirty="0"/>
              <a:t>unknown systematic error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/>
              <a:t>is numerically evaluated to form a 68% confidence interval,  but roughly,</a:t>
            </a:r>
          </a:p>
        </p:txBody>
      </p:sp>
    </p:spTree>
    <p:extLst>
      <p:ext uri="{BB962C8B-B14F-4D97-AF65-F5344CB8AC3E}">
        <p14:creationId xmlns:p14="http://schemas.microsoft.com/office/powerpoint/2010/main" val="21843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>
            <a:extLst>
              <a:ext uri="{FF2B5EF4-FFF2-40B4-BE49-F238E27FC236}">
                <a16:creationId xmlns:a16="http://schemas.microsoft.com/office/drawing/2014/main" id="{37E80D04-FA3D-9542-878A-C952AC29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921"/>
            <a:ext cx="6192982" cy="351767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980" y="5400963"/>
            <a:ext cx="900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measurements of C and A are </a:t>
            </a:r>
          </a:p>
          <a:p>
            <a:r>
              <a:rPr lang="en-US" i="1" dirty="0"/>
              <a:t>ratios of complex transfer functions</a:t>
            </a:r>
          </a:p>
          <a:p>
            <a:endParaRPr lang="en-US" i="1" dirty="0"/>
          </a:p>
          <a:p>
            <a:r>
              <a:rPr lang="en-US" b="1" i="1" dirty="0"/>
              <a:t>&gt;&gt; </a:t>
            </a:r>
            <a:r>
              <a:rPr lang="en-US" i="1" dirty="0"/>
              <a:t>the </a:t>
            </a:r>
            <a:r>
              <a:rPr lang="en-US" b="1" i="1" dirty="0"/>
              <a:t>frequency-dependent</a:t>
            </a:r>
            <a:r>
              <a:rPr lang="en-US" i="1" dirty="0"/>
              <a:t>,</a:t>
            </a:r>
            <a:r>
              <a:rPr lang="en-US" b="1" i="1" dirty="0"/>
              <a:t> magnitude and phase </a:t>
            </a:r>
            <a:r>
              <a:rPr lang="en-US" i="1" dirty="0"/>
              <a:t>are important for uncertainty in A and C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1245" y="1076037"/>
            <a:ext cx="774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all loops closed and the detector running at its best sensitivity, we request a series of </a:t>
            </a:r>
            <a:r>
              <a:rPr lang="en-US" b="1" dirty="0"/>
              <a:t>in-loop</a:t>
            </a:r>
            <a:r>
              <a:rPr lang="en-US" dirty="0"/>
              <a:t> excitations to obtain direct measurements of the sensor and actuator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A797F64-89BF-C44E-BA0D-80BF0F0EB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8689"/>
            <a:ext cx="6192982" cy="351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Measure the DARM Loop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9E04-1A43-9A4A-A7CA-DD2266DE4C7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4726" y="2406600"/>
            <a:ext cx="85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Times"/>
                <a:cs typeface="Times"/>
              </a:rPr>
              <a:t>C = 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0B6C82F-FDEB-994E-89B7-0B046A0DC746}"/>
              </a:ext>
            </a:extLst>
          </p:cNvPr>
          <p:cNvGrpSpPr/>
          <p:nvPr/>
        </p:nvGrpSpPr>
        <p:grpSpPr>
          <a:xfrm>
            <a:off x="5226925" y="2143747"/>
            <a:ext cx="3638918" cy="1013503"/>
            <a:chOff x="5226925" y="2143750"/>
            <a:chExt cx="3638918" cy="1013503"/>
          </a:xfrm>
        </p:grpSpPr>
        <p:grpSp>
          <p:nvGrpSpPr>
            <p:cNvPr id="8" name="Group 7"/>
            <p:cNvGrpSpPr/>
            <p:nvPr/>
          </p:nvGrpSpPr>
          <p:grpSpPr>
            <a:xfrm>
              <a:off x="5226925" y="2149389"/>
              <a:ext cx="753552" cy="985604"/>
              <a:chOff x="7282405" y="3703225"/>
              <a:chExt cx="753552" cy="9856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311079" y="4165609"/>
                <a:ext cx="7248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Times"/>
                    <a:cs typeface="Times"/>
                  </a:rPr>
                  <a:t>d</a:t>
                </a:r>
                <a:r>
                  <a:rPr lang="en-US" sz="2800" i="1" baseline="-25000" dirty="0">
                    <a:latin typeface="Times"/>
                    <a:cs typeface="Times"/>
                  </a:rPr>
                  <a:t>IN2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29418" y="3987281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____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282405" y="3703225"/>
                <a:ext cx="6815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latin typeface="Times"/>
                    <a:cs typeface="Times"/>
                  </a:rPr>
                  <a:t>d</a:t>
                </a:r>
                <a:r>
                  <a:rPr lang="en-US" sz="2800" i="1" baseline="-25000" dirty="0" err="1">
                    <a:latin typeface="Times"/>
                    <a:cs typeface="Times"/>
                  </a:rPr>
                  <a:t>exc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78166" y="2171649"/>
              <a:ext cx="868969" cy="985604"/>
              <a:chOff x="8047696" y="3718975"/>
              <a:chExt cx="868969" cy="98560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8076370" y="4181359"/>
                <a:ext cx="8402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latin typeface="Times"/>
                    <a:cs typeface="Times"/>
                  </a:rPr>
                  <a:t>pc</a:t>
                </a:r>
                <a:r>
                  <a:rPr lang="en-US" sz="2800" i="1" baseline="-25000" dirty="0" err="1">
                    <a:latin typeface="Times"/>
                    <a:cs typeface="Times"/>
                  </a:rPr>
                  <a:t>exc</a:t>
                </a:r>
                <a:endParaRPr lang="en-US" baseline="-25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094709" y="3975321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____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47696" y="3718975"/>
                <a:ext cx="655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Times"/>
                    <a:cs typeface="Times"/>
                  </a:rPr>
                  <a:t>d</a:t>
                </a:r>
                <a:r>
                  <a:rPr lang="en-US" sz="2800" i="1" baseline="-25000" dirty="0">
                    <a:latin typeface="Times"/>
                    <a:cs typeface="Times"/>
                  </a:rPr>
                  <a:t>err</a:t>
                </a:r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096080" y="2143750"/>
              <a:ext cx="769763" cy="985604"/>
              <a:chOff x="8055993" y="5065696"/>
              <a:chExt cx="769763" cy="98560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055993" y="5528080"/>
                <a:ext cx="7697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latin typeface="Times"/>
                    <a:cs typeface="Times"/>
                  </a:rPr>
                  <a:t>pd</a:t>
                </a:r>
                <a:r>
                  <a:rPr lang="en-US" sz="2800" i="1" baseline="-25000" dirty="0" err="1">
                    <a:latin typeface="Times"/>
                    <a:cs typeface="Times"/>
                  </a:rPr>
                  <a:t>pc</a:t>
                </a:r>
                <a:endParaRPr lang="en-US" baseline="-25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13882" y="5335897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____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166869" y="5065696"/>
                <a:ext cx="5693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latin typeface="Times"/>
                    <a:cs typeface="Times"/>
                  </a:rPr>
                  <a:t>x</a:t>
                </a:r>
                <a:r>
                  <a:rPr lang="en-US" sz="2800" i="1" baseline="-25000" dirty="0" err="1">
                    <a:latin typeface="Times"/>
                    <a:cs typeface="Times"/>
                  </a:rPr>
                  <a:t>pc</a:t>
                </a:r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702551" y="246795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228194" y="4763911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Times"/>
                <a:cs typeface="Times"/>
              </a:rPr>
              <a:t>A</a:t>
            </a:r>
            <a:r>
              <a:rPr lang="en-US" sz="2800" i="1" baseline="-25000" dirty="0">
                <a:solidFill>
                  <a:srgbClr val="FFFFFF"/>
                </a:solidFill>
                <a:latin typeface="Times"/>
                <a:cs typeface="Times"/>
              </a:rPr>
              <a:t>i</a:t>
            </a:r>
            <a:r>
              <a:rPr lang="en-US" sz="2800" i="1" dirty="0">
                <a:solidFill>
                  <a:srgbClr val="FFFFFF"/>
                </a:solidFill>
                <a:latin typeface="Times"/>
                <a:cs typeface="Times"/>
              </a:rPr>
              <a:t> = 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1E3320-CBB7-A44B-909A-6E3C2B08A35A}"/>
              </a:ext>
            </a:extLst>
          </p:cNvPr>
          <p:cNvGrpSpPr/>
          <p:nvPr/>
        </p:nvGrpSpPr>
        <p:grpSpPr>
          <a:xfrm>
            <a:off x="5267066" y="4483457"/>
            <a:ext cx="3670993" cy="1022702"/>
            <a:chOff x="5267066" y="4483457"/>
            <a:chExt cx="3670993" cy="1022702"/>
          </a:xfrm>
        </p:grpSpPr>
        <p:grpSp>
          <p:nvGrpSpPr>
            <p:cNvPr id="24" name="Group 23"/>
            <p:cNvGrpSpPr/>
            <p:nvPr/>
          </p:nvGrpSpPr>
          <p:grpSpPr>
            <a:xfrm>
              <a:off x="5267066" y="4520555"/>
              <a:ext cx="835305" cy="985604"/>
              <a:chOff x="7282405" y="3703225"/>
              <a:chExt cx="835305" cy="985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7311079" y="4165609"/>
                <a:ext cx="8066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latin typeface="Times"/>
                    <a:cs typeface="Times"/>
                  </a:rPr>
                  <a:t>a</a:t>
                </a:r>
                <a:r>
                  <a:rPr lang="en-US" sz="2800" i="1" baseline="-25000" dirty="0" err="1">
                    <a:latin typeface="Times"/>
                    <a:cs typeface="Times"/>
                  </a:rPr>
                  <a:t>i,exc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329418" y="3973426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____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2405" y="3703225"/>
                <a:ext cx="655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Times"/>
                    <a:cs typeface="Times"/>
                  </a:rPr>
                  <a:t>d</a:t>
                </a:r>
                <a:r>
                  <a:rPr lang="en-US" sz="2800" i="1" baseline="-25000" dirty="0">
                    <a:latin typeface="Times"/>
                    <a:cs typeface="Times"/>
                  </a:rPr>
                  <a:t>err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830480" y="4483457"/>
              <a:ext cx="840295" cy="980491"/>
              <a:chOff x="8021320" y="3701182"/>
              <a:chExt cx="840295" cy="98049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021320" y="3701182"/>
                <a:ext cx="8402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latin typeface="Times"/>
                    <a:cs typeface="Times"/>
                  </a:rPr>
                  <a:t>pc</a:t>
                </a:r>
                <a:r>
                  <a:rPr lang="en-US" sz="2800" i="1" baseline="-25000" dirty="0" err="1">
                    <a:latin typeface="Times"/>
                    <a:cs typeface="Times"/>
                  </a:rPr>
                  <a:t>exc</a:t>
                </a:r>
                <a:endParaRPr lang="en-US" baseline="-25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094709" y="3989176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____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47696" y="4158453"/>
                <a:ext cx="655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Times"/>
                    <a:cs typeface="Times"/>
                  </a:rPr>
                  <a:t>d</a:t>
                </a:r>
                <a:r>
                  <a:rPr lang="en-US" sz="2800" i="1" baseline="-25000" dirty="0">
                    <a:latin typeface="Times"/>
                    <a:cs typeface="Times"/>
                  </a:rPr>
                  <a:t>err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168296" y="4501436"/>
              <a:ext cx="769763" cy="995978"/>
              <a:chOff x="8101925" y="5079926"/>
              <a:chExt cx="769763" cy="99597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101925" y="5079926"/>
                <a:ext cx="7697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latin typeface="Times"/>
                    <a:cs typeface="Times"/>
                  </a:rPr>
                  <a:t>pd</a:t>
                </a:r>
                <a:r>
                  <a:rPr lang="en-US" sz="2800" i="1" baseline="-25000" dirty="0" err="1">
                    <a:latin typeface="Times"/>
                    <a:cs typeface="Times"/>
                  </a:rPr>
                  <a:t>pc</a:t>
                </a:r>
                <a:endParaRPr lang="en-US" baseline="-250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213882" y="5335897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____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166869" y="5552684"/>
                <a:ext cx="5693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latin typeface="Times"/>
                    <a:cs typeface="Times"/>
                  </a:rPr>
                  <a:t>x</a:t>
                </a:r>
                <a:r>
                  <a:rPr lang="en-US" sz="2800" i="1" baseline="-25000" dirty="0" err="1">
                    <a:latin typeface="Times"/>
                    <a:cs typeface="Times"/>
                  </a:rPr>
                  <a:t>pc</a:t>
                </a:r>
                <a:endParaRPr lang="en-US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811967" y="4811415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B39EC0A-75CF-2E4A-BEF5-B6B71C104276}"/>
              </a:ext>
            </a:extLst>
          </p:cNvPr>
          <p:cNvGrpSpPr/>
          <p:nvPr/>
        </p:nvGrpSpPr>
        <p:grpSpPr>
          <a:xfrm>
            <a:off x="4558644" y="3166165"/>
            <a:ext cx="2677336" cy="1404731"/>
            <a:chOff x="4558644" y="3166165"/>
            <a:chExt cx="2677336" cy="1404731"/>
          </a:xfrm>
        </p:grpSpPr>
        <p:sp>
          <p:nvSpPr>
            <p:cNvPr id="22" name="TextBox 21"/>
            <p:cNvSpPr txBox="1"/>
            <p:nvPr/>
          </p:nvSpPr>
          <p:spPr>
            <a:xfrm>
              <a:off x="4558644" y="3520682"/>
              <a:ext cx="26773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Complex Transfer </a:t>
              </a:r>
            </a:p>
            <a:p>
              <a:r>
                <a:rPr lang="en-US" sz="2000" dirty="0"/>
                <a:t>Functions w/ Full IFO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5327374" y="3205922"/>
              <a:ext cx="238539" cy="384314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374296" y="3166165"/>
              <a:ext cx="397565" cy="384314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393635" y="4213087"/>
              <a:ext cx="371061" cy="344556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493565" y="4199835"/>
              <a:ext cx="556592" cy="371061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3FA158-87BF-8F4C-89A4-FE0D7EAC180E}"/>
              </a:ext>
            </a:extLst>
          </p:cNvPr>
          <p:cNvGrpSpPr/>
          <p:nvPr/>
        </p:nvGrpSpPr>
        <p:grpSpPr>
          <a:xfrm>
            <a:off x="7177087" y="3157253"/>
            <a:ext cx="1727918" cy="1343979"/>
            <a:chOff x="7177087" y="3157253"/>
            <a:chExt cx="1727918" cy="1343979"/>
          </a:xfrm>
        </p:grpSpPr>
        <p:cxnSp>
          <p:nvCxnSpPr>
            <p:cNvPr id="42" name="Straight Arrow Connector 41"/>
            <p:cNvCxnSpPr>
              <a:cxnSpLocks/>
            </p:cNvCxnSpPr>
            <p:nvPr/>
          </p:nvCxnSpPr>
          <p:spPr>
            <a:xfrm>
              <a:off x="8229600" y="4240924"/>
              <a:ext cx="192299" cy="260308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 flipV="1">
              <a:off x="8166538" y="3157253"/>
              <a:ext cx="164970" cy="232333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177087" y="3487450"/>
              <a:ext cx="1727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Absolute Scale Factor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481287C-2586-8041-A881-184E465FDAD7}"/>
              </a:ext>
            </a:extLst>
          </p:cNvPr>
          <p:cNvGrpSpPr/>
          <p:nvPr/>
        </p:nvGrpSpPr>
        <p:grpSpPr>
          <a:xfrm>
            <a:off x="4828296" y="2188315"/>
            <a:ext cx="3020862" cy="1055378"/>
            <a:chOff x="5521028" y="1121514"/>
            <a:chExt cx="3020862" cy="105537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682634C-711E-A64F-AD43-3D0415AB5ECF}"/>
                </a:ext>
              </a:extLst>
            </p:cNvPr>
            <p:cNvSpPr txBox="1"/>
            <p:nvPr/>
          </p:nvSpPr>
          <p:spPr>
            <a:xfrm>
              <a:off x="5745408" y="1165826"/>
              <a:ext cx="10454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1 </a:t>
              </a:r>
              <a:r>
                <a:rPr lang="en-US" sz="2800" i="1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+ 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26DC15B-2D11-6343-8182-37AF446C352F}"/>
                </a:ext>
              </a:extLst>
            </p:cNvPr>
            <p:cNvSpPr txBox="1"/>
            <p:nvPr/>
          </p:nvSpPr>
          <p:spPr>
            <a:xfrm>
              <a:off x="5696059" y="1385979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_________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534DFE8-6583-FA4A-A652-CDEC8EA57EC3}"/>
                </a:ext>
              </a:extLst>
            </p:cNvPr>
            <p:cNvSpPr/>
            <p:nvPr/>
          </p:nvSpPr>
          <p:spPr>
            <a:xfrm>
              <a:off x="6098750" y="165367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EF62603-3B0F-1043-B67E-78639908DD51}"/>
                </a:ext>
              </a:extLst>
            </p:cNvPr>
            <p:cNvSpPr txBox="1"/>
            <p:nvPr/>
          </p:nvSpPr>
          <p:spPr>
            <a:xfrm>
              <a:off x="6645675" y="1163078"/>
              <a:ext cx="372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>
                      <a:lumMod val="50000"/>
                    </a:schemeClr>
                  </a:solidFill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5D153D0-EAF6-B342-B3AF-F32EFAF8832C}"/>
                </a:ext>
              </a:extLst>
            </p:cNvPr>
            <p:cNvSpPr txBox="1"/>
            <p:nvPr/>
          </p:nvSpPr>
          <p:spPr>
            <a:xfrm>
              <a:off x="5521028" y="1162667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>
                      <a:lumMod val="50000"/>
                    </a:schemeClr>
                  </a:solidFill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148974-8473-0A40-A2CE-6D72BD73AA40}"/>
                </a:ext>
              </a:extLst>
            </p:cNvPr>
            <p:cNvSpPr txBox="1"/>
            <p:nvPr/>
          </p:nvSpPr>
          <p:spPr>
            <a:xfrm>
              <a:off x="7269406" y="1650735"/>
              <a:ext cx="10454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1 </a:t>
              </a:r>
              <a:r>
                <a:rPr lang="en-US" sz="2800" i="1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+ G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8B78CE-83D9-6047-A6BA-518310C95B74}"/>
                </a:ext>
              </a:extLst>
            </p:cNvPr>
            <p:cNvSpPr txBox="1"/>
            <p:nvPr/>
          </p:nvSpPr>
          <p:spPr>
            <a:xfrm>
              <a:off x="7206203" y="135827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_________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FD6415E-192F-2F44-A0F3-8FC25DF218A9}"/>
                </a:ext>
              </a:extLst>
            </p:cNvPr>
            <p:cNvSpPr/>
            <p:nvPr/>
          </p:nvSpPr>
          <p:spPr>
            <a:xfrm>
              <a:off x="7595039" y="1127199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87AE790-97A3-5044-824D-7273DBAD3502}"/>
                </a:ext>
              </a:extLst>
            </p:cNvPr>
            <p:cNvSpPr txBox="1"/>
            <p:nvPr/>
          </p:nvSpPr>
          <p:spPr>
            <a:xfrm>
              <a:off x="8169672" y="1121514"/>
              <a:ext cx="372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>
                      <a:lumMod val="50000"/>
                    </a:schemeClr>
                  </a:solidFill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A8C6B8A-66AB-044A-82F4-438197CF79D6}"/>
                </a:ext>
              </a:extLst>
            </p:cNvPr>
            <p:cNvSpPr txBox="1"/>
            <p:nvPr/>
          </p:nvSpPr>
          <p:spPr>
            <a:xfrm>
              <a:off x="7031172" y="1134958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>
                      <a:lumMod val="50000"/>
                    </a:schemeClr>
                  </a:solidFill>
                  <a:latin typeface="Times New Roman"/>
                  <a:cs typeface="Times New Roman"/>
                </a:rPr>
                <a:t>(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99CC12-BED9-B34F-9060-423FEA550D02}"/>
              </a:ext>
            </a:extLst>
          </p:cNvPr>
          <p:cNvGrpSpPr/>
          <p:nvPr/>
        </p:nvGrpSpPr>
        <p:grpSpPr>
          <a:xfrm>
            <a:off x="4897561" y="4528008"/>
            <a:ext cx="3020862" cy="1041523"/>
            <a:chOff x="5521028" y="1121514"/>
            <a:chExt cx="3020862" cy="104152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1056D26-1AD0-0545-8335-0D102C19B24A}"/>
                </a:ext>
              </a:extLst>
            </p:cNvPr>
            <p:cNvSpPr txBox="1"/>
            <p:nvPr/>
          </p:nvSpPr>
          <p:spPr>
            <a:xfrm>
              <a:off x="5745408" y="1623026"/>
              <a:ext cx="10454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1 </a:t>
              </a:r>
              <a:r>
                <a:rPr lang="en-US" sz="2800" i="1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+ G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CDD460C-F701-8A4C-BC8F-92F719EC96CD}"/>
                </a:ext>
              </a:extLst>
            </p:cNvPr>
            <p:cNvSpPr txBox="1"/>
            <p:nvPr/>
          </p:nvSpPr>
          <p:spPr>
            <a:xfrm>
              <a:off x="5696059" y="1385979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_________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8B6EB6D-988B-C546-930F-0BA46140BEF3}"/>
                </a:ext>
              </a:extLst>
            </p:cNvPr>
            <p:cNvSpPr/>
            <p:nvPr/>
          </p:nvSpPr>
          <p:spPr>
            <a:xfrm>
              <a:off x="5877072" y="1141053"/>
              <a:ext cx="768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A</a:t>
              </a:r>
              <a:r>
                <a:rPr lang="en-US" sz="2800" i="1" baseline="-25000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i </a:t>
              </a:r>
              <a:r>
                <a:rPr lang="en-US" sz="2800" i="1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C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7155B3F-2764-5E4E-A363-4DD1A68002DF}"/>
                </a:ext>
              </a:extLst>
            </p:cNvPr>
            <p:cNvSpPr txBox="1"/>
            <p:nvPr/>
          </p:nvSpPr>
          <p:spPr>
            <a:xfrm>
              <a:off x="6645675" y="1163078"/>
              <a:ext cx="372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>
                      <a:lumMod val="50000"/>
                    </a:schemeClr>
                  </a:solidFill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E1BFD6D-F26B-E642-946C-560D3C4E29C4}"/>
                </a:ext>
              </a:extLst>
            </p:cNvPr>
            <p:cNvSpPr txBox="1"/>
            <p:nvPr/>
          </p:nvSpPr>
          <p:spPr>
            <a:xfrm>
              <a:off x="5521028" y="1162667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>
                      <a:lumMod val="50000"/>
                    </a:schemeClr>
                  </a:solidFill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43EBC58-E93F-D340-A739-11577D4FF520}"/>
                </a:ext>
              </a:extLst>
            </p:cNvPr>
            <p:cNvSpPr txBox="1"/>
            <p:nvPr/>
          </p:nvSpPr>
          <p:spPr>
            <a:xfrm>
              <a:off x="7255552" y="1165826"/>
              <a:ext cx="10454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1 </a:t>
              </a:r>
              <a:r>
                <a:rPr lang="en-US" sz="2800" i="1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+ G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E1E878D-E8C1-A44C-B6B7-3B61AF884104}"/>
                </a:ext>
              </a:extLst>
            </p:cNvPr>
            <p:cNvSpPr txBox="1"/>
            <p:nvPr/>
          </p:nvSpPr>
          <p:spPr>
            <a:xfrm>
              <a:off x="7206203" y="135827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_________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01584C1-546D-5341-8DF7-689A94B1D607}"/>
                </a:ext>
              </a:extLst>
            </p:cNvPr>
            <p:cNvSpPr/>
            <p:nvPr/>
          </p:nvSpPr>
          <p:spPr>
            <a:xfrm>
              <a:off x="7567329" y="1639817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C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F4663E3-9E29-E04A-B5D8-CAC0D0CA0B52}"/>
                </a:ext>
              </a:extLst>
            </p:cNvPr>
            <p:cNvSpPr txBox="1"/>
            <p:nvPr/>
          </p:nvSpPr>
          <p:spPr>
            <a:xfrm>
              <a:off x="8169672" y="1121514"/>
              <a:ext cx="372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>
                      <a:lumMod val="50000"/>
                    </a:schemeClr>
                  </a:solidFill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B2861B-9B3E-884A-BB46-4C19D95A70D4}"/>
                </a:ext>
              </a:extLst>
            </p:cNvPr>
            <p:cNvSpPr txBox="1"/>
            <p:nvPr/>
          </p:nvSpPr>
          <p:spPr>
            <a:xfrm>
              <a:off x="7031172" y="1134958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>
                      <a:lumMod val="50000"/>
                    </a:schemeClr>
                  </a:solidFill>
                  <a:latin typeface="Times New Roman"/>
                  <a:cs typeface="Times New Roman"/>
                </a:rPr>
                <a:t>(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4A7BDD03-E6F8-3D4D-847E-1AAB3B433019}"/>
              </a:ext>
            </a:extLst>
          </p:cNvPr>
          <p:cNvSpPr txBox="1"/>
          <p:nvPr/>
        </p:nvSpPr>
        <p:spPr>
          <a:xfrm>
            <a:off x="-180109" y="734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472E5E0-B965-024A-9518-5D85EA5CB69D}"/>
              </a:ext>
            </a:extLst>
          </p:cNvPr>
          <p:cNvSpPr txBox="1"/>
          <p:nvPr/>
        </p:nvSpPr>
        <p:spPr>
          <a:xfrm>
            <a:off x="6240679" y="481190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DCA51E4-A0D9-E34A-8DB5-F91F971D54EE}"/>
              </a:ext>
            </a:extLst>
          </p:cNvPr>
          <p:cNvSpPr txBox="1"/>
          <p:nvPr/>
        </p:nvSpPr>
        <p:spPr>
          <a:xfrm>
            <a:off x="6186683" y="248230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8701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>
            <a:extLst>
              <a:ext uri="{FF2B5EF4-FFF2-40B4-BE49-F238E27FC236}">
                <a16:creationId xmlns:a16="http://schemas.microsoft.com/office/drawing/2014/main" id="{37E80D04-FA3D-9542-878A-C952AC29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505"/>
            <a:ext cx="6192982" cy="351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Focus on the IFO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9E04-1A43-9A4A-A7CA-DD2266DE4C7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4726" y="2406600"/>
            <a:ext cx="85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Times"/>
                <a:cs typeface="Times"/>
              </a:rPr>
              <a:t>C =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26925" y="2149386"/>
            <a:ext cx="753552" cy="985604"/>
            <a:chOff x="7282405" y="3703225"/>
            <a:chExt cx="753552" cy="985604"/>
          </a:xfrm>
        </p:grpSpPr>
        <p:sp>
          <p:nvSpPr>
            <p:cNvPr id="9" name="Rectangle 8"/>
            <p:cNvSpPr/>
            <p:nvPr/>
          </p:nvSpPr>
          <p:spPr>
            <a:xfrm>
              <a:off x="7311079" y="4165609"/>
              <a:ext cx="7248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IN2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29418" y="398728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____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82405" y="3703225"/>
              <a:ext cx="6815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err="1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exc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78166" y="2171646"/>
            <a:ext cx="868969" cy="985604"/>
            <a:chOff x="8047696" y="3718975"/>
            <a:chExt cx="868969" cy="985604"/>
          </a:xfrm>
        </p:grpSpPr>
        <p:sp>
          <p:nvSpPr>
            <p:cNvPr id="13" name="Rectangle 12"/>
            <p:cNvSpPr/>
            <p:nvPr/>
          </p:nvSpPr>
          <p:spPr>
            <a:xfrm>
              <a:off x="8076370" y="4181359"/>
              <a:ext cx="8402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>
                  <a:latin typeface="Times"/>
                  <a:cs typeface="Times"/>
                </a:rPr>
                <a:t>pc</a:t>
              </a:r>
              <a:r>
                <a:rPr lang="en-US" sz="2800" i="1" baseline="-25000" dirty="0" err="1">
                  <a:latin typeface="Times"/>
                  <a:cs typeface="Times"/>
                </a:rPr>
                <a:t>exc</a:t>
              </a:r>
              <a:endParaRPr lang="en-US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94709" y="397532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____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47696" y="3718975"/>
              <a:ext cx="6559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d</a:t>
              </a:r>
              <a:r>
                <a:rPr lang="en-US" sz="2800" i="1" baseline="-25000" dirty="0">
                  <a:latin typeface="Times"/>
                  <a:cs typeface="Times"/>
                </a:rPr>
                <a:t>err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96080" y="2143747"/>
            <a:ext cx="769763" cy="985604"/>
            <a:chOff x="8055993" y="5065696"/>
            <a:chExt cx="769763" cy="985604"/>
          </a:xfrm>
        </p:grpSpPr>
        <p:sp>
          <p:nvSpPr>
            <p:cNvPr id="17" name="Rectangle 16"/>
            <p:cNvSpPr/>
            <p:nvPr/>
          </p:nvSpPr>
          <p:spPr>
            <a:xfrm>
              <a:off x="8055993" y="5528080"/>
              <a:ext cx="7697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pd</a:t>
              </a:r>
              <a:r>
                <a:rPr lang="en-US" sz="2800" i="1" baseline="-25000" dirty="0" err="1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pc</a:t>
              </a:r>
              <a:endParaRPr lang="en-US" baseline="-25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13882" y="533589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____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66869" y="5065696"/>
              <a:ext cx="5693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x</a:t>
              </a:r>
              <a:r>
                <a:rPr lang="en-US" sz="2800" i="1" baseline="-25000" dirty="0" err="1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pc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702551" y="246795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96434" y="4763911"/>
            <a:ext cx="826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Times"/>
                <a:cs typeface="Times"/>
              </a:rPr>
              <a:t>A = 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1E3320-CBB7-A44B-909A-6E3C2B08A35A}"/>
              </a:ext>
            </a:extLst>
          </p:cNvPr>
          <p:cNvGrpSpPr/>
          <p:nvPr/>
        </p:nvGrpSpPr>
        <p:grpSpPr>
          <a:xfrm>
            <a:off x="5267066" y="4483457"/>
            <a:ext cx="3670993" cy="1022702"/>
            <a:chOff x="5267066" y="4483457"/>
            <a:chExt cx="3670993" cy="1022702"/>
          </a:xfrm>
        </p:grpSpPr>
        <p:grpSp>
          <p:nvGrpSpPr>
            <p:cNvPr id="24" name="Group 23"/>
            <p:cNvGrpSpPr/>
            <p:nvPr/>
          </p:nvGrpSpPr>
          <p:grpSpPr>
            <a:xfrm>
              <a:off x="5267066" y="4520555"/>
              <a:ext cx="835305" cy="985604"/>
              <a:chOff x="7282405" y="3703225"/>
              <a:chExt cx="835305" cy="985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7311079" y="4165609"/>
                <a:ext cx="8066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a</a:t>
                </a:r>
                <a:r>
                  <a:rPr lang="en-US" sz="2800" i="1" baseline="-25000" dirty="0" err="1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i,exc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329418" y="3973426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____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2405" y="3703225"/>
                <a:ext cx="655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d</a:t>
                </a:r>
                <a:r>
                  <a:rPr lang="en-US" sz="2800" i="1" baseline="-25000" dirty="0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err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830480" y="4483457"/>
              <a:ext cx="840295" cy="980491"/>
              <a:chOff x="8021320" y="3701182"/>
              <a:chExt cx="840295" cy="98049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021320" y="3701182"/>
                <a:ext cx="8402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pc</a:t>
                </a:r>
                <a:r>
                  <a:rPr lang="en-US" sz="2800" i="1" baseline="-25000" dirty="0" err="1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exc</a:t>
                </a:r>
                <a:endParaRPr lang="en-US" baseline="-25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094709" y="3989176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____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47696" y="4158453"/>
                <a:ext cx="655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d</a:t>
                </a:r>
                <a:r>
                  <a:rPr lang="en-US" sz="2800" i="1" baseline="-25000" dirty="0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err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168296" y="4501436"/>
              <a:ext cx="769763" cy="995978"/>
              <a:chOff x="8101925" y="5079926"/>
              <a:chExt cx="769763" cy="99597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101925" y="5079926"/>
                <a:ext cx="7697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pd</a:t>
                </a:r>
                <a:r>
                  <a:rPr lang="en-US" sz="2800" i="1" baseline="-25000" dirty="0" err="1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pc</a:t>
                </a:r>
                <a:endParaRPr lang="en-US" baseline="-25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213882" y="5335897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____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166869" y="5552684"/>
                <a:ext cx="5693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x</a:t>
                </a:r>
                <a:r>
                  <a:rPr lang="en-US" sz="2800" i="1" baseline="-25000" dirty="0" err="1">
                    <a:solidFill>
                      <a:schemeClr val="tx1">
                        <a:lumMod val="50000"/>
                      </a:schemeClr>
                    </a:solidFill>
                    <a:latin typeface="Times"/>
                    <a:cs typeface="Times"/>
                  </a:rPr>
                  <a:t>pc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811967" y="4811415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x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B39EC0A-75CF-2E4A-BEF5-B6B71C104276}"/>
              </a:ext>
            </a:extLst>
          </p:cNvPr>
          <p:cNvGrpSpPr/>
          <p:nvPr/>
        </p:nvGrpSpPr>
        <p:grpSpPr>
          <a:xfrm>
            <a:off x="4558644" y="3166165"/>
            <a:ext cx="2677336" cy="1404731"/>
            <a:chOff x="4558644" y="3166165"/>
            <a:chExt cx="2677336" cy="1404731"/>
          </a:xfrm>
        </p:grpSpPr>
        <p:sp>
          <p:nvSpPr>
            <p:cNvPr id="22" name="TextBox 21"/>
            <p:cNvSpPr txBox="1"/>
            <p:nvPr/>
          </p:nvSpPr>
          <p:spPr>
            <a:xfrm>
              <a:off x="4558644" y="3520682"/>
              <a:ext cx="26773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Complex Transfer </a:t>
              </a:r>
            </a:p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Functions w/ Full IFO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5327374" y="3205922"/>
              <a:ext cx="238539" cy="384314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374296" y="3166165"/>
              <a:ext cx="397565" cy="384314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393635" y="4213087"/>
              <a:ext cx="371061" cy="344556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493565" y="4199835"/>
              <a:ext cx="556592" cy="371061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3FA158-87BF-8F4C-89A4-FE0D7EAC180E}"/>
              </a:ext>
            </a:extLst>
          </p:cNvPr>
          <p:cNvGrpSpPr/>
          <p:nvPr/>
        </p:nvGrpSpPr>
        <p:grpSpPr>
          <a:xfrm>
            <a:off x="7429335" y="3157253"/>
            <a:ext cx="1727918" cy="1343979"/>
            <a:chOff x="7429335" y="3157253"/>
            <a:chExt cx="1727918" cy="1343979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8387596" y="4294870"/>
              <a:ext cx="34303" cy="206362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8331508" y="3157253"/>
              <a:ext cx="0" cy="231830"/>
            </a:xfrm>
            <a:prstGeom prst="straightConnector1">
              <a:avLst/>
            </a:prstGeom>
            <a:ln>
              <a:solidFill>
                <a:srgbClr val="BFBF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429335" y="3518981"/>
              <a:ext cx="1727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Absolute Scale Factor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4A7BDD03-E6F8-3D4D-847E-1AAB3B433019}"/>
              </a:ext>
            </a:extLst>
          </p:cNvPr>
          <p:cNvSpPr txBox="1"/>
          <p:nvPr/>
        </p:nvSpPr>
        <p:spPr>
          <a:xfrm>
            <a:off x="-180109" y="734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472E5E0-B965-024A-9518-5D85EA5CB69D}"/>
              </a:ext>
            </a:extLst>
          </p:cNvPr>
          <p:cNvSpPr txBox="1"/>
          <p:nvPr/>
        </p:nvSpPr>
        <p:spPr>
          <a:xfrm>
            <a:off x="6240679" y="481190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DCA51E4-A0D9-E34A-8DB5-F91F971D54EE}"/>
              </a:ext>
            </a:extLst>
          </p:cNvPr>
          <p:cNvSpPr txBox="1"/>
          <p:nvPr/>
        </p:nvSpPr>
        <p:spPr>
          <a:xfrm>
            <a:off x="6186683" y="248230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8953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C802-91A0-434D-ABC6-936A6F53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Measurement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36756-BE4D-6547-9E17-3DA1C518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26FF-7FA0-9244-B73E-CA9A6AC8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9E04-1A43-9A4A-A7CA-DD2266DE4C7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7B7B8-CE18-2B4A-8DA6-59C33B360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68" y="1081246"/>
            <a:ext cx="7803662" cy="5270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A88FDE-A304-DE47-81B3-5615A53D5B16}"/>
              </a:ext>
            </a:extLst>
          </p:cNvPr>
          <p:cNvSpPr txBox="1"/>
          <p:nvPr/>
        </p:nvSpPr>
        <p:spPr>
          <a:xfrm rot="1448973">
            <a:off x="2133677" y="4861018"/>
            <a:ext cx="1931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BCFFF"/>
                </a:solidFill>
              </a:rPr>
              <a:t>Reconstructed </a:t>
            </a:r>
          </a:p>
          <a:p>
            <a:r>
              <a:rPr lang="en-US" dirty="0">
                <a:solidFill>
                  <a:srgbClr val="CBCFFF"/>
                </a:solidFill>
              </a:rPr>
              <a:t>PCAL RX PD  </a:t>
            </a:r>
            <a:r>
              <a:rPr lang="en-US" sz="2400" b="1" i="1" dirty="0" err="1">
                <a:solidFill>
                  <a:srgbClr val="CBCFFF"/>
                </a:solidFill>
                <a:latin typeface="Times"/>
              </a:rPr>
              <a:t>x</a:t>
            </a:r>
            <a:r>
              <a:rPr lang="en-US" b="1" i="1" baseline="-25000" dirty="0" err="1">
                <a:solidFill>
                  <a:srgbClr val="CBCFFF"/>
                </a:solidFill>
                <a:latin typeface="Times"/>
                <a:cs typeface="Times"/>
              </a:rPr>
              <a:t>pc</a:t>
            </a:r>
            <a:endParaRPr lang="en-US" b="1" baseline="-25000" dirty="0">
              <a:solidFill>
                <a:srgbClr val="CBC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F626A-DA7C-9646-BDB0-433F756F31AE}"/>
              </a:ext>
            </a:extLst>
          </p:cNvPr>
          <p:cNvSpPr txBox="1"/>
          <p:nvPr/>
        </p:nvSpPr>
        <p:spPr>
          <a:xfrm rot="20834889">
            <a:off x="6430507" y="2631625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Reconstructed, </a:t>
            </a:r>
          </a:p>
          <a:p>
            <a:pPr algn="r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Live,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ymbol" pitchFamily="2" charset="2"/>
              </a:rPr>
              <a:t>D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2CE99-CAA0-9044-ADFF-56022CE198A8}"/>
              </a:ext>
            </a:extLst>
          </p:cNvPr>
          <p:cNvSpPr txBox="1"/>
          <p:nvPr/>
        </p:nvSpPr>
        <p:spPr>
          <a:xfrm rot="1397604">
            <a:off x="1582266" y="3436195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Cartoon </a:t>
            </a:r>
          </a:p>
          <a:p>
            <a:r>
              <a:rPr lang="en-US" dirty="0">
                <a:solidFill>
                  <a:srgbClr val="FFFF00"/>
                </a:solidFill>
              </a:rPr>
              <a:t>Target </a:t>
            </a:r>
            <a:r>
              <a:rPr lang="en-US" dirty="0">
                <a:solidFill>
                  <a:srgbClr val="FFFF00"/>
                </a:solidFill>
                <a:latin typeface="Symbol" pitchFamily="2" charset="2"/>
              </a:rPr>
              <a:t>D</a:t>
            </a:r>
            <a:r>
              <a:rPr lang="en-US" dirty="0">
                <a:solidFill>
                  <a:srgbClr val="FFFF00"/>
                </a:solidFill>
              </a:rPr>
              <a:t>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D42824-8EDA-CC49-A4F4-E67E2ECF12F4}"/>
              </a:ext>
            </a:extLst>
          </p:cNvPr>
          <p:cNvGrpSpPr/>
          <p:nvPr/>
        </p:nvGrpSpPr>
        <p:grpSpPr>
          <a:xfrm>
            <a:off x="3159275" y="2044715"/>
            <a:ext cx="2770310" cy="901148"/>
            <a:chOff x="2544417" y="2186609"/>
            <a:chExt cx="2770310" cy="9011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A859D9-08F6-D146-87E7-6A4A360E8D4B}"/>
                </a:ext>
              </a:extLst>
            </p:cNvPr>
            <p:cNvSpPr txBox="1"/>
            <p:nvPr/>
          </p:nvSpPr>
          <p:spPr>
            <a:xfrm>
              <a:off x="2544417" y="2186609"/>
              <a:ext cx="2770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“Swept Sine” Excitation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E27282A-5ACD-284B-B607-CDB2563090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3862" y="2544417"/>
              <a:ext cx="967408" cy="5433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AA46CF8-B096-9249-8EB6-41BB0B7600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7183" y="2544417"/>
              <a:ext cx="225287" cy="3710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D95D52-021B-0846-B2CF-37E5B5F829B1}"/>
              </a:ext>
            </a:extLst>
          </p:cNvPr>
          <p:cNvGrpSpPr/>
          <p:nvPr/>
        </p:nvGrpSpPr>
        <p:grpSpPr>
          <a:xfrm>
            <a:off x="6639235" y="878723"/>
            <a:ext cx="967927" cy="1241235"/>
            <a:chOff x="8060948" y="3586455"/>
            <a:chExt cx="967927" cy="124123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E86135-D54F-B24C-920B-ECC6DE83BFE6}"/>
                </a:ext>
              </a:extLst>
            </p:cNvPr>
            <p:cNvSpPr/>
            <p:nvPr/>
          </p:nvSpPr>
          <p:spPr>
            <a:xfrm>
              <a:off x="8076370" y="4181359"/>
              <a:ext cx="9525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 err="1">
                  <a:latin typeface="Times"/>
                  <a:cs typeface="Times"/>
                </a:rPr>
                <a:t>pc</a:t>
              </a:r>
              <a:r>
                <a:rPr lang="en-US" sz="2800" b="1" i="1" baseline="-25000" dirty="0" err="1">
                  <a:latin typeface="Times"/>
                  <a:cs typeface="Times"/>
                </a:rPr>
                <a:t>exc</a:t>
              </a:r>
              <a:endParaRPr lang="en-US" b="1" baseline="-25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F96801-7DDE-8546-94E6-091C428D183B}"/>
                </a:ext>
              </a:extLst>
            </p:cNvPr>
            <p:cNvSpPr txBox="1"/>
            <p:nvPr/>
          </p:nvSpPr>
          <p:spPr>
            <a:xfrm>
              <a:off x="8094709" y="398917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____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E5EEAA-0B1A-894B-A8B3-598E15B3A4FB}"/>
                </a:ext>
              </a:extLst>
            </p:cNvPr>
            <p:cNvSpPr/>
            <p:nvPr/>
          </p:nvSpPr>
          <p:spPr>
            <a:xfrm>
              <a:off x="8060948" y="3586455"/>
              <a:ext cx="7072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latin typeface="Times"/>
                  <a:cs typeface="Times"/>
                </a:rPr>
                <a:t>d</a:t>
              </a:r>
              <a:r>
                <a:rPr lang="en-US" sz="2800" b="1" i="1" baseline="-25000" dirty="0">
                  <a:latin typeface="Times"/>
                  <a:cs typeface="Times"/>
                </a:rPr>
                <a:t>err</a:t>
              </a:r>
              <a:endParaRPr lang="en-US" b="1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7C00204-2F7C-CC4F-9EAC-42E5F59FC491}"/>
              </a:ext>
            </a:extLst>
          </p:cNvPr>
          <p:cNvSpPr txBox="1"/>
          <p:nvPr/>
        </p:nvSpPr>
        <p:spPr>
          <a:xfrm>
            <a:off x="5693410" y="4150131"/>
            <a:ext cx="3450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Taken during lowest noise state, in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Two measurements per function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Actuator strength vs. Detector Noise limited!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7D635C-394F-5349-9486-0B518D217A46}"/>
              </a:ext>
            </a:extLst>
          </p:cNvPr>
          <p:cNvSpPr txBox="1"/>
          <p:nvPr/>
        </p:nvSpPr>
        <p:spPr>
          <a:xfrm>
            <a:off x="1743598" y="1140978"/>
            <a:ext cx="5235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is what it looks like when we measure</a:t>
            </a:r>
          </a:p>
        </p:txBody>
      </p:sp>
    </p:spTree>
    <p:extLst>
      <p:ext uri="{BB962C8B-B14F-4D97-AF65-F5344CB8AC3E}">
        <p14:creationId xmlns:p14="http://schemas.microsoft.com/office/powerpoint/2010/main" val="2923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7CB650-5A24-0E49-B9F7-B0761EACB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9" y="1021026"/>
            <a:ext cx="6985560" cy="5739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1CAD3F-E192-F44A-8BEA-5E8B54CD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Limitations (using O2 PCAL Uncertainty)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B14F1-5B0D-D84A-9EB5-082B7BCA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41197-0A1F-5E4E-839D-2BD95FFB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9E04-1A43-9A4A-A7CA-DD2266DE4C7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3FF6-12CD-4746-A4AB-3233DBAE6FE8}"/>
              </a:ext>
            </a:extLst>
          </p:cNvPr>
          <p:cNvSpPr txBox="1"/>
          <p:nvPr/>
        </p:nvSpPr>
        <p:spPr>
          <a:xfrm>
            <a:off x="1690255" y="2784763"/>
            <a:ext cx="361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Absolute reference limits where detector is most sensitive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CD8EF-1043-5148-B7C8-B5B558538368}"/>
              </a:ext>
            </a:extLst>
          </p:cNvPr>
          <p:cNvSpPr txBox="1"/>
          <p:nvPr/>
        </p:nvSpPr>
        <p:spPr>
          <a:xfrm>
            <a:off x="6165273" y="3491344"/>
            <a:ext cx="281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Actuator strength limits where noise is worse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4D8237-D924-3940-A113-A3D635AAFCC7}"/>
              </a:ext>
            </a:extLst>
          </p:cNvPr>
          <p:cNvGrpSpPr/>
          <p:nvPr/>
        </p:nvGrpSpPr>
        <p:grpSpPr>
          <a:xfrm>
            <a:off x="858981" y="5444836"/>
            <a:ext cx="8104910" cy="660277"/>
            <a:chOff x="858981" y="5444836"/>
            <a:chExt cx="8104910" cy="660277"/>
          </a:xfrm>
        </p:grpSpPr>
        <p:sp>
          <p:nvSpPr>
            <p:cNvPr id="10" name="Left-Right Arrow 9">
              <a:extLst>
                <a:ext uri="{FF2B5EF4-FFF2-40B4-BE49-F238E27FC236}">
                  <a16:creationId xmlns:a16="http://schemas.microsoft.com/office/drawing/2014/main" id="{BAD2ACD5-EFA5-4D4B-A1CC-2657EFB236C4}"/>
                </a:ext>
              </a:extLst>
            </p:cNvPr>
            <p:cNvSpPr/>
            <p:nvPr/>
          </p:nvSpPr>
          <p:spPr>
            <a:xfrm>
              <a:off x="2410691" y="5444836"/>
              <a:ext cx="4682836" cy="304800"/>
            </a:xfrm>
            <a:prstGeom prst="leftRightArrow">
              <a:avLst/>
            </a:prstGeom>
            <a:gradFill>
              <a:gsLst>
                <a:gs pos="30000">
                  <a:srgbClr val="2D99F3"/>
                </a:gs>
                <a:gs pos="74000">
                  <a:srgbClr val="F541FF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6A8225-AA38-4045-8E17-D1CC838A1A5F}"/>
                </a:ext>
              </a:extLst>
            </p:cNvPr>
            <p:cNvSpPr txBox="1"/>
            <p:nvPr/>
          </p:nvSpPr>
          <p:spPr>
            <a:xfrm>
              <a:off x="858981" y="5735781"/>
              <a:ext cx="2812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</a:schemeClr>
                  </a:solidFill>
                </a:rPr>
                <a:t>Black Holes and Pulsars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8987E0-D305-F04A-A2C9-25172F02D486}"/>
                </a:ext>
              </a:extLst>
            </p:cNvPr>
            <p:cNvSpPr txBox="1"/>
            <p:nvPr/>
          </p:nvSpPr>
          <p:spPr>
            <a:xfrm>
              <a:off x="5306291" y="5735781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</a:schemeClr>
                  </a:solidFill>
                </a:rPr>
                <a:t>Neutron Stars and Supernovae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1B8394-C283-F646-909E-CF4B0CFA74C0}"/>
              </a:ext>
            </a:extLst>
          </p:cNvPr>
          <p:cNvGrpSpPr/>
          <p:nvPr/>
        </p:nvGrpSpPr>
        <p:grpSpPr>
          <a:xfrm>
            <a:off x="3786853" y="1329099"/>
            <a:ext cx="967927" cy="1241235"/>
            <a:chOff x="8060948" y="3586455"/>
            <a:chExt cx="967927" cy="12412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D6B893-B1E3-0043-BB72-36F1456346CA}"/>
                </a:ext>
              </a:extLst>
            </p:cNvPr>
            <p:cNvSpPr/>
            <p:nvPr/>
          </p:nvSpPr>
          <p:spPr>
            <a:xfrm>
              <a:off x="8076370" y="4181359"/>
              <a:ext cx="9525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 err="1">
                  <a:latin typeface="Times"/>
                  <a:cs typeface="Times"/>
                </a:rPr>
                <a:t>pc</a:t>
              </a:r>
              <a:r>
                <a:rPr lang="en-US" sz="2800" b="1" i="1" baseline="-25000" dirty="0" err="1">
                  <a:latin typeface="Times"/>
                  <a:cs typeface="Times"/>
                </a:rPr>
                <a:t>exc</a:t>
              </a:r>
              <a:endParaRPr lang="en-US" b="1" baseline="-25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820E8C-45E6-2E4A-B531-705E5BB5ED2D}"/>
                </a:ext>
              </a:extLst>
            </p:cNvPr>
            <p:cNvSpPr txBox="1"/>
            <p:nvPr/>
          </p:nvSpPr>
          <p:spPr>
            <a:xfrm>
              <a:off x="8094709" y="398917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____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D3A15C-63F3-E047-BAFA-31E2789861F9}"/>
                </a:ext>
              </a:extLst>
            </p:cNvPr>
            <p:cNvSpPr/>
            <p:nvPr/>
          </p:nvSpPr>
          <p:spPr>
            <a:xfrm>
              <a:off x="8060948" y="3586455"/>
              <a:ext cx="7072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latin typeface="Times"/>
                  <a:cs typeface="Times"/>
                </a:rPr>
                <a:t>d</a:t>
              </a:r>
              <a:r>
                <a:rPr lang="en-US" sz="2800" b="1" i="1" baseline="-25000" dirty="0">
                  <a:latin typeface="Times"/>
                  <a:cs typeface="Times"/>
                </a:rPr>
                <a:t>err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DE43-1EEF-8644-87C3-62AB32B5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We’re Improving…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1895-AF72-1347-8AB1-FE238C37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9B755-03A9-6046-9547-DA1A468B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1F9A7-F4B0-2D47-AACC-725FB087D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5" y="2609193"/>
            <a:ext cx="1450428" cy="14504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0BB6C1F-9C4E-024F-BC94-3BE8E330E270}"/>
              </a:ext>
            </a:extLst>
          </p:cNvPr>
          <p:cNvSpPr/>
          <p:nvPr/>
        </p:nvSpPr>
        <p:spPr>
          <a:xfrm>
            <a:off x="2270235" y="2743200"/>
            <a:ext cx="1150883" cy="1182414"/>
          </a:xfrm>
          <a:prstGeom prst="ellipse">
            <a:avLst/>
          </a:prstGeom>
          <a:gradFill flip="none" rotWithShape="1">
            <a:gsLst>
              <a:gs pos="53000">
                <a:srgbClr val="FF0000"/>
              </a:gs>
              <a:gs pos="33000">
                <a:srgbClr val="C000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08B23B-C82F-5A4D-9CE5-8FB5D35B4D00}"/>
              </a:ext>
            </a:extLst>
          </p:cNvPr>
          <p:cNvSpPr/>
          <p:nvPr/>
        </p:nvSpPr>
        <p:spPr>
          <a:xfrm>
            <a:off x="4062249" y="677918"/>
            <a:ext cx="1140372" cy="1161392"/>
          </a:xfrm>
          <a:prstGeom prst="ellipse">
            <a:avLst/>
          </a:prstGeom>
          <a:gradFill flip="none" rotWithShape="1">
            <a:gsLst>
              <a:gs pos="53000">
                <a:srgbClr val="00B0F0"/>
              </a:gs>
              <a:gs pos="33000">
                <a:srgbClr val="0070C0"/>
              </a:gs>
              <a:gs pos="76000">
                <a:srgbClr val="0070C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5DC236-6147-DA49-91CD-6B1905D7DA9F}"/>
              </a:ext>
            </a:extLst>
          </p:cNvPr>
          <p:cNvSpPr/>
          <p:nvPr/>
        </p:nvSpPr>
        <p:spPr>
          <a:xfrm>
            <a:off x="4703380" y="1776249"/>
            <a:ext cx="1140372" cy="1161392"/>
          </a:xfrm>
          <a:prstGeom prst="ellipse">
            <a:avLst/>
          </a:prstGeom>
          <a:gradFill flip="none" rotWithShape="1">
            <a:gsLst>
              <a:gs pos="53000">
                <a:srgbClr val="00B0F0"/>
              </a:gs>
              <a:gs pos="33000">
                <a:srgbClr val="0070C0"/>
              </a:gs>
              <a:gs pos="76000">
                <a:srgbClr val="0070C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501691-C03E-4F46-800E-E8D4EF1AECB2}"/>
              </a:ext>
            </a:extLst>
          </p:cNvPr>
          <p:cNvSpPr/>
          <p:nvPr/>
        </p:nvSpPr>
        <p:spPr>
          <a:xfrm>
            <a:off x="4939863" y="2990195"/>
            <a:ext cx="1140372" cy="1161392"/>
          </a:xfrm>
          <a:prstGeom prst="ellipse">
            <a:avLst/>
          </a:prstGeom>
          <a:gradFill flip="none" rotWithShape="1">
            <a:gsLst>
              <a:gs pos="53000">
                <a:srgbClr val="00B0F0"/>
              </a:gs>
              <a:gs pos="33000">
                <a:srgbClr val="0070C0"/>
              </a:gs>
              <a:gs pos="76000">
                <a:srgbClr val="0070C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322379-1EDC-EF4F-A0D1-17AF249AECE6}"/>
              </a:ext>
            </a:extLst>
          </p:cNvPr>
          <p:cNvSpPr/>
          <p:nvPr/>
        </p:nvSpPr>
        <p:spPr>
          <a:xfrm>
            <a:off x="4671849" y="4251436"/>
            <a:ext cx="1140372" cy="1161392"/>
          </a:xfrm>
          <a:prstGeom prst="ellipse">
            <a:avLst/>
          </a:prstGeom>
          <a:gradFill flip="none" rotWithShape="1">
            <a:gsLst>
              <a:gs pos="53000">
                <a:srgbClr val="00B0F0"/>
              </a:gs>
              <a:gs pos="33000">
                <a:srgbClr val="0070C0"/>
              </a:gs>
              <a:gs pos="76000">
                <a:srgbClr val="0070C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1F0616-BC0D-8E47-B1D6-E225E53F24A8}"/>
              </a:ext>
            </a:extLst>
          </p:cNvPr>
          <p:cNvSpPr/>
          <p:nvPr/>
        </p:nvSpPr>
        <p:spPr>
          <a:xfrm>
            <a:off x="4072760" y="5428594"/>
            <a:ext cx="1140372" cy="1161392"/>
          </a:xfrm>
          <a:prstGeom prst="ellipse">
            <a:avLst/>
          </a:prstGeom>
          <a:gradFill flip="none" rotWithShape="1">
            <a:gsLst>
              <a:gs pos="53000">
                <a:srgbClr val="00B0F0">
                  <a:alpha val="51000"/>
                </a:srgbClr>
              </a:gs>
              <a:gs pos="33000">
                <a:srgbClr val="0070C0"/>
              </a:gs>
              <a:gs pos="76000">
                <a:srgbClr val="0070C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2873EF-BDFB-204B-8237-D26E99ACEA77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3216166" y="1669228"/>
            <a:ext cx="1013087" cy="10109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0BD631-BD0F-EB42-BF8B-262E4BA57859}"/>
              </a:ext>
            </a:extLst>
          </p:cNvPr>
          <p:cNvCxnSpPr>
            <a:cxnSpLocks/>
          </p:cNvCxnSpPr>
          <p:nvPr/>
        </p:nvCxnSpPr>
        <p:spPr>
          <a:xfrm flipV="1">
            <a:off x="3484179" y="2585546"/>
            <a:ext cx="1198180" cy="4887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A248FE-5EF9-074B-94C6-B3282E32BEF2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3499945" y="3570891"/>
            <a:ext cx="143991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B7DA7C-90AB-6A49-AF33-4A480B81F089}"/>
              </a:ext>
            </a:extLst>
          </p:cNvPr>
          <p:cNvCxnSpPr>
            <a:cxnSpLocks/>
          </p:cNvCxnSpPr>
          <p:nvPr/>
        </p:nvCxnSpPr>
        <p:spPr>
          <a:xfrm>
            <a:off x="3436883" y="3878317"/>
            <a:ext cx="1198179" cy="80404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993DF8-0833-DB42-93A7-AC076AB90176}"/>
              </a:ext>
            </a:extLst>
          </p:cNvPr>
          <p:cNvCxnSpPr>
            <a:cxnSpLocks/>
          </p:cNvCxnSpPr>
          <p:nvPr/>
        </p:nvCxnSpPr>
        <p:spPr>
          <a:xfrm>
            <a:off x="3105807" y="4067503"/>
            <a:ext cx="1087820" cy="1434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67A6FF9-1D91-404E-84F7-28BE778FA2C2}"/>
              </a:ext>
            </a:extLst>
          </p:cNvPr>
          <p:cNvSpPr txBox="1"/>
          <p:nvPr/>
        </p:nvSpPr>
        <p:spPr>
          <a:xfrm>
            <a:off x="4193627" y="1008994"/>
            <a:ext cx="85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WSK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FD807B-C811-D445-BA36-762EC06BA719}"/>
              </a:ext>
            </a:extLst>
          </p:cNvPr>
          <p:cNvSpPr txBox="1"/>
          <p:nvPr/>
        </p:nvSpPr>
        <p:spPr>
          <a:xfrm>
            <a:off x="4882055" y="2123090"/>
            <a:ext cx="86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WSV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796216-E490-CA41-94E6-3F53A36D88F5}"/>
              </a:ext>
            </a:extLst>
          </p:cNvPr>
          <p:cNvSpPr txBox="1"/>
          <p:nvPr/>
        </p:nvSpPr>
        <p:spPr>
          <a:xfrm>
            <a:off x="5097517" y="3347544"/>
            <a:ext cx="89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WSH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BBAD49-88CA-FD45-B7BF-1B52BC2D7DD4}"/>
              </a:ext>
            </a:extLst>
          </p:cNvPr>
          <p:cNvSpPr txBox="1"/>
          <p:nvPr/>
        </p:nvSpPr>
        <p:spPr>
          <a:xfrm>
            <a:off x="4840014" y="4603530"/>
            <a:ext cx="81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WSL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E1B743-6E0D-004F-A174-E1722822A325}"/>
              </a:ext>
            </a:extLst>
          </p:cNvPr>
          <p:cNvSpPr txBox="1"/>
          <p:nvPr/>
        </p:nvSpPr>
        <p:spPr>
          <a:xfrm>
            <a:off x="4282967" y="5796454"/>
            <a:ext cx="75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WSI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6CA554-FDBF-6148-954A-C4ECC0D7D044}"/>
              </a:ext>
            </a:extLst>
          </p:cNvPr>
          <p:cNvSpPr txBox="1"/>
          <p:nvPr/>
        </p:nvSpPr>
        <p:spPr>
          <a:xfrm>
            <a:off x="6211614" y="1072056"/>
            <a:ext cx="26486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now have built and compared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3200" dirty="0"/>
              <a:t>FOUR </a:t>
            </a:r>
            <a:r>
              <a:rPr lang="en-US" sz="3200" b="1" u="sng" dirty="0"/>
              <a:t>W</a:t>
            </a:r>
            <a:r>
              <a:rPr lang="en-US" sz="3200" dirty="0"/>
              <a:t>orking </a:t>
            </a:r>
            <a:r>
              <a:rPr lang="en-US" sz="3200" b="1" u="sng" dirty="0"/>
              <a:t>S</a:t>
            </a:r>
            <a:r>
              <a:rPr lang="en-US" sz="3200" dirty="0"/>
              <a:t>tandards </a:t>
            </a:r>
          </a:p>
          <a:p>
            <a:pPr algn="ctr"/>
            <a:endParaRPr lang="en-US" sz="3200" dirty="0"/>
          </a:p>
          <a:p>
            <a:pPr algn="ctr"/>
            <a:r>
              <a:rPr lang="en-US" sz="2400" dirty="0"/>
              <a:t>to be held at each site, all referenced to the </a:t>
            </a:r>
            <a:r>
              <a:rPr lang="en-US" sz="2400" b="1" u="sng" dirty="0"/>
              <a:t>G</a:t>
            </a:r>
            <a:r>
              <a:rPr lang="en-US" sz="2400" dirty="0"/>
              <a:t>old </a:t>
            </a:r>
            <a:r>
              <a:rPr lang="en-US" sz="2400" b="1" u="sng" dirty="0"/>
              <a:t>S</a:t>
            </a:r>
            <a:r>
              <a:rPr lang="en-US" sz="2400" dirty="0"/>
              <a:t>tandard and thus NIST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4CDAA4-5E76-654E-A27D-5F97A3770EB7}"/>
              </a:ext>
            </a:extLst>
          </p:cNvPr>
          <p:cNvSpPr txBox="1"/>
          <p:nvPr/>
        </p:nvSpPr>
        <p:spPr>
          <a:xfrm>
            <a:off x="2564523" y="3069022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2671E0-89E1-F94E-87AA-928901F64B83}"/>
              </a:ext>
            </a:extLst>
          </p:cNvPr>
          <p:cNvCxnSpPr>
            <a:cxnSpLocks/>
            <a:stCxn id="6" idx="3"/>
            <a:endCxn id="7" idx="2"/>
          </p:cNvCxnSpPr>
          <p:nvPr/>
        </p:nvCxnSpPr>
        <p:spPr>
          <a:xfrm>
            <a:off x="1635233" y="3334407"/>
            <a:ext cx="635002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5126693-63A1-4942-92FF-2700FF0512EF}"/>
              </a:ext>
            </a:extLst>
          </p:cNvPr>
          <p:cNvSpPr txBox="1"/>
          <p:nvPr/>
        </p:nvSpPr>
        <p:spPr>
          <a:xfrm>
            <a:off x="141890" y="3894083"/>
            <a:ext cx="2900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Reduces intra-network systematic bias</a:t>
            </a:r>
          </a:p>
          <a:p>
            <a:endParaRPr lang="en-US" sz="2400" dirty="0"/>
          </a:p>
          <a:p>
            <a:r>
              <a:rPr lang="en-US" sz="2400" dirty="0"/>
              <a:t>Improves sky-localization (for example)</a:t>
            </a:r>
          </a:p>
        </p:txBody>
      </p:sp>
    </p:spTree>
    <p:extLst>
      <p:ext uri="{BB962C8B-B14F-4D97-AF65-F5344CB8AC3E}">
        <p14:creationId xmlns:p14="http://schemas.microsoft.com/office/powerpoint/2010/main" val="96931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0297-962A-7646-AD2B-2F1432787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4786"/>
          </a:xfrm>
        </p:spPr>
        <p:txBody>
          <a:bodyPr>
            <a:normAutofit/>
          </a:bodyPr>
          <a:lstStyle/>
          <a:p>
            <a:r>
              <a:rPr lang="en-US" dirty="0"/>
              <a:t>But We’re Improving…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B0E40-0788-4F40-8DA3-7BEE3B68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G1900379-v3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8AD42-2CC5-1F48-922F-022EC872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B7E1-0A87-7A4B-AA80-05423240D08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619D1F8-63D2-7845-A04F-C9E4082BE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45366"/>
              </p:ext>
            </p:extLst>
          </p:nvPr>
        </p:nvGraphicFramePr>
        <p:xfrm>
          <a:off x="893373" y="1318171"/>
          <a:ext cx="7257395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2497">
                  <a:extLst>
                    <a:ext uri="{9D8B030D-6E8A-4147-A177-3AD203B41FA5}">
                      <a16:colId xmlns:a16="http://schemas.microsoft.com/office/drawing/2014/main" val="342315344"/>
                    </a:ext>
                  </a:extLst>
                </a:gridCol>
                <a:gridCol w="1813036">
                  <a:extLst>
                    <a:ext uri="{9D8B030D-6E8A-4147-A177-3AD203B41FA5}">
                      <a16:colId xmlns:a16="http://schemas.microsoft.com/office/drawing/2014/main" val="2743160896"/>
                    </a:ext>
                  </a:extLst>
                </a:gridCol>
                <a:gridCol w="1891862">
                  <a:extLst>
                    <a:ext uri="{9D8B030D-6E8A-4147-A177-3AD203B41FA5}">
                      <a16:colId xmlns:a16="http://schemas.microsoft.com/office/drawing/2014/main" val="3817466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LIGO PCAL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O2 </a:t>
                      </a:r>
                      <a:r>
                        <a:rPr lang="en-US" sz="2400" dirty="0">
                          <a:solidFill>
                            <a:srgbClr val="00E0D5"/>
                          </a:solidFill>
                        </a:rPr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O3 </a:t>
                      </a:r>
                      <a:r>
                        <a:rPr lang="en-US" sz="2400" dirty="0">
                          <a:solidFill>
                            <a:srgbClr val="00E0D5"/>
                          </a:solidFill>
                        </a:rPr>
                        <a:t>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747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Laser Power (NIST - 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10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Laser Power (GS - WS)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Laser Power (WS - RX)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0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Optical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5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Angle of 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6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Mass of test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20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5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09670"/>
                  </a:ext>
                </a:extLst>
              </a:tr>
            </a:tbl>
          </a:graphicData>
        </a:graphic>
      </p:graphicFrame>
      <p:sp>
        <p:nvSpPr>
          <p:cNvPr id="17" name="5-Point Star 16">
            <a:extLst>
              <a:ext uri="{FF2B5EF4-FFF2-40B4-BE49-F238E27FC236}">
                <a16:creationId xmlns:a16="http://schemas.microsoft.com/office/drawing/2014/main" id="{0C3C811B-F2B2-3A41-9A83-4AC5DD914A0C}"/>
              </a:ext>
            </a:extLst>
          </p:cNvPr>
          <p:cNvSpPr/>
          <p:nvPr/>
        </p:nvSpPr>
        <p:spPr>
          <a:xfrm>
            <a:off x="8355718" y="1765735"/>
            <a:ext cx="315310" cy="331076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5BF3AB23-B468-B249-90E1-6BB0CEAE1E92}"/>
              </a:ext>
            </a:extLst>
          </p:cNvPr>
          <p:cNvSpPr/>
          <p:nvPr/>
        </p:nvSpPr>
        <p:spPr>
          <a:xfrm>
            <a:off x="8334698" y="3163611"/>
            <a:ext cx="315310" cy="331076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0D21B708-1287-9445-85DD-45141BA363FB}"/>
              </a:ext>
            </a:extLst>
          </p:cNvPr>
          <p:cNvSpPr/>
          <p:nvPr/>
        </p:nvSpPr>
        <p:spPr>
          <a:xfrm>
            <a:off x="8345209" y="4529956"/>
            <a:ext cx="315310" cy="331076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4CBE050E-C126-BE42-8B1F-F6F9386981AC}"/>
              </a:ext>
            </a:extLst>
          </p:cNvPr>
          <p:cNvSpPr/>
          <p:nvPr/>
        </p:nvSpPr>
        <p:spPr>
          <a:xfrm>
            <a:off x="8282551" y="4936611"/>
            <a:ext cx="461646" cy="484728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94ED31-5095-CE48-B5B2-F426054B588E}"/>
              </a:ext>
            </a:extLst>
          </p:cNvPr>
          <p:cNvSpPr txBox="1"/>
          <p:nvPr/>
        </p:nvSpPr>
        <p:spPr>
          <a:xfrm>
            <a:off x="2364828" y="6132791"/>
            <a:ext cx="4404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0D5"/>
                </a:solidFill>
              </a:rPr>
              <a:t>[1] Karki, S., et al. </a:t>
            </a:r>
            <a:r>
              <a:rPr lang="en-US" i="1" dirty="0">
                <a:solidFill>
                  <a:srgbClr val="00E0D5"/>
                </a:solidFill>
              </a:rPr>
              <a:t>RSI</a:t>
            </a:r>
            <a:r>
              <a:rPr lang="en-US" dirty="0">
                <a:solidFill>
                  <a:srgbClr val="00E0D5"/>
                </a:solidFill>
              </a:rPr>
              <a:t> 87.11 (2016): 114503.</a:t>
            </a:r>
          </a:p>
          <a:p>
            <a:r>
              <a:rPr lang="en-US" dirty="0">
                <a:solidFill>
                  <a:srgbClr val="00E0D5"/>
                </a:solidFill>
              </a:rPr>
              <a:t>[2] Sudarshan Karki’s talk from the Workshop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E6D052-3681-2B4C-B822-2FEFEE34C952}"/>
              </a:ext>
            </a:extLst>
          </p:cNvPr>
          <p:cNvSpPr txBox="1"/>
          <p:nvPr/>
        </p:nvSpPr>
        <p:spPr>
          <a:xfrm>
            <a:off x="2191406" y="5644054"/>
            <a:ext cx="47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Overall improved between O2 &amp; O3!</a:t>
            </a:r>
          </a:p>
        </p:txBody>
      </p:sp>
    </p:spTree>
    <p:extLst>
      <p:ext uri="{BB962C8B-B14F-4D97-AF65-F5344CB8AC3E}">
        <p14:creationId xmlns:p14="http://schemas.microsoft.com/office/powerpoint/2010/main" val="2155082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5473</TotalTime>
  <Words>1414</Words>
  <Application>Microsoft Macintosh PowerPoint</Application>
  <PresentationFormat>On-screen Show (4:3)</PresentationFormat>
  <Paragraphs>380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Symbol</vt:lpstr>
      <vt:lpstr>Times</vt:lpstr>
      <vt:lpstr>Times New Roman</vt:lpstr>
      <vt:lpstr>Office Theme</vt:lpstr>
      <vt:lpstr>Absolute Uncertainty in the GW Detector Network:</vt:lpstr>
      <vt:lpstr>Well… THAT Happened</vt:lpstr>
      <vt:lpstr>Where left off in O2</vt:lpstr>
      <vt:lpstr>How to Measure the DARM Loop</vt:lpstr>
      <vt:lpstr>Focus on the IFO Measurements</vt:lpstr>
      <vt:lpstr>Example Measurement</vt:lpstr>
      <vt:lpstr>Limitations (using O2 PCAL Uncertainty)</vt:lpstr>
      <vt:lpstr>But We’re Improving…</vt:lpstr>
      <vt:lpstr>But We’re Improving…</vt:lpstr>
      <vt:lpstr>      Workshop Take-away:       NMIs are Excited!</vt:lpstr>
      <vt:lpstr>Review of EUROMET Study</vt:lpstr>
      <vt:lpstr>EUROMET Study Concerns Settled</vt:lpstr>
      <vt:lpstr>The Present at</vt:lpstr>
      <vt:lpstr>The Future at</vt:lpstr>
      <vt:lpstr>The Message: Continue As Normal</vt:lpstr>
      <vt:lpstr>Thank you!</vt:lpstr>
      <vt:lpstr>BONUS SLIDES</vt:lpstr>
      <vt:lpstr>Workshop Event on DCC</vt:lpstr>
      <vt:lpstr>GCAL or NCAL</vt:lpstr>
      <vt:lpstr>KAGRA Going All Out!</vt:lpstr>
      <vt:lpstr>LSC Fellows Revive other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Uncertainty in the GW Detector Network:</dc:title>
  <dc:creator>Kissel, Jeffrey S. (Jeff)</dc:creator>
  <cp:lastModifiedBy>Kissel, Jeffrey S. (Jeff)</cp:lastModifiedBy>
  <cp:revision>39</cp:revision>
  <cp:lastPrinted>2019-03-19T18:19:24Z</cp:lastPrinted>
  <dcterms:created xsi:type="dcterms:W3CDTF">2019-03-13T22:43:24Z</dcterms:created>
  <dcterms:modified xsi:type="dcterms:W3CDTF">2019-03-19T18:19:44Z</dcterms:modified>
</cp:coreProperties>
</file>