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15.xml" ContentType="application/vnd.openxmlformats-officedocument.presentationml.notesSlide+xml"/>
  <Override PartName="/ppt/media/image6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.mov" ContentType="video/unknown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KAGRA to join at end of year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Flexure thickness 10-15 µm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 signal between stage 1 platform and “ground”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 that acquiring lock is the hard part, where problems creep up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 coupling to cage motion (“metal structure surrounding optic”)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Dual-axis, differential read-out</a:t>
            </a:r>
          </a:p>
          <a:p>
            <a:pPr/>
            <a:r>
              <a:t>Excess noise from DAC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hape 3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other minor modifications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Emphasize bumping up against coating thermal noise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Emphasize that coating thermal noise right where expect, and starting to bump up on it</a:t>
            </a:r>
          </a:p>
          <a:p>
            <a:pPr/>
            <a:r>
              <a:t>ALSO DARM is a little lower with squeezer on compared to this measurement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Point absorbers ~0.1-1 ppm (overall), ~100 µm, absorption &gt;1e4 ppm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hape 3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 LLO, point observer issue at ETMY</a:t>
            </a:r>
          </a:p>
          <a:p>
            <a:pPr/>
            <a:r>
              <a:t>Understand qualitatively, but not quantitatively</a:t>
            </a:r>
          </a:p>
          <a:p>
            <a:pPr/>
            <a:r>
              <a:t>9th-order mode of 9 MHz sideband transmitted through OMC</a:t>
            </a:r>
          </a:p>
          <a:p>
            <a:pPr/>
            <a:r>
              <a:t>Because can’t correct with TCS, suggestive of local deformity (point absorber!)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 to reviewers, this is public page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 possibly using CO2 laser and custom masks</a:t>
            </a:r>
          </a:p>
          <a:p>
            <a:pPr/>
            <a:r>
              <a:t>Lots of studies on where scattering is coming from, but still don’t understand origin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hape 3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 that A+ is like Virgo+ (post-aLIGO in same facility), some prep for A+ will begin before O4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Advertise poster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hape 4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Inject sidebands at 9, 45, and 118 MHz now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Grounding is done in star pattern (“correctly”). Can’t filter out this effect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Long-term bump at LLO is from squeezer being offline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 that this was after a few weeks into O3 @ LLO</a:t>
            </a:r>
          </a:p>
          <a:p>
            <a:pPr/>
            <a:r>
              <a:t>A. Pele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any metric, detectors have improved significantly since O2!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Make note of QRPN</a:t>
            </a:r>
          </a:p>
          <a:p>
            <a:pPr/>
            <a:r>
              <a:t>“Degradation” defined by seeding and backscatter noise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Thermal effects can become problem!!!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Damp body modes of test masses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Otherwise keep everything else on PSL table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3.jpe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tif"/><Relationship Id="rId4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eg"/><Relationship Id="rId4" Type="http://schemas.openxmlformats.org/officeDocument/2006/relationships/image" Target="../media/image28.png"/><Relationship Id="rId5" Type="http://schemas.openxmlformats.org/officeDocument/2006/relationships/image" Target="../media/image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3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s://gracedb.ligo.org/latest/" TargetMode="Externa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hyperlink" Target="https://dcc.ligo.org/LIGO-G1501197" TargetMode="External"/><Relationship Id="rId4" Type="http://schemas.openxmlformats.org/officeDocument/2006/relationships/image" Target="../media/image5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dvanced LIGO Detectors in O3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Advanced LIGO Detectors in O3</a:t>
            </a:r>
          </a:p>
        </p:txBody>
      </p:sp>
      <p:sp>
        <p:nvSpPr>
          <p:cNvPr id="120" name="Aaron Buikema…"/>
          <p:cNvSpPr txBox="1"/>
          <p:nvPr>
            <p:ph type="subTitle" sz="quarter" idx="1"/>
          </p:nvPr>
        </p:nvSpPr>
        <p:spPr>
          <a:xfrm>
            <a:off x="1270000" y="5041900"/>
            <a:ext cx="10464800" cy="1794471"/>
          </a:xfrm>
          <a:prstGeom prst="rect">
            <a:avLst/>
          </a:prstGeom>
        </p:spPr>
        <p:txBody>
          <a:bodyPr/>
          <a:lstStyle/>
          <a:p>
            <a:pPr/>
            <a:r>
              <a:t>Aaron Buikema</a:t>
            </a:r>
          </a:p>
          <a:p>
            <a:pPr/>
            <a:r>
              <a:t>MIT LIGO Lab</a:t>
            </a:r>
          </a:p>
          <a:p>
            <a:pPr/>
            <a:r>
              <a:t>for the LIGO Instrument Team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2" name="LIGO-G1900455"/>
          <p:cNvSpPr txBox="1"/>
          <p:nvPr/>
        </p:nvSpPr>
        <p:spPr>
          <a:xfrm>
            <a:off x="5318472" y="8591549"/>
            <a:ext cx="23678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LIGO-G1900455</a:t>
            </a:r>
          </a:p>
        </p:txBody>
      </p:sp>
      <p:sp>
        <p:nvSpPr>
          <p:cNvPr id="123" name="GR22/Amaldi13…"/>
          <p:cNvSpPr txBox="1"/>
          <p:nvPr/>
        </p:nvSpPr>
        <p:spPr>
          <a:xfrm>
            <a:off x="5279999" y="6753820"/>
            <a:ext cx="2444802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GR22/Amaldi13</a:t>
            </a:r>
          </a:p>
          <a:p>
            <a:pPr/>
            <a:r>
              <a:t>10 July 2019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6804" y="7098952"/>
            <a:ext cx="2867041" cy="208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374" y="7048500"/>
            <a:ext cx="2108201" cy="212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"/>
          <p:cNvGrpSpPr/>
          <p:nvPr/>
        </p:nvGrpSpPr>
        <p:grpSpPr>
          <a:xfrm>
            <a:off x="1305498" y="4493337"/>
            <a:ext cx="4758092" cy="5016942"/>
            <a:chOff x="0" y="0"/>
            <a:chExt cx="4758090" cy="5016941"/>
          </a:xfrm>
        </p:grpSpPr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99355" y="262321"/>
              <a:ext cx="4143402" cy="4353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quare"/>
            <p:cNvSpPr/>
            <p:nvPr/>
          </p:nvSpPr>
          <p:spPr>
            <a:xfrm>
              <a:off x="3998479" y="197013"/>
              <a:ext cx="759612" cy="766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3" name="Square"/>
            <p:cNvSpPr/>
            <p:nvPr/>
          </p:nvSpPr>
          <p:spPr>
            <a:xfrm>
              <a:off x="3998479" y="3922868"/>
              <a:ext cx="759612" cy="766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4" name="Square"/>
            <p:cNvSpPr/>
            <p:nvPr/>
          </p:nvSpPr>
          <p:spPr>
            <a:xfrm>
              <a:off x="0" y="4250016"/>
              <a:ext cx="759612" cy="766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5" name="Square"/>
            <p:cNvSpPr/>
            <p:nvPr/>
          </p:nvSpPr>
          <p:spPr>
            <a:xfrm>
              <a:off x="0" y="0"/>
              <a:ext cx="759612" cy="766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87" name="In-vacuum Squeez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In-vacuum Squeezer</a:t>
            </a:r>
          </a:p>
        </p:txBody>
      </p:sp>
      <p:sp>
        <p:nvSpPr>
          <p:cNvPr id="188" name="Injection of squeezed vacuum reduces shot noise"/>
          <p:cNvSpPr txBox="1"/>
          <p:nvPr>
            <p:ph type="body" sz="quarter" idx="1"/>
          </p:nvPr>
        </p:nvSpPr>
        <p:spPr>
          <a:xfrm>
            <a:off x="952500" y="2590800"/>
            <a:ext cx="5998474" cy="2159000"/>
          </a:xfrm>
          <a:prstGeom prst="rect">
            <a:avLst/>
          </a:prstGeom>
        </p:spPr>
        <p:txBody>
          <a:bodyPr/>
          <a:lstStyle/>
          <a:p>
            <a:pPr/>
            <a:r>
              <a:t>Injection of squeezed vacuum reduces shot noise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9132" y="5281740"/>
            <a:ext cx="6229470" cy="389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9513" y="2258164"/>
            <a:ext cx="5657606" cy="3259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queeze.pdf" descr="squeez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8252" y="2485325"/>
            <a:ext cx="7721601" cy="600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queezer 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Squeezer Performance</a:t>
            </a:r>
          </a:p>
        </p:txBody>
      </p:sp>
      <p:sp>
        <p:nvSpPr>
          <p:cNvPr id="195" name="LLO…"/>
          <p:cNvSpPr txBox="1"/>
          <p:nvPr>
            <p:ph type="body" sz="quarter" idx="1"/>
          </p:nvPr>
        </p:nvSpPr>
        <p:spPr>
          <a:xfrm>
            <a:off x="952500" y="2590800"/>
            <a:ext cx="3397550" cy="62865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230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LLO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3.2 dB (5.5 dB anti-sqz)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⇒ 17 Mpc increase in BNS range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b="1" sz="2300" u="sng">
                <a:latin typeface="Helvetica"/>
                <a:ea typeface="Helvetica"/>
                <a:cs typeface="Helvetica"/>
                <a:sym typeface="Helvetica"/>
              </a:defRPr>
            </a:pPr>
            <a:r>
              <a:t>LHO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2.2 dB (4.4 dB anti-sqz)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⇒ 14.5 Mpc increase in BNS range</a:t>
            </a:r>
          </a:p>
          <a:p>
            <a:pPr marL="319484" indent="-319484" defTabSz="457200">
              <a:spcBef>
                <a:spcPts val="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19484" indent="-319484" defTabSz="457200">
              <a:spcBef>
                <a:spcPts val="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No degradation in sensitivity</a:t>
            </a:r>
          </a:p>
          <a:p>
            <a:pPr marL="319484" indent="-319484" defTabSz="457200">
              <a:spcBef>
                <a:spcPts val="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Limited by excess loss</a:t>
            </a:r>
          </a:p>
          <a:p>
            <a:pPr lvl="1" marL="763984" indent="-319484" defTabSz="457200">
              <a:spcBef>
                <a:spcPts val="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Known ~20%, measured ~40%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7" name="Text"/>
          <p:cNvSpPr txBox="1"/>
          <p:nvPr/>
        </p:nvSpPr>
        <p:spPr>
          <a:xfrm>
            <a:off x="1231900" y="3035299"/>
            <a:ext cx="1270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300"/>
              </a:lnSpc>
              <a:defRPr b="0" sz="16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200"/>
          </a:p>
        </p:txBody>
      </p:sp>
      <p:sp>
        <p:nvSpPr>
          <p:cNvPr id="198" name="LLO log 45069"/>
          <p:cNvSpPr txBox="1"/>
          <p:nvPr/>
        </p:nvSpPr>
        <p:spPr>
          <a:xfrm>
            <a:off x="9707057" y="8564751"/>
            <a:ext cx="21192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LLO log 45069</a:t>
            </a:r>
          </a:p>
        </p:txBody>
      </p:sp>
      <p:sp>
        <p:nvSpPr>
          <p:cNvPr id="199" name="Arrow"/>
          <p:cNvSpPr/>
          <p:nvPr/>
        </p:nvSpPr>
        <p:spPr>
          <a:xfrm rot="16186558">
            <a:off x="4845792" y="5935791"/>
            <a:ext cx="1755005" cy="623707"/>
          </a:xfrm>
          <a:prstGeom prst="rightArrow">
            <a:avLst>
              <a:gd name="adj1" fmla="val 32000"/>
              <a:gd name="adj2" fmla="val 130318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" name="Quantum radiation pressure noise?"/>
          <p:cNvSpPr txBox="1"/>
          <p:nvPr/>
        </p:nvSpPr>
        <p:spPr>
          <a:xfrm>
            <a:off x="5695397" y="6908248"/>
            <a:ext cx="3225816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Quantum radiation pressure noise?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2"/>
      <p:bldP build="whole" bldLvl="1" animBg="1" rev="0" advAuto="0" spid="1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queezer Reli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Squeezer Reliability</a:t>
            </a:r>
          </a:p>
        </p:txBody>
      </p:sp>
      <p:sp>
        <p:nvSpPr>
          <p:cNvPr id="205" name="Fully automat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Fully automated</a:t>
            </a:r>
          </a:p>
          <a:p>
            <a:pPr/>
            <a:r>
              <a:t>Active angular control</a:t>
            </a:r>
          </a:p>
          <a:p>
            <a:pPr/>
            <a:r>
              <a:t>Duty cycle &gt;98% (1 April – 17 May)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3083291" y="7399361"/>
            <a:ext cx="2365538" cy="81287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" name="Rectangle"/>
          <p:cNvSpPr/>
          <p:nvPr/>
        </p:nvSpPr>
        <p:spPr>
          <a:xfrm>
            <a:off x="1958584" y="6435878"/>
            <a:ext cx="1270001" cy="273984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Increasing Pow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Increasing Power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877" y="3891640"/>
            <a:ext cx="5653442" cy="4459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5763" y="2502882"/>
            <a:ext cx="4827985" cy="33269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Line"/>
          <p:cNvSpPr/>
          <p:nvPr/>
        </p:nvSpPr>
        <p:spPr>
          <a:xfrm rot="16200000">
            <a:off x="1542242" y="7265501"/>
            <a:ext cx="2289070" cy="108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7" fill="norm" stroke="1" extrusionOk="0">
                <a:moveTo>
                  <a:pt x="0" y="21587"/>
                </a:moveTo>
                <a:cubicBezTo>
                  <a:pt x="-6" y="9659"/>
                  <a:pt x="4838" y="-13"/>
                  <a:pt x="10812" y="0"/>
                </a:cubicBezTo>
                <a:cubicBezTo>
                  <a:pt x="16764" y="13"/>
                  <a:pt x="21588" y="9643"/>
                  <a:pt x="21594" y="21527"/>
                </a:cubicBezTo>
              </a:path>
            </a:pathLst>
          </a:custGeom>
          <a:gradFill>
            <a:gsLst>
              <a:gs pos="0">
                <a:schemeClr val="accent4">
                  <a:hueOff val="-1081314"/>
                  <a:satOff val="4338"/>
                  <a:lumOff val="-8931"/>
                </a:schemeClr>
              </a:gs>
              <a:gs pos="100000">
                <a:schemeClr val="accent5">
                  <a:hueOff val="-82419"/>
                  <a:satOff val="-9513"/>
                  <a:lumOff val="-16343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Line"/>
          <p:cNvSpPr/>
          <p:nvPr/>
        </p:nvSpPr>
        <p:spPr>
          <a:xfrm>
            <a:off x="3209813" y="6437670"/>
            <a:ext cx="94965" cy="2723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33" h="21600" fill="norm" stroke="1" extrusionOk="0">
                <a:moveTo>
                  <a:pt x="3946" y="0"/>
                </a:moveTo>
                <a:cubicBezTo>
                  <a:pt x="2347" y="1264"/>
                  <a:pt x="2276" y="2531"/>
                  <a:pt x="3736" y="3795"/>
                </a:cubicBezTo>
                <a:cubicBezTo>
                  <a:pt x="7467" y="7028"/>
                  <a:pt x="21166" y="10248"/>
                  <a:pt x="14558" y="13475"/>
                </a:cubicBezTo>
                <a:cubicBezTo>
                  <a:pt x="12935" y="14267"/>
                  <a:pt x="10090" y="15053"/>
                  <a:pt x="7765" y="15842"/>
                </a:cubicBezTo>
                <a:cubicBezTo>
                  <a:pt x="2141" y="17750"/>
                  <a:pt x="-434" y="19675"/>
                  <a:pt x="60" y="21600"/>
                </a:cubicBezTo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Parametric Instabilities"/>
          <p:cNvSpPr txBox="1"/>
          <p:nvPr/>
        </p:nvSpPr>
        <p:spPr>
          <a:xfrm>
            <a:off x="7684721" y="3325568"/>
            <a:ext cx="346466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Parametric Instabilities</a:t>
            </a:r>
          </a:p>
        </p:txBody>
      </p:sp>
      <p:sp>
        <p:nvSpPr>
          <p:cNvPr id="217" name="Thermal Effects"/>
          <p:cNvSpPr txBox="1"/>
          <p:nvPr/>
        </p:nvSpPr>
        <p:spPr>
          <a:xfrm>
            <a:off x="3831471" y="6710461"/>
            <a:ext cx="240152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Thermal Effects</a:t>
            </a:r>
          </a:p>
        </p:txBody>
      </p:sp>
      <p:sp>
        <p:nvSpPr>
          <p:cNvPr id="218" name="High-Power Sources"/>
          <p:cNvSpPr txBox="1"/>
          <p:nvPr/>
        </p:nvSpPr>
        <p:spPr>
          <a:xfrm>
            <a:off x="2707465" y="5737578"/>
            <a:ext cx="311719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High-Power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872" t="20873" r="10631" b="20873"/>
          <a:stretch>
            <a:fillRect/>
          </a:stretch>
        </p:blipFill>
        <p:spPr>
          <a:xfrm>
            <a:off x="288898" y="2392210"/>
            <a:ext cx="5542109" cy="280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AMD.jpg" descr="AMD.jpg"/>
          <p:cNvPicPr>
            <a:picLocks noChangeAspect="1"/>
          </p:cNvPicPr>
          <p:nvPr/>
        </p:nvPicPr>
        <p:blipFill>
          <a:blip r:embed="rId4">
            <a:extLst/>
          </a:blip>
          <a:srcRect l="4545" t="8830" r="0" b="2431"/>
          <a:stretch>
            <a:fillRect/>
          </a:stretch>
        </p:blipFill>
        <p:spPr>
          <a:xfrm>
            <a:off x="6912800" y="6262100"/>
            <a:ext cx="5166056" cy="295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991" y="4826566"/>
            <a:ext cx="5394456" cy="440074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Acoustic Mode Dampers (AMD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Acoustic Mode Dampers (AMDs)</a:t>
            </a:r>
          </a:p>
        </p:txBody>
      </p:sp>
      <p:sp>
        <p:nvSpPr>
          <p:cNvPr id="226" name="Tuned to damp test mass mechanical body modes…"/>
          <p:cNvSpPr txBox="1"/>
          <p:nvPr>
            <p:ph type="body" sz="quarter" idx="1"/>
          </p:nvPr>
        </p:nvSpPr>
        <p:spPr>
          <a:xfrm>
            <a:off x="6412629" y="2535486"/>
            <a:ext cx="6166463" cy="3981991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800"/>
              </a:spcBef>
            </a:pPr>
            <a:r>
              <a:t>Tuned to damp test mass mechanical body modes</a:t>
            </a:r>
          </a:p>
          <a:p>
            <a:pPr>
              <a:spcBef>
                <a:spcPts val="800"/>
              </a:spcBef>
            </a:pPr>
            <a:r>
              <a:t>Installed on all test masses</a:t>
            </a:r>
          </a:p>
          <a:p>
            <a:pPr>
              <a:spcBef>
                <a:spcPts val="800"/>
              </a:spcBef>
            </a:pPr>
            <a:r>
              <a:t>Successfully suppress parametric instabilities!</a:t>
            </a:r>
          </a:p>
          <a:p>
            <a:pPr>
              <a:spcBef>
                <a:spcPts val="800"/>
              </a:spcBef>
            </a:pPr>
            <a:r>
              <a:t>Negligible increase to thermal noise</a:t>
            </a:r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New Pre-stabilized Las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New Pre-stabilized Laser</a:t>
            </a:r>
          </a:p>
        </p:txBody>
      </p:sp>
      <p:sp>
        <p:nvSpPr>
          <p:cNvPr id="232" name="Replace high-power oscillator with 70 W amplifier (neoLASE neoVAN-4S)…"/>
          <p:cNvSpPr txBox="1"/>
          <p:nvPr>
            <p:ph type="body" sz="half" idx="1"/>
          </p:nvPr>
        </p:nvSpPr>
        <p:spPr>
          <a:xfrm>
            <a:off x="952500" y="2590800"/>
            <a:ext cx="4498073" cy="6286500"/>
          </a:xfrm>
          <a:prstGeom prst="rect">
            <a:avLst/>
          </a:prstGeom>
        </p:spPr>
        <p:txBody>
          <a:bodyPr/>
          <a:lstStyle/>
          <a:p>
            <a:pPr/>
            <a:r>
              <a:t>Replace high-power oscillator with 70 W amplifier (neoLASE neoVAN-4S)</a:t>
            </a:r>
          </a:p>
          <a:p>
            <a:pPr/>
            <a:r>
              <a:t>Lower water flow for improved jitter</a:t>
            </a:r>
          </a:p>
          <a:p>
            <a:pPr/>
            <a:r>
              <a:t>~50 W available to interferometer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4963" y="6612034"/>
            <a:ext cx="3910009" cy="2694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Group"/>
          <p:cNvGrpSpPr/>
          <p:nvPr/>
        </p:nvGrpSpPr>
        <p:grpSpPr>
          <a:xfrm>
            <a:off x="6272119" y="2694161"/>
            <a:ext cx="2892005" cy="3947452"/>
            <a:chOff x="0" y="0"/>
            <a:chExt cx="2892003" cy="3947450"/>
          </a:xfrm>
        </p:grpSpPr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50075" y="0"/>
              <a:ext cx="2519085" cy="3947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Rectangle"/>
            <p:cNvSpPr/>
            <p:nvPr/>
          </p:nvSpPr>
          <p:spPr>
            <a:xfrm>
              <a:off x="2339042" y="2417202"/>
              <a:ext cx="552962" cy="11055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7" name="Rectangle"/>
            <p:cNvSpPr/>
            <p:nvPr/>
          </p:nvSpPr>
          <p:spPr>
            <a:xfrm>
              <a:off x="0" y="2298268"/>
              <a:ext cx="552961" cy="11055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0005976" y="3615089"/>
            <a:ext cx="3109884" cy="210559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rrow"/>
          <p:cNvSpPr/>
          <p:nvPr/>
        </p:nvSpPr>
        <p:spPr>
          <a:xfrm>
            <a:off x="9034967" y="403288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70 W Amplifier"/>
          <p:cNvSpPr txBox="1"/>
          <p:nvPr/>
        </p:nvSpPr>
        <p:spPr>
          <a:xfrm>
            <a:off x="10451597" y="2694161"/>
            <a:ext cx="221864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70 W Amplifier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942" y="5464911"/>
            <a:ext cx="4936510" cy="322847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Idea: remove tilt coupling to seismometer signals…"/>
          <p:cNvSpPr txBox="1"/>
          <p:nvPr/>
        </p:nvSpPr>
        <p:spPr>
          <a:xfrm>
            <a:off x="7253934" y="2711563"/>
            <a:ext cx="4687969" cy="605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Idea: remove tilt coupling to seismometer signals</a:t>
            </a:r>
          </a:p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1-m long beam</a:t>
            </a:r>
          </a:p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4.5 kg-mass</a:t>
            </a:r>
          </a:p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Cu-Be flexures</a:t>
            </a:r>
          </a:p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Resonance ~3-8 mHz</a:t>
            </a:r>
          </a:p>
          <a:p>
            <a:pPr marL="444500" indent="-444500" algn="l">
              <a:spcBef>
                <a:spcPts val="1200"/>
              </a:spcBef>
              <a:buSzPct val="145000"/>
              <a:buChar char="•"/>
              <a:defRPr b="0" sz="3300"/>
            </a:pPr>
            <a:r>
              <a:t>Autocollimator readout</a:t>
            </a:r>
          </a:p>
        </p:txBody>
      </p:sp>
      <p:sp>
        <p:nvSpPr>
          <p:cNvPr id="247" name="Beam Rotation Sens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Rotation Sensor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9" name="University of Washington"/>
          <p:cNvSpPr txBox="1"/>
          <p:nvPr/>
        </p:nvSpPr>
        <p:spPr>
          <a:xfrm>
            <a:off x="3954645" y="8045314"/>
            <a:ext cx="2133726" cy="77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200"/>
            </a:lvl1pPr>
          </a:lstStyle>
          <a:p>
            <a:pPr/>
            <a:r>
              <a:t>University of Washington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709" y="2191679"/>
            <a:ext cx="6943795" cy="2987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943" y="5475686"/>
            <a:ext cx="4571096" cy="4062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2082"/>
          <a:stretch>
            <a:fillRect/>
          </a:stretch>
        </p:blipFill>
        <p:spPr>
          <a:xfrm>
            <a:off x="1467230" y="2080068"/>
            <a:ext cx="4307361" cy="374455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Beam Rotation Sens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Rotation Sensor</a:t>
            </a:r>
          </a:p>
        </p:txBody>
      </p:sp>
      <p:sp>
        <p:nvSpPr>
          <p:cNvPr id="257" name="Installed at LHO prior to O2, now also at LLO…"/>
          <p:cNvSpPr txBox="1"/>
          <p:nvPr>
            <p:ph type="body" sz="half" idx="1"/>
          </p:nvPr>
        </p:nvSpPr>
        <p:spPr>
          <a:xfrm>
            <a:off x="7091645" y="3326317"/>
            <a:ext cx="5347332" cy="48281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sz="3300"/>
            </a:pPr>
            <a:r>
              <a:t>Installed at LHO prior to O2, now also at LLO</a:t>
            </a:r>
          </a:p>
          <a:p>
            <a:pPr>
              <a:spcBef>
                <a:spcPts val="2400"/>
              </a:spcBef>
              <a:defRPr sz="3300"/>
            </a:pPr>
            <a:r>
              <a:t>Improvement of ~3x at LLO and improves locking in windy conditions</a:t>
            </a:r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0513" y="2043723"/>
            <a:ext cx="4771955" cy="433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H1L1V1-LOCKED_BNS_INSPIRAL_RANGE-1245628818-86400.png" descr="H1L1V1-LOCKED_BNS_INSPIRAL_RANGE-1245628818-864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5951" y="5780156"/>
            <a:ext cx="7073329" cy="353666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Earthquake Resil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Earthquake Resilience</a:t>
            </a:r>
          </a:p>
        </p:txBody>
      </p:sp>
      <p:sp>
        <p:nvSpPr>
          <p:cNvPr id="265" name="Idea: only isolate differentially during earthquake…"/>
          <p:cNvSpPr txBox="1"/>
          <p:nvPr>
            <p:ph type="body" sz="quarter" idx="1"/>
          </p:nvPr>
        </p:nvSpPr>
        <p:spPr>
          <a:xfrm>
            <a:off x="7394252" y="1791429"/>
            <a:ext cx="4648513" cy="4051637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0"/>
              </a:spcBef>
            </a:pPr>
          </a:p>
          <a:p>
            <a:pPr>
              <a:spcBef>
                <a:spcPts val="0"/>
              </a:spcBef>
            </a:pPr>
            <a:r>
              <a:t>Idea: only isolate differentially during earthquake</a:t>
            </a:r>
          </a:p>
          <a:p>
            <a:pPr>
              <a:spcBef>
                <a:spcPts val="0"/>
              </a:spcBef>
            </a:pPr>
            <a:r>
              <a:t>To be implemented at LLO</a:t>
            </a:r>
          </a:p>
          <a:p>
            <a:pPr>
              <a:spcBef>
                <a:spcPts val="0"/>
              </a:spcBef>
            </a:pPr>
            <a:r>
              <a:t>Improves duty cycle</a:t>
            </a:r>
          </a:p>
        </p:txBody>
      </p:sp>
      <p:sp>
        <p:nvSpPr>
          <p:cNvPr id="266" name="S. Biscans"/>
          <p:cNvSpPr txBox="1"/>
          <p:nvPr/>
        </p:nvSpPr>
        <p:spPr>
          <a:xfrm>
            <a:off x="1510674" y="6102703"/>
            <a:ext cx="155935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S. Biscans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Arrow"/>
          <p:cNvSpPr/>
          <p:nvPr/>
        </p:nvSpPr>
        <p:spPr>
          <a:xfrm>
            <a:off x="4552727" y="7560605"/>
            <a:ext cx="4216937" cy="324306"/>
          </a:xfrm>
          <a:prstGeom prst="rightArrow">
            <a:avLst>
              <a:gd name="adj1" fmla="val 32000"/>
              <a:gd name="adj2" fmla="val 25062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9" name="Line"/>
          <p:cNvSpPr/>
          <p:nvPr/>
        </p:nvSpPr>
        <p:spPr>
          <a:xfrm flipV="1">
            <a:off x="8792615" y="6140894"/>
            <a:ext cx="1" cy="28151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0" name="M 6.3 earthquake near New Zealand…"/>
          <p:cNvSpPr txBox="1"/>
          <p:nvPr/>
        </p:nvSpPr>
        <p:spPr>
          <a:xfrm>
            <a:off x="1063246" y="7250105"/>
            <a:ext cx="3058804" cy="179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200"/>
              </a:spcBef>
              <a:defRPr b="0" sz="2800"/>
            </a:pPr>
            <a:r>
              <a:t>M 6.3 earthquake near New Zealand</a:t>
            </a:r>
          </a:p>
          <a:p>
            <a:pPr algn="l">
              <a:spcBef>
                <a:spcPts val="3200"/>
              </a:spcBef>
              <a:defRPr b="0" sz="2800"/>
            </a:pPr>
            <a:r>
              <a:t>LHO log 50236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tray Electric Fields and Optic Charge in O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Stray Electric Fields and Optic Charge in O2</a:t>
            </a:r>
          </a:p>
        </p:txBody>
      </p:sp>
      <p:sp>
        <p:nvSpPr>
          <p:cNvPr id="275" name="Increase in noise after Montana EQ July 2017…"/>
          <p:cNvSpPr txBox="1"/>
          <p:nvPr>
            <p:ph type="body" sz="half" idx="1"/>
          </p:nvPr>
        </p:nvSpPr>
        <p:spPr>
          <a:xfrm>
            <a:off x="952500" y="2590800"/>
            <a:ext cx="4682925" cy="6286500"/>
          </a:xfrm>
          <a:prstGeom prst="rect">
            <a:avLst/>
          </a:prstGeom>
        </p:spPr>
        <p:txBody>
          <a:bodyPr/>
          <a:lstStyle/>
          <a:p>
            <a:pPr marL="435609" indent="-435609" defTabSz="572516">
              <a:spcBef>
                <a:spcPts val="2300"/>
              </a:spcBef>
              <a:defRPr sz="3136"/>
            </a:pPr>
            <a:r>
              <a:t>Increase in noise after Montana EQ July 2017</a:t>
            </a:r>
          </a:p>
          <a:p>
            <a:pPr lvl="1" marL="871219" indent="-435609" defTabSz="572516">
              <a:spcBef>
                <a:spcPts val="2300"/>
              </a:spcBef>
              <a:defRPr sz="3136"/>
            </a:pPr>
            <a:r>
              <a:t>Noise largely disappeared after optic discharge</a:t>
            </a:r>
          </a:p>
          <a:p>
            <a:pPr marL="435609" indent="-435609" defTabSz="572516">
              <a:spcBef>
                <a:spcPts val="2300"/>
              </a:spcBef>
              <a:defRPr sz="3136"/>
            </a:pPr>
            <a:r>
              <a:t>Additional excess noise in certain actuator configurations</a:t>
            </a:r>
          </a:p>
          <a:p>
            <a:pPr marL="435609" indent="-435609" defTabSz="572516">
              <a:spcBef>
                <a:spcPts val="2300"/>
              </a:spcBef>
              <a:defRPr sz="3136" u="sng"/>
            </a:pPr>
            <a:r>
              <a:t>Suggests optic charge and/or stray E fields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3630" y="3139366"/>
            <a:ext cx="6645457" cy="5189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fig03-interferometer b" descr="fig03-interferometer b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075" y="2490117"/>
            <a:ext cx="5557493" cy="315503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O1/O2 were very successful…but we want more!"/>
          <p:cNvSpPr txBox="1"/>
          <p:nvPr>
            <p:ph type="body" sz="quarter" idx="1"/>
          </p:nvPr>
        </p:nvSpPr>
        <p:spPr>
          <a:xfrm>
            <a:off x="757752" y="5722267"/>
            <a:ext cx="4958644" cy="3155033"/>
          </a:xfrm>
          <a:prstGeom prst="rect">
            <a:avLst/>
          </a:prstGeom>
        </p:spPr>
        <p:txBody>
          <a:bodyPr/>
          <a:lstStyle>
            <a:lvl1pPr marL="444499" indent="-444499">
              <a:defRPr sz="3800"/>
            </a:lvl1pPr>
          </a:lstStyle>
          <a:p>
            <a:pPr/>
            <a:r>
              <a:t>O1/O2 were very successful…but we want more!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4213" y="1571910"/>
            <a:ext cx="6477001" cy="3460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ligo-livingston-aerial-02.jpg" descr="ligo-livingston-aerial-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36933" y="5040481"/>
            <a:ext cx="5831411" cy="3920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SCF3821.JPG" descr="DSCF3821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8181" t="0" r="18181" b="0"/>
          <a:stretch>
            <a:fillRect/>
          </a:stretch>
        </p:blipFill>
        <p:spPr>
          <a:xfrm>
            <a:off x="6718299" y="2590800"/>
            <a:ext cx="4309151" cy="5078641"/>
          </a:xfrm>
          <a:prstGeom prst="rect">
            <a:avLst/>
          </a:prstGeom>
        </p:spPr>
      </p:pic>
      <p:sp>
        <p:nvSpPr>
          <p:cNvPr id="282" name="Stray Electric Fields and Char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Stray Electric Fields and Charge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8352" y="1679259"/>
            <a:ext cx="2715020" cy="306087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5" name="Installed electric field meter in chamber to monitor fluctuating electric fields…"/>
          <p:cNvSpPr txBox="1"/>
          <p:nvPr>
            <p:ph type="body" sz="quarter" idx="1"/>
          </p:nvPr>
        </p:nvSpPr>
        <p:spPr>
          <a:xfrm>
            <a:off x="826237" y="4695729"/>
            <a:ext cx="5508578" cy="3894133"/>
          </a:xfrm>
          <a:prstGeom prst="rect">
            <a:avLst/>
          </a:prstGeom>
        </p:spPr>
        <p:txBody>
          <a:bodyPr/>
          <a:lstStyle/>
          <a:p>
            <a:pPr marL="315594" indent="-315594" defTabSz="414781">
              <a:spcBef>
                <a:spcPts val="800"/>
              </a:spcBef>
              <a:defRPr sz="2272"/>
            </a:pPr>
            <a:r>
              <a:t>Installed electric field meter in chamber to monitor fluctuating electric fields</a:t>
            </a:r>
          </a:p>
          <a:p>
            <a:pPr marL="315594" indent="-315594" defTabSz="414781">
              <a:spcBef>
                <a:spcPts val="800"/>
              </a:spcBef>
              <a:defRPr sz="2272"/>
            </a:pPr>
            <a:r>
              <a:t>Viewport injections suggest large-scale E Fields &gt;100x below current sensitivity</a:t>
            </a:r>
          </a:p>
          <a:p>
            <a:pPr marL="315594" indent="-315594" defTabSz="414781">
              <a:spcBef>
                <a:spcPts val="800"/>
              </a:spcBef>
              <a:defRPr sz="2272"/>
            </a:pPr>
            <a:r>
              <a:t>Additional tests to understand and mitigate local E fields</a:t>
            </a:r>
          </a:p>
          <a:p>
            <a:pPr marL="315594" indent="-315594" defTabSz="414781">
              <a:spcBef>
                <a:spcPts val="800"/>
              </a:spcBef>
              <a:defRPr sz="2272"/>
            </a:pPr>
            <a:r>
              <a:t>Chevron baffles installed on ion pumps</a:t>
            </a:r>
          </a:p>
        </p:txBody>
      </p:sp>
      <p:pic>
        <p:nvPicPr>
          <p:cNvPr id="286" name="chevron_baffle.jpg" descr="chevron_baffl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48648" y="6073961"/>
            <a:ext cx="3414937" cy="3060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tray_after.png" descr="stray_af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7467" y="2154305"/>
            <a:ext cx="10349866" cy="717219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tray Field (Afte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Stray Field (After)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6383544" y="9296400"/>
            <a:ext cx="230938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710" y="1866214"/>
            <a:ext cx="5940999" cy="375438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cattered Light Mitig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Scattered Light Mitigation</a:t>
            </a:r>
          </a:p>
        </p:txBody>
      </p:sp>
      <p:sp>
        <p:nvSpPr>
          <p:cNvPr id="296" name="End masses replaced…"/>
          <p:cNvSpPr txBox="1"/>
          <p:nvPr>
            <p:ph type="body" sz="quarter" idx="1"/>
          </p:nvPr>
        </p:nvSpPr>
        <p:spPr>
          <a:xfrm>
            <a:off x="916493" y="2438135"/>
            <a:ext cx="6489415" cy="3289301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200"/>
              </a:spcBef>
            </a:pPr>
            <a:r>
              <a:t>End masses replaced</a:t>
            </a:r>
          </a:p>
          <a:p>
            <a:pPr lvl="1">
              <a:spcBef>
                <a:spcPts val="1200"/>
              </a:spcBef>
            </a:pPr>
            <a:r>
              <a:t>Decreased scatter loss</a:t>
            </a:r>
          </a:p>
          <a:p>
            <a:pPr lvl="1">
              <a:spcBef>
                <a:spcPts val="1200"/>
              </a:spcBef>
            </a:pPr>
            <a:r>
              <a:t>~10% increase in power buildup</a:t>
            </a:r>
          </a:p>
          <a:p>
            <a:pPr>
              <a:spcBef>
                <a:spcPts val="1200"/>
              </a:spcBef>
            </a:pPr>
            <a:r>
              <a:t>Installation of additional baffles</a:t>
            </a:r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9519" y="5990254"/>
            <a:ext cx="5940999" cy="2936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0425" y="6022615"/>
            <a:ext cx="4317641" cy="2871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0343" y="3272037"/>
            <a:ext cx="1615435" cy="418112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Other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improvements</a:t>
            </a:r>
          </a:p>
        </p:txBody>
      </p:sp>
      <p:sp>
        <p:nvSpPr>
          <p:cNvPr id="303" name="New annular reaction masses to reduce squeezed film damping…"/>
          <p:cNvSpPr txBox="1"/>
          <p:nvPr>
            <p:ph type="body" sz="half" idx="1"/>
          </p:nvPr>
        </p:nvSpPr>
        <p:spPr>
          <a:xfrm>
            <a:off x="952500" y="2590800"/>
            <a:ext cx="6064506" cy="6286500"/>
          </a:xfrm>
          <a:prstGeom prst="rect">
            <a:avLst/>
          </a:prstGeom>
        </p:spPr>
        <p:txBody>
          <a:bodyPr/>
          <a:lstStyle/>
          <a:p>
            <a:pPr marL="368934" indent="-368934" defTabSz="484886">
              <a:spcBef>
                <a:spcPts val="2500"/>
              </a:spcBef>
              <a:defRPr sz="2656"/>
            </a:pPr>
            <a:r>
              <a:t>New annular reaction masses to reduce squeezed film damping</a:t>
            </a:r>
          </a:p>
          <a:p>
            <a:pPr marL="368934" indent="-368934" defTabSz="484886">
              <a:spcBef>
                <a:spcPts val="2500"/>
              </a:spcBef>
              <a:defRPr sz="2656"/>
            </a:pPr>
            <a:r>
              <a:t>Signal recycling angular control scheme</a:t>
            </a:r>
          </a:p>
          <a:p>
            <a:pPr marL="368934" indent="-368934" defTabSz="484886">
              <a:spcBef>
                <a:spcPts val="2500"/>
              </a:spcBef>
              <a:defRPr sz="2656"/>
            </a:pPr>
            <a:r>
              <a:t>New signal recycling mirror (T 37%-&gt;33%) and holder (thermal noise)</a:t>
            </a:r>
          </a:p>
          <a:p>
            <a:pPr marL="368934" indent="-368934" defTabSz="484886">
              <a:spcBef>
                <a:spcPts val="2500"/>
              </a:spcBef>
              <a:defRPr sz="2656"/>
            </a:pPr>
            <a:r>
              <a:t>Reduced vibration on primary laser table</a:t>
            </a:r>
          </a:p>
          <a:p>
            <a:pPr marL="368934" indent="-368934" defTabSz="484886">
              <a:spcBef>
                <a:spcPts val="2500"/>
              </a:spcBef>
              <a:defRPr sz="2656"/>
            </a:pPr>
            <a:r>
              <a:t>Improved actuator filtering to improve resistance to fast transients</a:t>
            </a:r>
          </a:p>
          <a:p>
            <a:pPr marL="368934" indent="-368934" defTabSz="484886">
              <a:spcBef>
                <a:spcPts val="2500"/>
              </a:spcBef>
              <a:defRPr sz="2656"/>
            </a:pPr>
            <a:r>
              <a:t>Tweaks to angular control loops</a:t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5" name="42065_20181129125743_AERMywithDannyThumbsUp.jpg" descr="42065_20181129125743_AERMywithDannyThumbsUp.jpg"/>
          <p:cNvPicPr>
            <a:picLocks noChangeAspect="1"/>
          </p:cNvPicPr>
          <p:nvPr/>
        </p:nvPicPr>
        <p:blipFill>
          <a:blip r:embed="rId4">
            <a:extLst/>
          </a:blip>
          <a:srcRect l="12475" t="10177" r="12475" b="27645"/>
          <a:stretch>
            <a:fillRect/>
          </a:stretch>
        </p:blipFill>
        <p:spPr>
          <a:xfrm>
            <a:off x="9139116" y="3401242"/>
            <a:ext cx="3551159" cy="392270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J. Romie"/>
          <p:cNvSpPr txBox="1"/>
          <p:nvPr/>
        </p:nvSpPr>
        <p:spPr>
          <a:xfrm>
            <a:off x="11690676" y="7435947"/>
            <a:ext cx="866014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/>
            </a:lvl1pPr>
          </a:lstStyle>
          <a:p>
            <a:pPr/>
            <a:r>
              <a:t>J. Romie</a:t>
            </a:r>
          </a:p>
        </p:txBody>
      </p:sp>
      <p:sp>
        <p:nvSpPr>
          <p:cNvPr id="307" name="Arrow"/>
          <p:cNvSpPr/>
          <p:nvPr/>
        </p:nvSpPr>
        <p:spPr>
          <a:xfrm rot="8739684">
            <a:off x="8492576" y="6144287"/>
            <a:ext cx="1280308" cy="247859"/>
          </a:xfrm>
          <a:prstGeom prst="rightArrow">
            <a:avLst>
              <a:gd name="adj1" fmla="val 32000"/>
              <a:gd name="adj2" fmla="val 179215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Where else can we improv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else can we improve?</a:t>
            </a:r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20190621NoiseBudgetNoSqz-2.pdf" descr="20190621NoiseBudgetNoSqz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55" y="1810560"/>
            <a:ext cx="11464285" cy="758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HO Noise Budg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LHO Noise Budget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7" name="Arrow"/>
          <p:cNvSpPr/>
          <p:nvPr/>
        </p:nvSpPr>
        <p:spPr>
          <a:xfrm rot="8512321">
            <a:off x="2979840" y="3852031"/>
            <a:ext cx="1475660" cy="312085"/>
          </a:xfrm>
          <a:prstGeom prst="rightArrow">
            <a:avLst>
              <a:gd name="adj1" fmla="val 28553"/>
              <a:gd name="adj2" fmla="val 25971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ASC"/>
          <p:cNvSpPr txBox="1"/>
          <p:nvPr/>
        </p:nvSpPr>
        <p:spPr>
          <a:xfrm>
            <a:off x="3750542" y="3060619"/>
            <a:ext cx="7467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ASC</a:t>
            </a:r>
          </a:p>
        </p:txBody>
      </p:sp>
      <p:sp>
        <p:nvSpPr>
          <p:cNvPr id="319" name="Arrow"/>
          <p:cNvSpPr/>
          <p:nvPr/>
        </p:nvSpPr>
        <p:spPr>
          <a:xfrm rot="3813631">
            <a:off x="6485154" y="5197991"/>
            <a:ext cx="1475660" cy="312085"/>
          </a:xfrm>
          <a:prstGeom prst="rightArrow">
            <a:avLst>
              <a:gd name="adj1" fmla="val 28553"/>
              <a:gd name="adj2" fmla="val 25971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0" name="Shot Noise"/>
          <p:cNvSpPr txBox="1"/>
          <p:nvPr/>
        </p:nvSpPr>
        <p:spPr>
          <a:xfrm>
            <a:off x="6131543" y="4074698"/>
            <a:ext cx="17004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Shot Noise</a:t>
            </a:r>
          </a:p>
        </p:txBody>
      </p:sp>
      <p:sp>
        <p:nvSpPr>
          <p:cNvPr id="321" name="Arrow"/>
          <p:cNvSpPr/>
          <p:nvPr/>
        </p:nvSpPr>
        <p:spPr>
          <a:xfrm rot="7727328">
            <a:off x="3704082" y="5040460"/>
            <a:ext cx="1475660" cy="312085"/>
          </a:xfrm>
          <a:prstGeom prst="rightArrow">
            <a:avLst>
              <a:gd name="adj1" fmla="val 28553"/>
              <a:gd name="adj2" fmla="val 25971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?????"/>
          <p:cNvSpPr txBox="1"/>
          <p:nvPr/>
        </p:nvSpPr>
        <p:spPr>
          <a:xfrm>
            <a:off x="4747739" y="4074698"/>
            <a:ext cx="9616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?????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LLO Noise Budg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LLO Noise Budget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6" name="latest_NB_plot.pdf" descr="latest_NB_pl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278" y="2235127"/>
            <a:ext cx="11684244" cy="701054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Arrow"/>
          <p:cNvSpPr/>
          <p:nvPr/>
        </p:nvSpPr>
        <p:spPr>
          <a:xfrm rot="8512321">
            <a:off x="3084426" y="4573280"/>
            <a:ext cx="838054" cy="283005"/>
          </a:xfrm>
          <a:prstGeom prst="rightArrow">
            <a:avLst>
              <a:gd name="adj1" fmla="val 27072"/>
              <a:gd name="adj2" fmla="val 16888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8" name="ASC"/>
          <p:cNvSpPr txBox="1"/>
          <p:nvPr/>
        </p:nvSpPr>
        <p:spPr>
          <a:xfrm>
            <a:off x="3897610" y="4413844"/>
            <a:ext cx="7467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ASC</a:t>
            </a:r>
          </a:p>
        </p:txBody>
      </p:sp>
      <p:sp>
        <p:nvSpPr>
          <p:cNvPr id="329" name="Arrow"/>
          <p:cNvSpPr/>
          <p:nvPr/>
        </p:nvSpPr>
        <p:spPr>
          <a:xfrm rot="3813631">
            <a:off x="6803944" y="5537136"/>
            <a:ext cx="1475660" cy="312085"/>
          </a:xfrm>
          <a:prstGeom prst="rightArrow">
            <a:avLst>
              <a:gd name="adj1" fmla="val 28553"/>
              <a:gd name="adj2" fmla="val 25971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Shot Noise"/>
          <p:cNvSpPr txBox="1"/>
          <p:nvPr/>
        </p:nvSpPr>
        <p:spPr>
          <a:xfrm>
            <a:off x="6450333" y="4413844"/>
            <a:ext cx="17004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Shot Noise</a:t>
            </a:r>
          </a:p>
        </p:txBody>
      </p:sp>
      <p:sp>
        <p:nvSpPr>
          <p:cNvPr id="331" name="Arrow"/>
          <p:cNvSpPr/>
          <p:nvPr/>
        </p:nvSpPr>
        <p:spPr>
          <a:xfrm rot="7727328">
            <a:off x="4113955" y="5541173"/>
            <a:ext cx="1475660" cy="312085"/>
          </a:xfrm>
          <a:prstGeom prst="rightArrow">
            <a:avLst>
              <a:gd name="adj1" fmla="val 28553"/>
              <a:gd name="adj2" fmla="val 25971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?????"/>
          <p:cNvSpPr txBox="1"/>
          <p:nvPr/>
        </p:nvSpPr>
        <p:spPr>
          <a:xfrm>
            <a:off x="5066530" y="4535288"/>
            <a:ext cx="96164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?????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45915_20190514002657_xcor_nosqz.png" descr="45915_20190514002657_xcor_nosqz.png"/>
          <p:cNvPicPr>
            <a:picLocks noChangeAspect="1"/>
          </p:cNvPicPr>
          <p:nvPr/>
        </p:nvPicPr>
        <p:blipFill>
          <a:blip r:embed="rId3">
            <a:extLst/>
          </a:blip>
          <a:srcRect l="6706" t="3249" r="8953" b="3249"/>
          <a:stretch>
            <a:fillRect/>
          </a:stretch>
        </p:blipFill>
        <p:spPr>
          <a:xfrm>
            <a:off x="1146841" y="1969460"/>
            <a:ext cx="10711117" cy="71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ectangle"/>
          <p:cNvSpPr/>
          <p:nvPr/>
        </p:nvSpPr>
        <p:spPr>
          <a:xfrm>
            <a:off x="1956222" y="2645879"/>
            <a:ext cx="2786774" cy="25667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8" name="Looking below shot noi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/>
            <a:r>
              <a:t>Looking below shot noise</a:t>
            </a:r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0" name="LLO Log 45915"/>
          <p:cNvSpPr txBox="1"/>
          <p:nvPr/>
        </p:nvSpPr>
        <p:spPr>
          <a:xfrm>
            <a:off x="9503492" y="8630877"/>
            <a:ext cx="222107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LLO Log 45915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726" y="2645879"/>
            <a:ext cx="4902545" cy="2566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oint Absorbers on Coa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Point Absorbers on Coating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0034" y="3034704"/>
            <a:ext cx="5542778" cy="498956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LHO ITMY"/>
          <p:cNvSpPr txBox="1"/>
          <p:nvPr/>
        </p:nvSpPr>
        <p:spPr>
          <a:xfrm>
            <a:off x="8572084" y="8035243"/>
            <a:ext cx="159867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LHO ITMY</a:t>
            </a:r>
          </a:p>
        </p:txBody>
      </p:sp>
      <p:pic>
        <p:nvPicPr>
          <p:cNvPr id="349" name="46717_20190620133659_ETMX_Lens.mov" descr="46717_20190620133659_ETMX_Lens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58627" y="2634440"/>
            <a:ext cx="4696409" cy="579009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LLO ETMX"/>
          <p:cNvSpPr txBox="1"/>
          <p:nvPr/>
        </p:nvSpPr>
        <p:spPr>
          <a:xfrm>
            <a:off x="2576251" y="8645973"/>
            <a:ext cx="166116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LLO ETMX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664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43138_20190204115628_oldnewspot.png" descr="43138_20190204115628_oldnewspot.png"/>
          <p:cNvPicPr>
            <a:picLocks noChangeAspect="1"/>
          </p:cNvPicPr>
          <p:nvPr/>
        </p:nvPicPr>
        <p:blipFill>
          <a:blip r:embed="rId3">
            <a:extLst/>
          </a:blip>
          <a:srcRect l="6388" t="5685" r="4536" b="52017"/>
          <a:stretch>
            <a:fillRect/>
          </a:stretch>
        </p:blipFill>
        <p:spPr>
          <a:xfrm>
            <a:off x="5370533" y="2182492"/>
            <a:ext cx="7269562" cy="312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47253_20190303204555_9RIN_breakdown.png" descr="47253_20190303204555_9RIN_breakd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6101" y="5266626"/>
            <a:ext cx="6471343" cy="420712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Point Absorb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Point Absorbers</a:t>
            </a:r>
          </a:p>
        </p:txBody>
      </p:sp>
      <p:sp>
        <p:nvSpPr>
          <p:cNvPr id="357" name="Limit power buildup…"/>
          <p:cNvSpPr txBox="1"/>
          <p:nvPr>
            <p:ph type="body" sz="half" idx="1"/>
          </p:nvPr>
        </p:nvSpPr>
        <p:spPr>
          <a:xfrm>
            <a:off x="502424" y="2597150"/>
            <a:ext cx="5027431" cy="6286500"/>
          </a:xfrm>
          <a:prstGeom prst="rect">
            <a:avLst/>
          </a:prstGeom>
        </p:spPr>
        <p:txBody>
          <a:bodyPr/>
          <a:lstStyle/>
          <a:p>
            <a:pPr marL="444499" indent="-444499">
              <a:spcBef>
                <a:spcPts val="1200"/>
              </a:spcBef>
              <a:defRPr sz="2600"/>
            </a:pPr>
            <a:r>
              <a:t>Limit power buildup</a:t>
            </a:r>
          </a:p>
          <a:p>
            <a:pPr lvl="1">
              <a:spcBef>
                <a:spcPts val="1200"/>
              </a:spcBef>
              <a:defRPr sz="2600"/>
            </a:pPr>
            <a:r>
              <a:t>Can’t correct with ring heaters</a:t>
            </a:r>
          </a:p>
          <a:p>
            <a:pPr marL="444499" indent="-444499">
              <a:spcBef>
                <a:spcPts val="1200"/>
              </a:spcBef>
              <a:defRPr sz="2600"/>
            </a:pPr>
            <a:r>
              <a:t>Negatively affects angular control signals</a:t>
            </a:r>
          </a:p>
          <a:p>
            <a:pPr marL="444499" indent="-444499">
              <a:spcBef>
                <a:spcPts val="1200"/>
              </a:spcBef>
              <a:defRPr sz="2600"/>
            </a:pPr>
            <a:r>
              <a:t>Couples in jitter noise</a:t>
            </a:r>
          </a:p>
          <a:p>
            <a:pPr marL="444499" indent="-444499">
              <a:spcBef>
                <a:spcPts val="1200"/>
              </a:spcBef>
              <a:defRPr sz="2600"/>
            </a:pPr>
            <a:r>
              <a:t>May be responsible for increased intensity noise coupling via scatter</a:t>
            </a:r>
          </a:p>
          <a:p>
            <a:pPr marL="444499" indent="-444499">
              <a:spcBef>
                <a:spcPts val="1200"/>
              </a:spcBef>
              <a:defRPr sz="2600"/>
            </a:pPr>
            <a:r>
              <a:t>Can’t correct with thermal compensation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9" name="LLO log 43138"/>
          <p:cNvSpPr txBox="1"/>
          <p:nvPr/>
        </p:nvSpPr>
        <p:spPr>
          <a:xfrm>
            <a:off x="10169691" y="1819856"/>
            <a:ext cx="21192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LLO log 43138</a:t>
            </a:r>
          </a:p>
        </p:txBody>
      </p:sp>
      <p:sp>
        <p:nvSpPr>
          <p:cNvPr id="360" name="LHO log 47253"/>
          <p:cNvSpPr txBox="1"/>
          <p:nvPr/>
        </p:nvSpPr>
        <p:spPr>
          <a:xfrm>
            <a:off x="10344317" y="9227870"/>
            <a:ext cx="21698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LHO log 47253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hird Observing Run (O3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Third Observing Run (O3)</a:t>
            </a:r>
          </a:p>
        </p:txBody>
      </p:sp>
      <p:sp>
        <p:nvSpPr>
          <p:cNvPr id="135" name="19 month commissioning break after O2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 month commissioning break after O2</a:t>
            </a:r>
          </a:p>
          <a:p>
            <a:pPr/>
            <a:r>
              <a:t>Triple detector network: LIGO Hanford (LHO), LIGO Livingston (LLO), and Virgo</a:t>
            </a:r>
          </a:p>
          <a:p>
            <a:pPr/>
            <a:r>
              <a:t>Began 1 April 2019, run for ~1 year (O2 was 9 months)</a:t>
            </a:r>
          </a:p>
          <a:p>
            <a:pPr/>
            <a:r>
              <a:t>Observing full time w/ Tuesday maintenance and ~6 hrs/week of commissioning</a:t>
            </a:r>
          </a:p>
          <a:p>
            <a:pPr/>
            <a:r>
              <a:t>Most sensitive run yet!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L1-LOCKED_18A747_TIMESERIES-1245024018-86400.png" descr="L1-LOCKED_18A747_TIMESERIES-1245024018-864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4812" y="4165805"/>
            <a:ext cx="6755577" cy="337779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Open Ques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Questions</a:t>
            </a:r>
          </a:p>
        </p:txBody>
      </p:sp>
      <p:sp>
        <p:nvSpPr>
          <p:cNvPr id="366" name="Point absorbers…"/>
          <p:cNvSpPr txBox="1"/>
          <p:nvPr>
            <p:ph type="body" sz="half" idx="1"/>
          </p:nvPr>
        </p:nvSpPr>
        <p:spPr>
          <a:xfrm>
            <a:off x="952500" y="2590800"/>
            <a:ext cx="6424805" cy="6206512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200"/>
              </a:spcBef>
            </a:pPr>
            <a:r>
              <a:t>Point absorbers</a:t>
            </a:r>
          </a:p>
          <a:p>
            <a:pPr lvl="1">
              <a:spcBef>
                <a:spcPts val="1200"/>
              </a:spcBef>
            </a:pPr>
            <a:r>
              <a:t>How can we compensate for them?</a:t>
            </a:r>
          </a:p>
          <a:p>
            <a:pPr lvl="1">
              <a:spcBef>
                <a:spcPts val="1200"/>
              </a:spcBef>
            </a:pPr>
            <a:r>
              <a:t>How can we detect and/or remove these before installation?</a:t>
            </a:r>
          </a:p>
          <a:p>
            <a:pPr>
              <a:spcBef>
                <a:spcPts val="1200"/>
              </a:spcBef>
            </a:pPr>
            <a:r>
              <a:t>Scattering + anthropogenic noise @ LLO</a:t>
            </a:r>
          </a:p>
          <a:p>
            <a:pPr>
              <a:spcBef>
                <a:spcPts val="1200"/>
              </a:spcBef>
            </a:pPr>
            <a:r>
              <a:t>Low-frequency mystery noise</a:t>
            </a:r>
          </a:p>
          <a:p>
            <a:pPr>
              <a:spcBef>
                <a:spcPts val="1200"/>
              </a:spcBef>
            </a:pPr>
            <a:r>
              <a:t>LLO X arm pressure</a:t>
            </a:r>
            <a:br/>
            <a:r>
              <a:t>increase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Arrow"/>
          <p:cNvSpPr/>
          <p:nvPr/>
        </p:nvSpPr>
        <p:spPr>
          <a:xfrm rot="5400000">
            <a:off x="10710544" y="3809615"/>
            <a:ext cx="1270001" cy="340260"/>
          </a:xfrm>
          <a:prstGeom prst="rightArrow">
            <a:avLst>
              <a:gd name="adj1" fmla="val 32000"/>
              <a:gd name="adj2" fmla="val 23887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chedu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Schedule</a:t>
            </a:r>
          </a:p>
        </p:txBody>
      </p:sp>
      <p:sp>
        <p:nvSpPr>
          <p:cNvPr id="373" name="KAGRA join end of 2019…"/>
          <p:cNvSpPr txBox="1"/>
          <p:nvPr>
            <p:ph type="body" sz="half" idx="1"/>
          </p:nvPr>
        </p:nvSpPr>
        <p:spPr>
          <a:xfrm>
            <a:off x="861417" y="2590800"/>
            <a:ext cx="4197463" cy="629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sz="3000"/>
            </a:pPr>
            <a:r>
              <a:t>KAGRA join end of 2019</a:t>
            </a:r>
          </a:p>
          <a:p>
            <a:pPr>
              <a:spcBef>
                <a:spcPts val="2400"/>
              </a:spcBef>
              <a:defRPr sz="3000"/>
            </a:pPr>
            <a:r>
              <a:t>One month commissioning break in October 2019</a:t>
            </a:r>
          </a:p>
          <a:p>
            <a:pPr>
              <a:spcBef>
                <a:spcPts val="2400"/>
              </a:spcBef>
              <a:defRPr sz="3000"/>
            </a:pPr>
            <a:r>
              <a:t>Run ends ~1 May 2020</a:t>
            </a:r>
          </a:p>
          <a:p>
            <a:pPr>
              <a:spcBef>
                <a:spcPts val="2400"/>
              </a:spcBef>
              <a:defRPr sz="3000"/>
            </a:pPr>
            <a:r>
              <a:t>Prep for O4/A+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5481" y="2982768"/>
            <a:ext cx="7335612" cy="474719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P1200087-v50"/>
          <p:cNvSpPr txBox="1"/>
          <p:nvPr/>
        </p:nvSpPr>
        <p:spPr>
          <a:xfrm>
            <a:off x="10455284" y="7779798"/>
            <a:ext cx="20971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P1200087-v50</a:t>
            </a:r>
          </a:p>
        </p:txBody>
      </p:sp>
      <p:sp>
        <p:nvSpPr>
          <p:cNvPr id="377" name="Arrow"/>
          <p:cNvSpPr/>
          <p:nvPr/>
        </p:nvSpPr>
        <p:spPr>
          <a:xfrm rot="5400000">
            <a:off x="11228997" y="2260735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8" name="A+"/>
          <p:cNvSpPr txBox="1"/>
          <p:nvPr/>
        </p:nvSpPr>
        <p:spPr>
          <a:xfrm>
            <a:off x="11611013" y="1829160"/>
            <a:ext cx="50596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A+</a:t>
            </a:r>
          </a:p>
        </p:txBody>
      </p:sp>
      <p:sp>
        <p:nvSpPr>
          <p:cNvPr id="379" name="Arrow"/>
          <p:cNvSpPr/>
          <p:nvPr/>
        </p:nvSpPr>
        <p:spPr>
          <a:xfrm rot="16200000">
            <a:off x="8579380" y="6595233"/>
            <a:ext cx="1270001" cy="505969"/>
          </a:xfrm>
          <a:prstGeom prst="rightArrow">
            <a:avLst>
              <a:gd name="adj1" fmla="val 32000"/>
              <a:gd name="adj2" fmla="val 16064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0" name="You are HERE"/>
          <p:cNvSpPr txBox="1"/>
          <p:nvPr/>
        </p:nvSpPr>
        <p:spPr>
          <a:xfrm>
            <a:off x="8152305" y="7784219"/>
            <a:ext cx="21241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are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9524" y="1779176"/>
            <a:ext cx="4696518" cy="4658022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Steps</a:t>
            </a:r>
          </a:p>
        </p:txBody>
      </p:sp>
      <p:sp>
        <p:nvSpPr>
          <p:cNvPr id="386" name="More squeezing:…"/>
          <p:cNvSpPr txBox="1"/>
          <p:nvPr>
            <p:ph type="body" sz="half" idx="1"/>
          </p:nvPr>
        </p:nvSpPr>
        <p:spPr>
          <a:xfrm>
            <a:off x="952500" y="2139495"/>
            <a:ext cx="6067623" cy="6737805"/>
          </a:xfrm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1000"/>
              </a:spcBef>
              <a:defRPr sz="2912"/>
            </a:pPr>
            <a:r>
              <a:t>More squeezing:</a:t>
            </a:r>
          </a:p>
          <a:p>
            <a:pPr lvl="1" marL="808990" indent="-404495" defTabSz="531622">
              <a:spcBef>
                <a:spcPts val="1000"/>
              </a:spcBef>
              <a:defRPr sz="2912"/>
            </a:pPr>
            <a:r>
              <a:t>Understand excess loss</a:t>
            </a:r>
          </a:p>
          <a:p>
            <a:pPr lvl="1" marL="808990" indent="-404495" defTabSz="531622">
              <a:spcBef>
                <a:spcPts val="1000"/>
              </a:spcBef>
              <a:defRPr sz="2912"/>
            </a:pPr>
            <a:r>
              <a:t>Increase squeezing level (more green power, OPO finesse)</a:t>
            </a:r>
          </a:p>
          <a:p>
            <a:pPr lvl="1" marL="808990" indent="-404495" defTabSz="531622">
              <a:spcBef>
                <a:spcPts val="1000"/>
              </a:spcBef>
              <a:defRPr sz="2912"/>
            </a:pPr>
            <a:r>
              <a:t>Low-loss Faraday isolator</a:t>
            </a:r>
          </a:p>
          <a:p>
            <a:pPr lvl="2" marL="1213485" indent="-404495" defTabSz="531622">
              <a:spcBef>
                <a:spcPts val="1000"/>
              </a:spcBef>
              <a:buSzPct val="100000"/>
              <a:buChar char="★"/>
              <a:defRPr sz="2912"/>
            </a:pPr>
            <a:r>
              <a:t>See D. Tanner poster</a:t>
            </a:r>
          </a:p>
          <a:p>
            <a:pPr lvl="1" marL="808990" indent="-404495" defTabSz="531622">
              <a:spcBef>
                <a:spcPts val="1000"/>
              </a:spcBef>
              <a:defRPr sz="2912"/>
            </a:pPr>
            <a:r>
              <a:t>Adaptive mode-matching to IFO</a:t>
            </a:r>
          </a:p>
          <a:p>
            <a:pPr marL="404495" indent="-404495" defTabSz="531622">
              <a:spcBef>
                <a:spcPts val="1000"/>
              </a:spcBef>
              <a:defRPr sz="2730"/>
            </a:pPr>
            <a:r>
              <a:t>Frequency-dependent squeezing</a:t>
            </a:r>
          </a:p>
          <a:p>
            <a:pPr marL="404495" indent="-404495" defTabSz="531622">
              <a:spcBef>
                <a:spcPts val="1000"/>
              </a:spcBef>
              <a:defRPr sz="2730"/>
            </a:pPr>
            <a:r>
              <a:t>More scatter mitigation</a:t>
            </a:r>
          </a:p>
          <a:p>
            <a:pPr marL="404495" indent="-404495" defTabSz="531622">
              <a:spcBef>
                <a:spcPts val="1000"/>
              </a:spcBef>
              <a:defRPr sz="2730"/>
            </a:pPr>
            <a:r>
              <a:t>Increased power</a:t>
            </a:r>
          </a:p>
          <a:p>
            <a:pPr marL="404495" indent="-404495" defTabSz="531622">
              <a:spcBef>
                <a:spcPts val="1000"/>
              </a:spcBef>
              <a:defRPr sz="2730"/>
            </a:pPr>
            <a:r>
              <a:t>Swap test masses?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Picture1.png" descr="Pictur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4743" y="6561413"/>
            <a:ext cx="4381501" cy="259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Ques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  <p:sp>
        <p:nvSpPr>
          <p:cNvPr id="3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Extr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Extras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H1/L1 Sensi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H1/L1 Sensitivity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379" y="2007052"/>
            <a:ext cx="11200042" cy="7466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93" y="267447"/>
            <a:ext cx="11198614" cy="839896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LIGO-G1900203"/>
          <p:cNvSpPr txBox="1"/>
          <p:nvPr/>
        </p:nvSpPr>
        <p:spPr>
          <a:xfrm>
            <a:off x="9702027" y="8581740"/>
            <a:ext cx="239511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LIGO-G1900203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920" y="1413604"/>
            <a:ext cx="10188960" cy="787328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queezer Contr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Squeezer Control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647" y="2413875"/>
            <a:ext cx="10159506" cy="605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IFO Layout"/>
          <p:cNvSpPr txBox="1"/>
          <p:nvPr>
            <p:ph type="title"/>
          </p:nvPr>
        </p:nvSpPr>
        <p:spPr>
          <a:xfrm>
            <a:off x="1443454" y="579820"/>
            <a:ext cx="3211395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IFO Layout</a:t>
            </a: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4319" y="641202"/>
            <a:ext cx="8456850" cy="8471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irst run with public aler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First run with public alerts</a:t>
            </a:r>
          </a:p>
        </p:txBody>
      </p:sp>
      <p:sp>
        <p:nvSpPr>
          <p:cNvPr id="141" name="16 17 18 GW candidates in O3 so far…"/>
          <p:cNvSpPr txBox="1"/>
          <p:nvPr>
            <p:ph type="body" sz="quarter" idx="1"/>
          </p:nvPr>
        </p:nvSpPr>
        <p:spPr>
          <a:xfrm>
            <a:off x="8859456" y="2590800"/>
            <a:ext cx="3192844" cy="6286500"/>
          </a:xfrm>
          <a:prstGeom prst="rect">
            <a:avLst/>
          </a:prstGeom>
        </p:spPr>
        <p:txBody>
          <a:bodyPr/>
          <a:lstStyle/>
          <a:p>
            <a:pPr/>
            <a:r>
              <a:rPr strike="sngStrike"/>
              <a:t>16</a:t>
            </a:r>
            <a:r>
              <a:t> </a:t>
            </a:r>
            <a:r>
              <a:rPr strike="sngStrike"/>
              <a:t>17</a:t>
            </a:r>
            <a:r>
              <a:t> 18 GW candidates in O3 so far</a:t>
            </a:r>
          </a:p>
          <a:p>
            <a:pPr/>
            <a:r>
              <a:t>Compared to 11 confirmed events from O1/O2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" name="Screen Shot 2019-07-02 at 9.54.57 PM.png" descr="Screen Shot 2019-07-02 at 9.54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149" y="3018206"/>
            <a:ext cx="7721742" cy="487877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https://gracedb.ligo.org/latest/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2314936" y="8107489"/>
            <a:ext cx="458724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https://gracedb.ligo.org/latest/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AS72.pdf" descr="AS7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895" y="3386572"/>
            <a:ext cx="5002661" cy="500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AS36.pdf" descr="AS3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2876" y="3296850"/>
            <a:ext cx="5182105" cy="518210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RC AS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SRC ASC</a:t>
            </a:r>
          </a:p>
        </p:txBody>
      </p:sp>
      <p:sp>
        <p:nvSpPr>
          <p:cNvPr id="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2" name="Old (36 MHz)"/>
          <p:cNvSpPr txBox="1"/>
          <p:nvPr/>
        </p:nvSpPr>
        <p:spPr>
          <a:xfrm>
            <a:off x="1979513" y="2820927"/>
            <a:ext cx="19656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Old (36 MHz)</a:t>
            </a:r>
          </a:p>
        </p:txBody>
      </p:sp>
      <p:sp>
        <p:nvSpPr>
          <p:cNvPr id="423" name="New (118-36 = 72 MHz)"/>
          <p:cNvSpPr txBox="1"/>
          <p:nvPr/>
        </p:nvSpPr>
        <p:spPr>
          <a:xfrm>
            <a:off x="8340674" y="2820927"/>
            <a:ext cx="34363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 (118-36 = 72 MHz)</a:t>
            </a:r>
          </a:p>
        </p:txBody>
      </p:sp>
      <p:sp>
        <p:nvSpPr>
          <p:cNvPr id="424" name="Credit: Hang Yu"/>
          <p:cNvSpPr txBox="1"/>
          <p:nvPr/>
        </p:nvSpPr>
        <p:spPr>
          <a:xfrm>
            <a:off x="9370767" y="8493665"/>
            <a:ext cx="226527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Credit: Hang Yu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"/>
          <p:cNvSpPr/>
          <p:nvPr/>
        </p:nvSpPr>
        <p:spPr>
          <a:xfrm>
            <a:off x="7824918" y="3877121"/>
            <a:ext cx="581007" cy="19503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7952318" y="2343290"/>
            <a:ext cx="2874481" cy="325250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0" name="Electrostatic Drive (ES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Electrostatic Drive (ESD)</a:t>
            </a:r>
          </a:p>
        </p:txBody>
      </p:sp>
      <p:pic>
        <p:nvPicPr>
          <p:cNvPr id="431" name="42065_20181129125743_AERMywithDannyThumbsUp.jpg" descr="42065_20181129125743_AERMywithDannyThumbsUp.jpg"/>
          <p:cNvPicPr>
            <a:picLocks noChangeAspect="1"/>
          </p:cNvPicPr>
          <p:nvPr/>
        </p:nvPicPr>
        <p:blipFill>
          <a:blip r:embed="rId2">
            <a:extLst/>
          </a:blip>
          <a:srcRect l="12475" t="10177" r="12475" b="27645"/>
          <a:stretch>
            <a:fillRect/>
          </a:stretch>
        </p:blipFill>
        <p:spPr>
          <a:xfrm>
            <a:off x="668407" y="3112813"/>
            <a:ext cx="4429359" cy="4892784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J. Romie"/>
          <p:cNvSpPr txBox="1"/>
          <p:nvPr/>
        </p:nvSpPr>
        <p:spPr>
          <a:xfrm>
            <a:off x="641478" y="8074830"/>
            <a:ext cx="131704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J. Romie</a:t>
            </a:r>
          </a:p>
        </p:txBody>
      </p:sp>
      <p:sp>
        <p:nvSpPr>
          <p:cNvPr id="433" name="LIGO-G1501197"/>
          <p:cNvSpPr txBox="1"/>
          <p:nvPr/>
        </p:nvSpPr>
        <p:spPr>
          <a:xfrm>
            <a:off x="7052222" y="2288464"/>
            <a:ext cx="236189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LIGO-G1501197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6099275" y="7707710"/>
            <a:ext cx="4916421" cy="1195607"/>
            <a:chOff x="0" y="0"/>
            <a:chExt cx="4916420" cy="1195605"/>
          </a:xfrm>
        </p:grpSpPr>
        <p:grpSp>
          <p:nvGrpSpPr>
            <p:cNvPr id="436" name="Group"/>
            <p:cNvGrpSpPr/>
            <p:nvPr/>
          </p:nvGrpSpPr>
          <p:grpSpPr>
            <a:xfrm>
              <a:off x="0" y="0"/>
              <a:ext cx="4822752" cy="1035594"/>
              <a:chOff x="0" y="0"/>
              <a:chExt cx="4822751" cy="1035593"/>
            </a:xfrm>
          </p:grpSpPr>
          <p:sp>
            <p:nvSpPr>
              <p:cNvPr id="434" name="Equation"/>
              <p:cNvSpPr txBox="1"/>
              <p:nvPr/>
            </p:nvSpPr>
            <p:spPr>
              <a:xfrm>
                <a:off x="0" y="0"/>
                <a:ext cx="3024417" cy="459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b="0"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900"/>
              </a:p>
            </p:txBody>
          </p:sp>
          <p:sp>
            <p:nvSpPr>
              <p:cNvPr id="435" name="Equation"/>
              <p:cNvSpPr txBox="1"/>
              <p:nvPr/>
            </p:nvSpPr>
            <p:spPr>
              <a:xfrm>
                <a:off x="335948" y="559388"/>
                <a:ext cx="4486804" cy="4762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b="0"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900"/>
              </a:p>
            </p:txBody>
          </p:sp>
        </p:grpSp>
        <p:sp>
          <p:nvSpPr>
            <p:cNvPr id="437" name="Oval"/>
            <p:cNvSpPr/>
            <p:nvPr/>
          </p:nvSpPr>
          <p:spPr>
            <a:xfrm>
              <a:off x="2778350" y="326898"/>
              <a:ext cx="2138071" cy="868708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0" name="Rectangle"/>
          <p:cNvSpPr/>
          <p:nvPr/>
        </p:nvSpPr>
        <p:spPr>
          <a:xfrm>
            <a:off x="5311165" y="4386998"/>
            <a:ext cx="1737138" cy="930607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1" name="Rectangle"/>
          <p:cNvSpPr/>
          <p:nvPr/>
        </p:nvSpPr>
        <p:spPr>
          <a:xfrm>
            <a:off x="6551172" y="3877121"/>
            <a:ext cx="1110447" cy="19503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2" name="Line"/>
          <p:cNvSpPr/>
          <p:nvPr/>
        </p:nvSpPr>
        <p:spPr>
          <a:xfrm flipV="1">
            <a:off x="8028265" y="2934852"/>
            <a:ext cx="1" cy="218546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3" name="Line"/>
          <p:cNvSpPr/>
          <p:nvPr/>
        </p:nvSpPr>
        <p:spPr>
          <a:xfrm flipV="1">
            <a:off x="6900636" y="2934852"/>
            <a:ext cx="1" cy="2185464"/>
          </a:xfrm>
          <a:prstGeom prst="line">
            <a:avLst/>
          </a:prstGeom>
          <a:ln w="25400">
            <a:solidFill>
              <a:schemeClr val="accent1">
                <a:lumOff val="168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4" name="Rectangle"/>
          <p:cNvSpPr/>
          <p:nvPr/>
        </p:nvSpPr>
        <p:spPr>
          <a:xfrm>
            <a:off x="7812132" y="3871926"/>
            <a:ext cx="16331" cy="195268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5" name="Line"/>
          <p:cNvSpPr/>
          <p:nvPr/>
        </p:nvSpPr>
        <p:spPr>
          <a:xfrm flipV="1">
            <a:off x="7282760" y="2934852"/>
            <a:ext cx="1" cy="2185464"/>
          </a:xfrm>
          <a:prstGeom prst="line">
            <a:avLst/>
          </a:prstGeom>
          <a:ln w="25400">
            <a:solidFill>
              <a:schemeClr val="accent1">
                <a:lumOff val="168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6" name="Line"/>
          <p:cNvSpPr/>
          <p:nvPr/>
        </p:nvSpPr>
        <p:spPr>
          <a:xfrm flipV="1">
            <a:off x="8233170" y="2934852"/>
            <a:ext cx="1" cy="218546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7" name="Line"/>
          <p:cNvSpPr/>
          <p:nvPr/>
        </p:nvSpPr>
        <p:spPr>
          <a:xfrm flipV="1">
            <a:off x="7493766" y="3689665"/>
            <a:ext cx="1" cy="2290197"/>
          </a:xfrm>
          <a:prstGeom prst="line">
            <a:avLst/>
          </a:prstGeom>
          <a:ln w="152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8" name="Rectangle"/>
          <p:cNvSpPr/>
          <p:nvPr/>
        </p:nvSpPr>
        <p:spPr>
          <a:xfrm>
            <a:off x="7542494" y="5593069"/>
            <a:ext cx="406605" cy="298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9" name="Line"/>
          <p:cNvSpPr/>
          <p:nvPr/>
        </p:nvSpPr>
        <p:spPr>
          <a:xfrm flipV="1">
            <a:off x="7553876" y="2337950"/>
            <a:ext cx="2028511" cy="325607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0" name="Line"/>
          <p:cNvSpPr/>
          <p:nvPr/>
        </p:nvSpPr>
        <p:spPr>
          <a:xfrm>
            <a:off x="7947492" y="5886560"/>
            <a:ext cx="2875798" cy="153458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1" name="Line"/>
          <p:cNvSpPr/>
          <p:nvPr/>
        </p:nvSpPr>
        <p:spPr>
          <a:xfrm>
            <a:off x="7535906" y="5891756"/>
            <a:ext cx="2043159" cy="153036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29331" r="83120" b="23441"/>
          <a:stretch>
            <a:fillRect/>
          </a:stretch>
        </p:blipFill>
        <p:spPr>
          <a:xfrm flipH="1">
            <a:off x="9562839" y="2324154"/>
            <a:ext cx="1619567" cy="5110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Excess ESD Noise Coupling"/>
          <p:cNvSpPr txBox="1"/>
          <p:nvPr>
            <p:ph type="title"/>
          </p:nvPr>
        </p:nvSpPr>
        <p:spPr>
          <a:xfrm>
            <a:off x="7399197" y="708410"/>
            <a:ext cx="5010140" cy="2159001"/>
          </a:xfrm>
          <a:prstGeom prst="rect">
            <a:avLst/>
          </a:prstGeom>
        </p:spPr>
        <p:txBody>
          <a:bodyPr/>
          <a:lstStyle>
            <a:lvl1pPr defTabSz="578358">
              <a:defRPr sz="5445"/>
            </a:lvl1pPr>
          </a:lstStyle>
          <a:p>
            <a:pPr/>
            <a:r>
              <a:t>Excess ESD Noise Coupling</a:t>
            </a: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0" name="Group"/>
          <p:cNvGrpSpPr/>
          <p:nvPr/>
        </p:nvGrpSpPr>
        <p:grpSpPr>
          <a:xfrm>
            <a:off x="1053253" y="799442"/>
            <a:ext cx="10898294" cy="8154716"/>
            <a:chOff x="0" y="0"/>
            <a:chExt cx="10898292" cy="8154715"/>
          </a:xfrm>
        </p:grpSpPr>
        <p:sp>
          <p:nvSpPr>
            <p:cNvPr id="456" name="Line"/>
            <p:cNvSpPr/>
            <p:nvPr/>
          </p:nvSpPr>
          <p:spPr>
            <a:xfrm>
              <a:off x="7871550" y="7548687"/>
              <a:ext cx="3026743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7" name="Rounded Rectangle"/>
            <p:cNvSpPr/>
            <p:nvPr/>
          </p:nvSpPr>
          <p:spPr>
            <a:xfrm>
              <a:off x="0" y="663169"/>
              <a:ext cx="5715484" cy="6632294"/>
            </a:xfrm>
            <a:prstGeom prst="roundRect">
              <a:avLst>
                <a:gd name="adj" fmla="val 13788"/>
              </a:avLst>
            </a:prstGeom>
            <a:solidFill>
              <a:srgbClr val="FFFFFF"/>
            </a:solidFill>
            <a:ln w="139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8" name="Rectangle"/>
            <p:cNvSpPr/>
            <p:nvPr/>
          </p:nvSpPr>
          <p:spPr>
            <a:xfrm>
              <a:off x="7954175" y="3735115"/>
              <a:ext cx="2201331" cy="1270001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</a:schemeClr>
            </a:solidFill>
            <a:ln w="762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9" name="Rectangle"/>
            <p:cNvSpPr/>
            <p:nvPr/>
          </p:nvSpPr>
          <p:spPr>
            <a:xfrm>
              <a:off x="2408280" y="3535105"/>
              <a:ext cx="1090107" cy="298419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0" name="Rectangle"/>
            <p:cNvSpPr/>
            <p:nvPr/>
          </p:nvSpPr>
          <p:spPr>
            <a:xfrm>
              <a:off x="2384291" y="3527157"/>
              <a:ext cx="30640" cy="2987749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9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1" name="Line"/>
            <p:cNvSpPr/>
            <p:nvPr/>
          </p:nvSpPr>
          <p:spPr>
            <a:xfrm flipV="1">
              <a:off x="1786959" y="3248284"/>
              <a:ext cx="1" cy="3504163"/>
            </a:xfrm>
            <a:prstGeom prst="line">
              <a:avLst/>
            </a:prstGeom>
            <a:noFill/>
            <a:ln w="1524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2" name="Line"/>
            <p:cNvSpPr/>
            <p:nvPr/>
          </p:nvSpPr>
          <p:spPr>
            <a:xfrm flipV="1">
              <a:off x="1786959" y="629400"/>
              <a:ext cx="1" cy="3504163"/>
            </a:xfrm>
            <a:prstGeom prst="line">
              <a:avLst/>
            </a:prstGeom>
            <a:noFill/>
            <a:ln w="152400" cap="flat">
              <a:solidFill>
                <a:srgbClr val="929292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3" name="Line"/>
            <p:cNvSpPr/>
            <p:nvPr/>
          </p:nvSpPr>
          <p:spPr>
            <a:xfrm flipH="1">
              <a:off x="1860069" y="6030678"/>
              <a:ext cx="527753" cy="255236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4" name="Line"/>
            <p:cNvSpPr/>
            <p:nvPr/>
          </p:nvSpPr>
          <p:spPr>
            <a:xfrm flipH="1">
              <a:off x="1860070" y="5091419"/>
              <a:ext cx="527753" cy="1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 flipH="1" flipV="1">
              <a:off x="1852039" y="3907340"/>
              <a:ext cx="524508" cy="241823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6" name="Line"/>
            <p:cNvSpPr/>
            <p:nvPr/>
          </p:nvSpPr>
          <p:spPr>
            <a:xfrm>
              <a:off x="2381116" y="2555344"/>
              <a:ext cx="6187204" cy="148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10"/>
                  </a:moveTo>
                  <a:lnTo>
                    <a:pt x="2136" y="14410"/>
                  </a:lnTo>
                  <a:lnTo>
                    <a:pt x="2178" y="40"/>
                  </a:lnTo>
                  <a:lnTo>
                    <a:pt x="21600" y="0"/>
                  </a:lnTo>
                  <a:lnTo>
                    <a:pt x="21575" y="21600"/>
                  </a:ln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471" name="Group"/>
            <p:cNvGrpSpPr/>
            <p:nvPr/>
          </p:nvGrpSpPr>
          <p:grpSpPr>
            <a:xfrm>
              <a:off x="8044363" y="4058965"/>
              <a:ext cx="1064707" cy="622301"/>
              <a:chOff x="0" y="0"/>
              <a:chExt cx="1064705" cy="622300"/>
            </a:xfrm>
          </p:grpSpPr>
          <p:sp>
            <p:nvSpPr>
              <p:cNvPr id="467" name="Line"/>
              <p:cNvSpPr/>
              <p:nvPr/>
            </p:nvSpPr>
            <p:spPr>
              <a:xfrm>
                <a:off x="0" y="0"/>
                <a:ext cx="1064706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68" name="Line"/>
              <p:cNvSpPr/>
              <p:nvPr/>
            </p:nvSpPr>
            <p:spPr>
              <a:xfrm>
                <a:off x="0" y="393700"/>
                <a:ext cx="1064706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69" name="Line"/>
              <p:cNvSpPr/>
              <p:nvPr/>
            </p:nvSpPr>
            <p:spPr>
              <a:xfrm>
                <a:off x="279400" y="228600"/>
                <a:ext cx="505906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70" name="Line"/>
              <p:cNvSpPr/>
              <p:nvPr/>
            </p:nvSpPr>
            <p:spPr>
              <a:xfrm>
                <a:off x="279400" y="622300"/>
                <a:ext cx="505906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472" name="Chamber"/>
            <p:cNvSpPr txBox="1"/>
            <p:nvPr/>
          </p:nvSpPr>
          <p:spPr>
            <a:xfrm>
              <a:off x="1976678" y="0"/>
              <a:ext cx="1953312" cy="597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Chamber</a:t>
              </a:r>
            </a:p>
          </p:txBody>
        </p:sp>
        <p:sp>
          <p:nvSpPr>
            <p:cNvPr id="473" name="Cage"/>
            <p:cNvSpPr txBox="1"/>
            <p:nvPr/>
          </p:nvSpPr>
          <p:spPr>
            <a:xfrm>
              <a:off x="738915" y="6361906"/>
              <a:ext cx="8763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Cage</a:t>
              </a:r>
            </a:p>
          </p:txBody>
        </p:sp>
        <p:sp>
          <p:nvSpPr>
            <p:cNvPr id="474" name="ESD Driver"/>
            <p:cNvSpPr txBox="1"/>
            <p:nvPr/>
          </p:nvSpPr>
          <p:spPr>
            <a:xfrm>
              <a:off x="6702954" y="3239892"/>
              <a:ext cx="169529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ESD Driver</a:t>
              </a:r>
            </a:p>
          </p:txBody>
        </p:sp>
        <p:sp>
          <p:nvSpPr>
            <p:cNvPr id="475" name="Line"/>
            <p:cNvSpPr/>
            <p:nvPr/>
          </p:nvSpPr>
          <p:spPr>
            <a:xfrm flipV="1">
              <a:off x="8576716" y="4700619"/>
              <a:ext cx="1" cy="127000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6" name="Line"/>
            <p:cNvSpPr/>
            <p:nvPr/>
          </p:nvSpPr>
          <p:spPr>
            <a:xfrm flipV="1">
              <a:off x="8148744" y="5973923"/>
              <a:ext cx="210972" cy="48950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7" name="Line"/>
            <p:cNvSpPr/>
            <p:nvPr/>
          </p:nvSpPr>
          <p:spPr>
            <a:xfrm flipV="1">
              <a:off x="8384915" y="5973923"/>
              <a:ext cx="201926" cy="48950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8" name="Line"/>
            <p:cNvSpPr/>
            <p:nvPr/>
          </p:nvSpPr>
          <p:spPr>
            <a:xfrm flipV="1">
              <a:off x="8607699" y="5971185"/>
              <a:ext cx="195867" cy="49498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9" name="Line"/>
            <p:cNvSpPr/>
            <p:nvPr/>
          </p:nvSpPr>
          <p:spPr>
            <a:xfrm>
              <a:off x="8317608" y="5999324"/>
              <a:ext cx="527753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0" name="ESD"/>
            <p:cNvSpPr txBox="1"/>
            <p:nvPr/>
          </p:nvSpPr>
          <p:spPr>
            <a:xfrm>
              <a:off x="2142054" y="6576499"/>
              <a:ext cx="735484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ESD</a:t>
              </a:r>
            </a:p>
          </p:txBody>
        </p:sp>
        <p:sp>
          <p:nvSpPr>
            <p:cNvPr id="481" name="Line"/>
            <p:cNvSpPr/>
            <p:nvPr/>
          </p:nvSpPr>
          <p:spPr>
            <a:xfrm>
              <a:off x="4568154" y="5629667"/>
              <a:ext cx="3974282" cy="1925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5"/>
                  </a:moveTo>
                  <a:lnTo>
                    <a:pt x="18039" y="0"/>
                  </a:lnTo>
                  <a:lnTo>
                    <a:pt x="18078" y="21600"/>
                  </a:lnTo>
                  <a:lnTo>
                    <a:pt x="0" y="21392"/>
                  </a:lnTo>
                  <a:lnTo>
                    <a:pt x="91" y="17600"/>
                  </a:ln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2" name="Other…"/>
            <p:cNvSpPr txBox="1"/>
            <p:nvPr/>
          </p:nvSpPr>
          <p:spPr>
            <a:xfrm>
              <a:off x="8523708" y="6631626"/>
              <a:ext cx="1722426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Other</a:t>
              </a:r>
            </a:p>
            <a:p>
              <a:pPr/>
              <a:r>
                <a:t>electronics</a:t>
              </a:r>
            </a:p>
          </p:txBody>
        </p:sp>
        <p:grpSp>
          <p:nvGrpSpPr>
            <p:cNvPr id="487" name="Group"/>
            <p:cNvGrpSpPr/>
            <p:nvPr/>
          </p:nvGrpSpPr>
          <p:grpSpPr>
            <a:xfrm>
              <a:off x="5115297" y="7921365"/>
              <a:ext cx="735483" cy="233351"/>
              <a:chOff x="0" y="0"/>
              <a:chExt cx="735482" cy="233349"/>
            </a:xfrm>
          </p:grpSpPr>
          <p:sp>
            <p:nvSpPr>
              <p:cNvPr id="483" name="Line"/>
              <p:cNvSpPr/>
              <p:nvPr/>
            </p:nvSpPr>
            <p:spPr>
              <a:xfrm>
                <a:off x="0" y="0"/>
                <a:ext cx="735483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84" name="Line"/>
              <p:cNvSpPr/>
              <p:nvPr/>
            </p:nvSpPr>
            <p:spPr>
              <a:xfrm>
                <a:off x="103864" y="78353"/>
                <a:ext cx="52775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85" name="Line"/>
              <p:cNvSpPr/>
              <p:nvPr/>
            </p:nvSpPr>
            <p:spPr>
              <a:xfrm>
                <a:off x="197611" y="164713"/>
                <a:ext cx="340260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86" name="Line"/>
              <p:cNvSpPr/>
              <p:nvPr/>
            </p:nvSpPr>
            <p:spPr>
              <a:xfrm>
                <a:off x="291541" y="233349"/>
                <a:ext cx="1524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488" name="Line"/>
            <p:cNvSpPr/>
            <p:nvPr/>
          </p:nvSpPr>
          <p:spPr>
            <a:xfrm flipV="1">
              <a:off x="5483038" y="7574962"/>
              <a:ext cx="1" cy="324307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9" name="Double Arrow"/>
            <p:cNvSpPr/>
            <p:nvPr/>
          </p:nvSpPr>
          <p:spPr>
            <a:xfrm>
              <a:off x="6014320" y="7134007"/>
              <a:ext cx="1364049" cy="829360"/>
            </a:xfrm>
            <a:prstGeom prst="leftRightArrow">
              <a:avLst>
                <a:gd name="adj1" fmla="val 32000"/>
                <a:gd name="adj2" fmla="val 65788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999" y="650180"/>
            <a:ext cx="11270988" cy="8453240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G1901195"/>
          <p:cNvSpPr txBox="1"/>
          <p:nvPr/>
        </p:nvSpPr>
        <p:spPr>
          <a:xfrm>
            <a:off x="10861954" y="8830508"/>
            <a:ext cx="15319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G1901195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5353" y="4979266"/>
            <a:ext cx="4445001" cy="424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AMD Detai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AMD Details</a:t>
            </a:r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558" t="2610" r="2328" b="0"/>
          <a:stretch>
            <a:fillRect/>
          </a:stretch>
        </p:blipFill>
        <p:spPr>
          <a:xfrm>
            <a:off x="860715" y="2172038"/>
            <a:ext cx="7769231" cy="472473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G1800454"/>
          <p:cNvSpPr txBox="1"/>
          <p:nvPr/>
        </p:nvSpPr>
        <p:spPr>
          <a:xfrm>
            <a:off x="1358108" y="8538233"/>
            <a:ext cx="161666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G1800454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3 So F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O3 So Far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83544" y="9296400"/>
            <a:ext cx="230938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H1L1V1-COINC_OBSERVING_FACTOR-1238166018-10486800.png" descr="H1L1V1-COINC_OBSERVING_FACTOR-1238166018-10486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481" y="1864561"/>
            <a:ext cx="9211838" cy="4605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H1-ALL_DUTY_FACTOR_SEGMENT_PIE-1238166018-10486800.png" descr="H1-ALL_DUTY_FACTOR_SEGMENT_PIE-1238166018-104868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3170" y="5754257"/>
            <a:ext cx="7418808" cy="3709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1-ALL_DUTY_FACTOR_SEGMENT_PIE-1238166018-10486800.png" descr="L1-ALL_DUTY_FACTOR_SEGMENT_PIE-1238166018-104868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9227" y="5885252"/>
            <a:ext cx="6894829" cy="3447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3: Most Sensitive Run Y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/>
            <a:r>
              <a:t>O3: Most Sensitive Run Yet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H1L1V1-NETWORK_RANGE-1238166018-10486800.png" descr="H1L1V1-NETWORK_RANGE-1238166018-104868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914" y="1747490"/>
            <a:ext cx="11939708" cy="5969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H1L1V1-COINC_OBSERVING_FACTOR-1238166018-10486800.png" descr="H1L1V1-COINC_OBSERVING_FACTOR-1238166018-10486800.png"/>
          <p:cNvPicPr>
            <a:picLocks noChangeAspect="1"/>
          </p:cNvPicPr>
          <p:nvPr/>
        </p:nvPicPr>
        <p:blipFill>
          <a:blip r:embed="rId4">
            <a:extLst/>
          </a:blip>
          <a:srcRect l="10786" t="11736" r="4204" b="11736"/>
          <a:stretch>
            <a:fillRect/>
          </a:stretch>
        </p:blipFill>
        <p:spPr>
          <a:xfrm>
            <a:off x="6445336" y="5788934"/>
            <a:ext cx="6135099" cy="2761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O2/O3 Comparison"/>
          <p:cNvSpPr txBox="1"/>
          <p:nvPr>
            <p:ph type="title"/>
          </p:nvPr>
        </p:nvSpPr>
        <p:spPr>
          <a:xfrm>
            <a:off x="952500" y="-1270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O2/O3 Comparison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2315" y="1262318"/>
            <a:ext cx="7318699" cy="4700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569" y="1264346"/>
            <a:ext cx="7160511" cy="469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‡82 after cleaning…"/>
          <p:cNvSpPr txBox="1"/>
          <p:nvPr/>
        </p:nvSpPr>
        <p:spPr>
          <a:xfrm>
            <a:off x="11008102" y="6830973"/>
            <a:ext cx="2058618" cy="2342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defRPr b="0" sz="2200"/>
            </a:pPr>
            <a:r>
              <a:rPr baseline="31999"/>
              <a:t>‡</a:t>
            </a:r>
            <a:r>
              <a:t>82 after cleaning</a:t>
            </a:r>
          </a:p>
          <a:p>
            <a:pPr defTabSz="914400">
              <a:defRPr b="0" sz="2200"/>
            </a:pPr>
          </a:p>
          <a:p>
            <a:pPr>
              <a:defRPr b="0" sz="2000"/>
            </a:pPr>
            <a:r>
              <a:t>*Includes planned engineering break</a:t>
            </a:r>
          </a:p>
        </p:txBody>
      </p:sp>
      <p:graphicFrame>
        <p:nvGraphicFramePr>
          <p:cNvPr id="166" name="Table"/>
          <p:cNvGraphicFramePr/>
          <p:nvPr/>
        </p:nvGraphicFramePr>
        <p:xfrm>
          <a:off x="1776452" y="6127093"/>
          <a:ext cx="9464596" cy="301786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4147750"/>
                <a:gridCol w="2714040"/>
                <a:gridCol w="2590105"/>
              </a:tblGrid>
              <a:tr h="50085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O3 (O2)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Hanford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Livingston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  <a:tr h="50085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Input Power [W]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37 (30)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46 (25)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</a:tr>
              <a:tr h="50085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Intracavity Power [kW]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190 (120)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230 (100)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</a:tr>
              <a:tr h="500859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r>
                        <a:t>BNS Range, 1.4 M</a:t>
                      </a:r>
                      <a:r>
                        <a:rPr baseline="-5999"/>
                        <a:t>solar</a:t>
                      </a:r>
                      <a:r>
                        <a:t> [Mpc]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r>
                        <a:t>110 (65</a:t>
                      </a:r>
                      <a:r>
                        <a:rPr baseline="31999"/>
                        <a:t>‡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140 (100)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</a:tr>
              <a:tr h="500859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r>
                        <a:t>BBH Range, 30 M</a:t>
                      </a:r>
                      <a:r>
                        <a:rPr baseline="-5999"/>
                        <a:t>solar</a:t>
                      </a:r>
                      <a:r>
                        <a:t> [Mpc]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</a:tcPr>
                </a:tc>
              </a:tr>
              <a:tr h="50085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Duty Cycle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70% (62%*)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74% (61%*)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Lockloss.png" descr="Locklo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4024" y="2680127"/>
            <a:ext cx="7932815" cy="610784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Improved reli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Improved reliability</a:t>
            </a:r>
          </a:p>
        </p:txBody>
      </p:sp>
      <p:sp>
        <p:nvSpPr>
          <p:cNvPr id="170" name="Total O2 lock losses = 717/240 days ~ 3/day…"/>
          <p:cNvSpPr txBox="1"/>
          <p:nvPr>
            <p:ph type="body" sz="half" idx="1"/>
          </p:nvPr>
        </p:nvSpPr>
        <p:spPr>
          <a:xfrm>
            <a:off x="952500" y="2590800"/>
            <a:ext cx="4460889" cy="6286500"/>
          </a:xfrm>
          <a:prstGeom prst="rect">
            <a:avLst/>
          </a:prstGeom>
        </p:spPr>
        <p:txBody>
          <a:bodyPr/>
          <a:lstStyle/>
          <a:p>
            <a:pPr>
              <a:defRPr sz="3100"/>
            </a:pPr>
            <a:r>
              <a:t>Total O2 lock losses = 717/240 days ~ 3/day</a:t>
            </a:r>
          </a:p>
          <a:p>
            <a:pPr>
              <a:defRPr sz="3100"/>
            </a:pPr>
            <a:r>
              <a:t>Total O3 lock losses = 137/74 days   &lt; 2/day</a:t>
            </a:r>
          </a:p>
          <a:p>
            <a:pPr>
              <a:defRPr sz="3100"/>
            </a:pPr>
            <a:r>
              <a:t>Record 101 hr lock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" name="G1901122-v3"/>
          <p:cNvSpPr txBox="1"/>
          <p:nvPr/>
        </p:nvSpPr>
        <p:spPr>
          <a:xfrm>
            <a:off x="10277186" y="8562139"/>
            <a:ext cx="19389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G1901122-v3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How did we get he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did we get here?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