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2" r:id="rId1"/>
  </p:sldMasterIdLst>
  <p:notesMasterIdLst>
    <p:notesMasterId r:id="rId18"/>
  </p:notesMasterIdLst>
  <p:handoutMasterIdLst>
    <p:handoutMasterId r:id="rId19"/>
  </p:handoutMasterIdLst>
  <p:sldIdLst>
    <p:sldId id="303" r:id="rId2"/>
    <p:sldId id="450" r:id="rId3"/>
    <p:sldId id="452" r:id="rId4"/>
    <p:sldId id="451" r:id="rId5"/>
    <p:sldId id="453" r:id="rId6"/>
    <p:sldId id="454" r:id="rId7"/>
    <p:sldId id="449" r:id="rId8"/>
    <p:sldId id="455" r:id="rId9"/>
    <p:sldId id="441" r:id="rId10"/>
    <p:sldId id="457" r:id="rId11"/>
    <p:sldId id="442" r:id="rId12"/>
    <p:sldId id="443" r:id="rId13"/>
    <p:sldId id="456" r:id="rId14"/>
    <p:sldId id="445" r:id="rId15"/>
    <p:sldId id="458" r:id="rId16"/>
    <p:sldId id="459" r:id="rId1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oua Frederique" initials="H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4C67"/>
    <a:srgbClr val="2F4C67"/>
    <a:srgbClr val="FFFFCC"/>
    <a:srgbClr val="2E4B67"/>
    <a:srgbClr val="ABF9B8"/>
    <a:srgbClr val="2993FD"/>
    <a:srgbClr val="394EED"/>
    <a:srgbClr val="372F9D"/>
    <a:srgbClr val="5B76CB"/>
    <a:srgbClr val="518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4598" autoAdjust="0"/>
  </p:normalViewPr>
  <p:slideViewPr>
    <p:cSldViewPr snapToGrid="0">
      <p:cViewPr>
        <p:scale>
          <a:sx n="60" d="100"/>
          <a:sy n="60" d="100"/>
        </p:scale>
        <p:origin x="-1122" y="-210"/>
      </p:cViewPr>
      <p:guideLst>
        <p:guide orient="horz" pos="4160"/>
        <p:guide pos="1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52" tIns="50676" rIns="101352" bIns="50676" numCol="1" anchor="t" anchorCtr="0" compatLnSpc="1">
            <a:prstTxWarp prst="textNoShape">
              <a:avLst/>
            </a:prstTxWarp>
          </a:bodyPr>
          <a:lstStyle>
            <a:lvl1pPr defTabSz="1012825">
              <a:defRPr sz="1300"/>
            </a:lvl1pPr>
          </a:lstStyle>
          <a:p>
            <a:endParaRPr lang="en-GB" altLang="fr-F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130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52" tIns="50676" rIns="101352" bIns="50676" numCol="1" anchor="t" anchorCtr="0" compatLnSpc="1">
            <a:prstTxWarp prst="textNoShape">
              <a:avLst/>
            </a:prstTxWarp>
          </a:bodyPr>
          <a:lstStyle>
            <a:lvl1pPr algn="r" defTabSz="1012825">
              <a:defRPr sz="1300"/>
            </a:lvl1pPr>
          </a:lstStyle>
          <a:p>
            <a:fld id="{81ECF9BA-B7E1-41C0-B859-E4682E754625}" type="datetimeFigureOut">
              <a:rPr lang="en-GB" altLang="fr-FR"/>
              <a:pPr/>
              <a:t>15/03/2019</a:t>
            </a:fld>
            <a:endParaRPr lang="en-GB" altLang="fr-FR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4350"/>
            <a:ext cx="29130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52" tIns="50676" rIns="101352" bIns="50676" numCol="1" anchor="b" anchorCtr="0" compatLnSpc="1">
            <a:prstTxWarp prst="textNoShape">
              <a:avLst/>
            </a:prstTxWarp>
          </a:bodyPr>
          <a:lstStyle>
            <a:lvl1pPr defTabSz="1012825">
              <a:defRPr sz="1300"/>
            </a:lvl1pPr>
          </a:lstStyle>
          <a:p>
            <a:endParaRPr lang="en-GB" altLang="fr-FR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04350"/>
            <a:ext cx="29130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52" tIns="50676" rIns="101352" bIns="50676" numCol="1" anchor="b" anchorCtr="0" compatLnSpc="1">
            <a:prstTxWarp prst="textNoShape">
              <a:avLst/>
            </a:prstTxWarp>
          </a:bodyPr>
          <a:lstStyle>
            <a:lvl1pPr algn="r" defTabSz="1012825">
              <a:defRPr sz="1300"/>
            </a:lvl1pPr>
          </a:lstStyle>
          <a:p>
            <a:fld id="{D8FD3F21-054D-4CE2-AE13-5DA76F9FF21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438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0" tIns="47764" rIns="95530" bIns="47764" numCol="1" anchor="t" anchorCtr="0" compatLnSpc="1">
            <a:prstTxWarp prst="textNoShape">
              <a:avLst/>
            </a:prstTxWarp>
          </a:bodyPr>
          <a:lstStyle>
            <a:lvl1pPr defTabSz="1012825">
              <a:defRPr sz="1200"/>
            </a:lvl1pPr>
          </a:lstStyle>
          <a:p>
            <a:endParaRPr lang="en-GB" alt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0" tIns="47764" rIns="95530" bIns="47764" numCol="1" anchor="t" anchorCtr="0" compatLnSpc="1">
            <a:prstTxWarp prst="textNoShape">
              <a:avLst/>
            </a:prstTxWarp>
          </a:bodyPr>
          <a:lstStyle>
            <a:lvl1pPr algn="r" defTabSz="1012825">
              <a:defRPr sz="1200"/>
            </a:lvl1pPr>
          </a:lstStyle>
          <a:p>
            <a:endParaRPr lang="en-GB" altLang="fr-F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0" tIns="47764" rIns="95530" bIns="47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0"/>
            <a:r>
              <a:rPr lang="fr-FR" altLang="fr-FR" smtClean="0"/>
              <a:t>Deuxième niveau</a:t>
            </a:r>
          </a:p>
          <a:p>
            <a:pPr lvl="0"/>
            <a:r>
              <a:rPr lang="fr-FR" altLang="fr-FR" smtClean="0"/>
              <a:t>Troisième niveau</a:t>
            </a:r>
          </a:p>
          <a:p>
            <a:pPr lvl="0"/>
            <a:r>
              <a:rPr lang="fr-FR" altLang="fr-FR" smtClean="0"/>
              <a:t>Quatrième niveau</a:t>
            </a:r>
          </a:p>
          <a:p>
            <a:pPr lvl="0"/>
            <a:r>
              <a:rPr lang="fr-FR" altLang="fr-FR" smtClean="0"/>
              <a:t>Cinquième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0" tIns="47764" rIns="95530" bIns="47764" numCol="1" anchor="b" anchorCtr="0" compatLnSpc="1">
            <a:prstTxWarp prst="textNoShape">
              <a:avLst/>
            </a:prstTxWarp>
          </a:bodyPr>
          <a:lstStyle>
            <a:lvl1pPr defTabSz="1012825">
              <a:defRPr sz="1200"/>
            </a:lvl1pPr>
          </a:lstStyle>
          <a:p>
            <a:endParaRPr lang="en-GB" alt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0" tIns="47764" rIns="95530" bIns="47764" numCol="1" anchor="b" anchorCtr="0" compatLnSpc="1">
            <a:prstTxWarp prst="textNoShape">
              <a:avLst/>
            </a:prstTxWarp>
          </a:bodyPr>
          <a:lstStyle>
            <a:lvl1pPr algn="r" defTabSz="1012825">
              <a:defRPr sz="1200"/>
            </a:lvl1pPr>
          </a:lstStyle>
          <a:p>
            <a:fld id="{84410178-F28F-46D3-8841-B66C6B991D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9867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10178-F28F-46D3-8841-B66C6B991DE1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779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10178-F28F-46D3-8841-B66C6B991DE1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779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635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7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7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AutoShap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-635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7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7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640263" y="6384925"/>
            <a:ext cx="415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7F7F7F"/>
                </a:solidFill>
              </a:rPr>
              <a:t>Laboratoire commun de métrologie LNE-CNAM</a:t>
            </a:r>
            <a:endParaRPr lang="fr-FR" sz="1400" b="1" dirty="0"/>
          </a:p>
        </p:txBody>
      </p:sp>
      <p:pic>
        <p:nvPicPr>
          <p:cNvPr id="7" name="Image 12" descr="visuel_pdg_LC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3" y="198408"/>
            <a:ext cx="2966692" cy="416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99050" y="3686518"/>
            <a:ext cx="3837916" cy="792162"/>
          </a:xfrm>
        </p:spPr>
        <p:txBody>
          <a:bodyPr tIns="46800" bIns="46800"/>
          <a:lstStyle>
            <a:lvl1pPr algn="ctr">
              <a:spcBef>
                <a:spcPct val="0"/>
              </a:spcBef>
              <a:buClrTx/>
              <a:buFontTx/>
              <a:buNone/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fr-FR" noProof="0" dirty="0" smtClean="0"/>
              <a:t>Cliquez pour modifier le style des sous-titres du masque</a:t>
            </a:r>
            <a:endParaRPr lang="fr-FR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099050" y="2320505"/>
            <a:ext cx="3846542" cy="1108496"/>
          </a:xfrm>
        </p:spPr>
        <p:txBody>
          <a:bodyPr tIns="45720" bIns="45720" anchor="t"/>
          <a:lstStyle>
            <a:lvl1pPr algn="ctr">
              <a:lnSpc>
                <a:spcPct val="90000"/>
              </a:lnSpc>
              <a:defRPr sz="2800" b="1">
                <a:solidFill>
                  <a:srgbClr val="537CB4"/>
                </a:solidFill>
                <a:latin typeface="Arial" charset="0"/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37457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635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00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17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AutoShap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-635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0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7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658178" y="1195769"/>
            <a:ext cx="77120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422693" y="1345721"/>
            <a:ext cx="8324491" cy="4658264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26956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l" rtl="0" eaLnBrk="0" fontAlgn="base" hangingPunct="0">
        <a:spcBef>
          <a:spcPct val="30000"/>
        </a:spcBef>
        <a:spcAft>
          <a:spcPct val="0"/>
        </a:spcAft>
        <a:buClr>
          <a:srgbClr val="B3BDD8"/>
        </a:buClr>
        <a:buSzPct val="80000"/>
        <a:buFont typeface="Wingdings 3" pitchFamily="18" charset="2"/>
        <a:buChar char="u"/>
        <a:defRPr sz="2000">
          <a:solidFill>
            <a:schemeClr val="tx2"/>
          </a:solidFill>
          <a:latin typeface="+mn-lt"/>
          <a:cs typeface="+mn-cs"/>
        </a:defRPr>
      </a:lvl2pPr>
      <a:lvl3pPr marL="720725" indent="-361950" algn="l" rtl="0" eaLnBrk="0" fontAlgn="base" hangingPunct="0">
        <a:spcBef>
          <a:spcPct val="30000"/>
        </a:spcBef>
        <a:spcAft>
          <a:spcPct val="0"/>
        </a:spcAft>
        <a:buClr>
          <a:srgbClr val="44AC8A"/>
        </a:buClr>
        <a:buSzPct val="80000"/>
        <a:buFont typeface="Wingdings 2" pitchFamily="18" charset="2"/>
        <a:buChar char="¢"/>
        <a:defRPr>
          <a:solidFill>
            <a:schemeClr val="accent1"/>
          </a:solidFill>
          <a:latin typeface="+mn-lt"/>
          <a:cs typeface="+mn-cs"/>
        </a:defRPr>
      </a:lvl3pPr>
      <a:lvl4pPr marL="1073150" indent="-355600" algn="l" rtl="0" eaLnBrk="0" fontAlgn="base" hangingPunct="0">
        <a:spcBef>
          <a:spcPct val="30000"/>
        </a:spcBef>
        <a:spcAft>
          <a:spcPct val="0"/>
        </a:spcAft>
        <a:buClr>
          <a:srgbClr val="00B050"/>
        </a:buClr>
        <a:buSzPct val="120000"/>
        <a:buFont typeface="Arial" pitchFamily="34" charset="0"/>
        <a:buChar char="●"/>
        <a:defRPr sz="1600">
          <a:solidFill>
            <a:schemeClr val="tx1"/>
          </a:solidFill>
          <a:latin typeface="+mn-lt"/>
          <a:cs typeface="+mn-cs"/>
        </a:defRPr>
      </a:lvl4pPr>
      <a:lvl5pPr marL="1436688" indent="-360363" algn="l" rtl="0" eaLnBrk="0" fontAlgn="base" hangingPunct="0">
        <a:spcBef>
          <a:spcPct val="30000"/>
        </a:spcBef>
        <a:spcAft>
          <a:spcPct val="0"/>
        </a:spcAft>
        <a:buClr>
          <a:srgbClr val="00B050"/>
        </a:buClr>
        <a:buSzPct val="130000"/>
        <a:buFont typeface="Wingdings 2" pitchFamily="18" charset="2"/>
        <a:buChar char="®"/>
        <a:defRPr sz="1400">
          <a:solidFill>
            <a:schemeClr val="tx1"/>
          </a:solidFill>
          <a:latin typeface="+mn-lt"/>
          <a:cs typeface="+mn-cs"/>
        </a:defRPr>
      </a:lvl5pPr>
      <a:lvl6pPr marL="1433513" indent="-165100" algn="l" rtl="0" eaLnBrk="1" fontAlgn="base" hangingPunct="1">
        <a:spcBef>
          <a:spcPct val="30000"/>
        </a:spcBef>
        <a:spcAft>
          <a:spcPct val="0"/>
        </a:spcAft>
        <a:buClr>
          <a:srgbClr val="7ED5C1"/>
        </a:buClr>
        <a:buSzPct val="130000"/>
        <a:buFont typeface="Wingdings 2" pitchFamily="18" charset="2"/>
        <a:buChar char="®"/>
        <a:defRPr sz="1200" b="1">
          <a:solidFill>
            <a:schemeClr val="tx1"/>
          </a:solidFill>
          <a:latin typeface="+mn-lt"/>
          <a:cs typeface="+mn-cs"/>
        </a:defRPr>
      </a:lvl6pPr>
      <a:lvl7pPr marL="1890713" indent="-165100" algn="l" rtl="0" eaLnBrk="1" fontAlgn="base" hangingPunct="1">
        <a:spcBef>
          <a:spcPct val="30000"/>
        </a:spcBef>
        <a:spcAft>
          <a:spcPct val="0"/>
        </a:spcAft>
        <a:buClr>
          <a:srgbClr val="7ED5C1"/>
        </a:buClr>
        <a:buSzPct val="130000"/>
        <a:buFont typeface="Wingdings 2" pitchFamily="18" charset="2"/>
        <a:buChar char="®"/>
        <a:defRPr sz="1200" b="1">
          <a:solidFill>
            <a:schemeClr val="tx1"/>
          </a:solidFill>
          <a:latin typeface="+mn-lt"/>
          <a:cs typeface="+mn-cs"/>
        </a:defRPr>
      </a:lvl7pPr>
      <a:lvl8pPr marL="2347913" indent="-165100" algn="l" rtl="0" eaLnBrk="1" fontAlgn="base" hangingPunct="1">
        <a:spcBef>
          <a:spcPct val="30000"/>
        </a:spcBef>
        <a:spcAft>
          <a:spcPct val="0"/>
        </a:spcAft>
        <a:buClr>
          <a:srgbClr val="7ED5C1"/>
        </a:buClr>
        <a:buSzPct val="130000"/>
        <a:buFont typeface="Wingdings 2" pitchFamily="18" charset="2"/>
        <a:buChar char="®"/>
        <a:defRPr sz="1200" b="1">
          <a:solidFill>
            <a:schemeClr val="tx1"/>
          </a:solidFill>
          <a:latin typeface="+mn-lt"/>
          <a:cs typeface="+mn-cs"/>
        </a:defRPr>
      </a:lvl8pPr>
      <a:lvl9pPr marL="2805113" indent="-165100" algn="l" rtl="0" eaLnBrk="1" fontAlgn="base" hangingPunct="1">
        <a:spcBef>
          <a:spcPct val="30000"/>
        </a:spcBef>
        <a:spcAft>
          <a:spcPct val="0"/>
        </a:spcAft>
        <a:buClr>
          <a:srgbClr val="7ED5C1"/>
        </a:buClr>
        <a:buSzPct val="130000"/>
        <a:buFont typeface="Wingdings 2" pitchFamily="18" charset="2"/>
        <a:buChar char="®"/>
        <a:defRPr sz="12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580.png"/><Relationship Id="rId5" Type="http://schemas.openxmlformats.org/officeDocument/2006/relationships/image" Target="../media/image29.png"/><Relationship Id="rId15" Type="http://schemas.openxmlformats.org/officeDocument/2006/relationships/image" Target="../media/image30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196043" y="2398596"/>
            <a:ext cx="5716309" cy="1621611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Laser Power meter calibrations at LNE</a:t>
            </a:r>
            <a:endParaRPr lang="fr-FR" sz="2000" b="1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04645" y="2434036"/>
            <a:ext cx="3839611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000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219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381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71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4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400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fr-FR" sz="3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472564" y="5118902"/>
            <a:ext cx="3019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fr-FR" sz="2400" b="1" dirty="0" smtClean="0">
                <a:solidFill>
                  <a:srgbClr val="2E4C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LCM-LNE-CNAM</a:t>
            </a:r>
            <a:endParaRPr lang="en-GB" altLang="fr-FR" sz="2400" b="1" dirty="0">
              <a:solidFill>
                <a:srgbClr val="2E4B6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097" y="2323970"/>
            <a:ext cx="801014" cy="405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6" t="18773" r="46028" b="55568"/>
          <a:stretch/>
        </p:blipFill>
        <p:spPr bwMode="auto">
          <a:xfrm>
            <a:off x="912291" y="2203503"/>
            <a:ext cx="547091" cy="68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68691" y="4398579"/>
            <a:ext cx="564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J. Dubard, O. Enouf, F. Issard, P. Pinot, Z. Silvestri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31076" y="5979651"/>
            <a:ext cx="698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 (Gravitational Wave) Metrology </a:t>
            </a:r>
            <a:r>
              <a:rPr lang="en-US" dirty="0" smtClean="0"/>
              <a:t>Workshop, March 14-15,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r>
              <a:rPr lang="fr-FR" dirty="0" smtClean="0"/>
              <a:t>TRACEABILITY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1137"/>
            <a:ext cx="2175641" cy="29008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04719" y="683109"/>
            <a:ext cx="372929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Radiometer</a:t>
            </a:r>
            <a:r>
              <a:rPr lang="fr-FR" dirty="0"/>
              <a:t> WLR2</a:t>
            </a:r>
          </a:p>
          <a:p>
            <a:pPr algn="ctr"/>
            <a:r>
              <a:rPr lang="fr-FR" dirty="0"/>
              <a:t>Conduction + </a:t>
            </a:r>
            <a:r>
              <a:rPr lang="fr-FR" dirty="0" err="1"/>
              <a:t>electrical</a:t>
            </a:r>
            <a:r>
              <a:rPr lang="fr-FR" dirty="0"/>
              <a:t> substitution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77854" y="2212591"/>
            <a:ext cx="37561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Radiometer</a:t>
            </a:r>
            <a:r>
              <a:rPr lang="fr-FR" dirty="0"/>
              <a:t> </a:t>
            </a:r>
            <a:r>
              <a:rPr lang="fr-FR" dirty="0" smtClean="0"/>
              <a:t>CLR01</a:t>
            </a:r>
            <a:endParaRPr lang="fr-FR" dirty="0"/>
          </a:p>
          <a:p>
            <a:pPr algn="ctr"/>
            <a:r>
              <a:rPr lang="fr-FR" dirty="0"/>
              <a:t>Conduction + </a:t>
            </a:r>
            <a:r>
              <a:rPr lang="fr-FR" dirty="0" err="1"/>
              <a:t>electrical</a:t>
            </a:r>
            <a:r>
              <a:rPr lang="fr-FR" dirty="0"/>
              <a:t> substitution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664681" y="1427644"/>
            <a:ext cx="2147412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el-GR" sz="1600" dirty="0" smtClean="0">
                <a:latin typeface="Arial"/>
                <a:cs typeface="Arial"/>
              </a:rPr>
              <a:t>λ</a:t>
            </a:r>
            <a:r>
              <a:rPr lang="fr-FR" sz="1600" dirty="0" smtClean="0">
                <a:latin typeface="Arial"/>
                <a:cs typeface="Arial"/>
              </a:rPr>
              <a:t>: 532</a:t>
            </a:r>
          </a:p>
          <a:p>
            <a:pPr algn="ctr"/>
            <a:r>
              <a:rPr lang="fr-FR" sz="1600" dirty="0" smtClean="0"/>
              <a:t>P: 10 W+ </a:t>
            </a:r>
            <a:r>
              <a:rPr lang="fr-FR" sz="1600" dirty="0" err="1" smtClean="0"/>
              <a:t>Attenuato</a:t>
            </a:r>
            <a:r>
              <a:rPr lang="fr-FR" dirty="0" err="1" smtClean="0"/>
              <a:t>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277853" y="3735690"/>
            <a:ext cx="375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Radiometer</a:t>
            </a:r>
            <a:r>
              <a:rPr lang="fr-FR" dirty="0"/>
              <a:t> </a:t>
            </a:r>
            <a:r>
              <a:rPr lang="fr-FR" dirty="0" smtClean="0"/>
              <a:t>CLR5</a:t>
            </a:r>
            <a:endParaRPr lang="fr-FR" dirty="0"/>
          </a:p>
          <a:p>
            <a:pPr algn="ctr"/>
            <a:r>
              <a:rPr lang="fr-FR" dirty="0"/>
              <a:t>Conduction + </a:t>
            </a:r>
            <a:r>
              <a:rPr lang="fr-FR" dirty="0" err="1"/>
              <a:t>electrical</a:t>
            </a:r>
            <a:r>
              <a:rPr lang="fr-FR" dirty="0"/>
              <a:t> substitution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4681" y="2989529"/>
            <a:ext cx="2200314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/>
                <a:cs typeface="Arial"/>
              </a:rPr>
              <a:t> </a:t>
            </a:r>
            <a:r>
              <a:rPr lang="el-GR" sz="1600" dirty="0">
                <a:latin typeface="Arial"/>
                <a:cs typeface="Arial"/>
              </a:rPr>
              <a:t>λ</a:t>
            </a:r>
            <a:r>
              <a:rPr lang="fr-FR" sz="1600" dirty="0">
                <a:latin typeface="Arial"/>
                <a:cs typeface="Arial"/>
              </a:rPr>
              <a:t>: </a:t>
            </a:r>
            <a:r>
              <a:rPr lang="fr-FR" sz="1600" dirty="0" smtClean="0">
                <a:latin typeface="Arial"/>
                <a:cs typeface="Arial"/>
              </a:rPr>
              <a:t>1070</a:t>
            </a:r>
            <a:endParaRPr lang="fr-FR" sz="1600" dirty="0">
              <a:latin typeface="Arial"/>
              <a:cs typeface="Arial"/>
            </a:endParaRPr>
          </a:p>
          <a:p>
            <a:pPr algn="ctr"/>
            <a:r>
              <a:rPr lang="fr-FR" sz="1600" dirty="0"/>
              <a:t>P: </a:t>
            </a:r>
            <a:r>
              <a:rPr lang="fr-FR" sz="1600" dirty="0" smtClean="0"/>
              <a:t>300 </a:t>
            </a:r>
            <a:r>
              <a:rPr lang="fr-FR" sz="1600" dirty="0"/>
              <a:t>W+ </a:t>
            </a:r>
            <a:r>
              <a:rPr lang="fr-FR" sz="1600" dirty="0" err="1"/>
              <a:t>Attenuator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277853" y="5269748"/>
            <a:ext cx="37561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Radiometer</a:t>
            </a:r>
            <a:r>
              <a:rPr lang="fr-FR" dirty="0" smtClean="0"/>
              <a:t> CLR30</a:t>
            </a:r>
          </a:p>
          <a:p>
            <a:pPr algn="ctr"/>
            <a:r>
              <a:rPr lang="fr-FR" dirty="0" smtClean="0"/>
              <a:t>Conduction + </a:t>
            </a:r>
            <a:r>
              <a:rPr lang="fr-FR" dirty="0" err="1" smtClean="0"/>
              <a:t>electrical</a:t>
            </a:r>
            <a:r>
              <a:rPr lang="fr-FR" dirty="0" smtClean="0"/>
              <a:t> substitution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64680" y="4511564"/>
            <a:ext cx="225722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latin typeface="Arial"/>
                <a:cs typeface="Arial"/>
              </a:rPr>
              <a:t> </a:t>
            </a:r>
            <a:r>
              <a:rPr lang="el-GR" sz="1600" dirty="0">
                <a:latin typeface="Arial"/>
                <a:cs typeface="Arial"/>
              </a:rPr>
              <a:t>λ</a:t>
            </a:r>
            <a:r>
              <a:rPr lang="fr-FR" sz="1600" dirty="0">
                <a:latin typeface="Arial"/>
                <a:cs typeface="Arial"/>
              </a:rPr>
              <a:t>: </a:t>
            </a:r>
            <a:r>
              <a:rPr lang="fr-FR" sz="1600" dirty="0" smtClean="0">
                <a:latin typeface="Arial"/>
                <a:cs typeface="Arial"/>
              </a:rPr>
              <a:t>1070</a:t>
            </a:r>
            <a:endParaRPr lang="fr-FR" sz="1600" dirty="0">
              <a:latin typeface="Arial"/>
              <a:cs typeface="Arial"/>
            </a:endParaRPr>
          </a:p>
          <a:p>
            <a:pPr algn="ctr"/>
            <a:r>
              <a:rPr lang="fr-FR" sz="1600" dirty="0"/>
              <a:t>P: </a:t>
            </a:r>
            <a:r>
              <a:rPr lang="fr-FR" sz="1600" dirty="0" smtClean="0"/>
              <a:t>1000 </a:t>
            </a:r>
            <a:r>
              <a:rPr lang="fr-FR" sz="1600" dirty="0"/>
              <a:t>W+ </a:t>
            </a:r>
            <a:r>
              <a:rPr lang="fr-FR" sz="1600" dirty="0" err="1"/>
              <a:t>Attenuator</a:t>
            </a:r>
            <a:endParaRPr lang="fr-FR" sz="1600" dirty="0"/>
          </a:p>
        </p:txBody>
      </p:sp>
      <p:cxnSp>
        <p:nvCxnSpPr>
          <p:cNvPr id="18" name="Connecteur droit 17"/>
          <p:cNvCxnSpPr>
            <a:stCxn id="9" idx="2"/>
            <a:endCxn id="11" idx="0"/>
          </p:cNvCxnSpPr>
          <p:nvPr/>
        </p:nvCxnSpPr>
        <p:spPr>
          <a:xfrm>
            <a:off x="4155932" y="2858922"/>
            <a:ext cx="0" cy="876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169365" y="4392980"/>
            <a:ext cx="0" cy="876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144511" y="1309859"/>
            <a:ext cx="0" cy="876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0" idx="1"/>
          </p:cNvCxnSpPr>
          <p:nvPr/>
        </p:nvCxnSpPr>
        <p:spPr>
          <a:xfrm flipH="1">
            <a:off x="4169365" y="1735421"/>
            <a:ext cx="2495316" cy="128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4169365" y="3277499"/>
            <a:ext cx="2495316" cy="128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4169365" y="4803951"/>
            <a:ext cx="2495316" cy="128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926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10086D0-8E6D-47F2-8D32-D97E4E740790}"/>
              </a:ext>
            </a:extLst>
          </p:cNvPr>
          <p:cNvSpPr txBox="1"/>
          <p:nvPr/>
        </p:nvSpPr>
        <p:spPr>
          <a:xfrm>
            <a:off x="110916" y="3519502"/>
            <a:ext cx="8979745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Cryogenic radiometer is not necessary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Blip>
                <a:blip r:embed="rId2"/>
              </a:buBlip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Alternative to thermopiles and complementarity to photodiodes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Blip>
                <a:blip r:embed="rId2"/>
              </a:buBlip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Simple, compact and reliable design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Blip>
                <a:blip r:embed="rId2"/>
              </a:buBlip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Possible use on an operational laser beam for laser intensity and stability control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(surgery, additive manufacturing ...)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0CDBB29-4D2C-43E6-8017-9E199718E8D6}"/>
              </a:ext>
            </a:extLst>
          </p:cNvPr>
          <p:cNvSpPr txBox="1"/>
          <p:nvPr/>
        </p:nvSpPr>
        <p:spPr>
          <a:xfrm>
            <a:off x="50288" y="545471"/>
            <a:ext cx="895554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&gt; Development of an absolute standard of an optical power meter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DD541E8-861A-41C0-88B9-724183F3C8D0}"/>
              </a:ext>
            </a:extLst>
          </p:cNvPr>
          <p:cNvSpPr txBox="1"/>
          <p:nvPr/>
        </p:nvSpPr>
        <p:spPr>
          <a:xfrm>
            <a:off x="0" y="155287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traceable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to the new 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pressure radiation </a:t>
            </a:r>
            <a:r>
              <a:rPr lang="fr-FR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magnets + </a:t>
            </a:r>
            <a:r>
              <a:rPr lang="fr-FR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pyrolytic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graphite (</a:t>
            </a:r>
            <a:r>
              <a:rPr lang="fr-FR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PyC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Range 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mW – 10 W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Wavelenght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range 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0,5 µm &lt; 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 &lt; 10,6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Expected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relative 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uncertainty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1 %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xmlns="" id="{53195C1B-CBFA-4F57-A96F-7C5B4FA13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60" y="5366503"/>
            <a:ext cx="5477573" cy="1260363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0" y="0"/>
            <a:ext cx="77120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fr-FR" kern="0" dirty="0" smtClean="0"/>
              <a:t>NEW DEVELOPMENT: radiation pressure</a:t>
            </a:r>
            <a:endParaRPr lang="fr-FR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93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59F256-F85E-4C66-B02B-55759598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Pyrolytic</a:t>
            </a:r>
            <a:r>
              <a:rPr lang="fr-FR" dirty="0"/>
              <a:t> graphite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AF48D6-B53E-4C4F-B010-DA3B14BF110D}"/>
              </a:ext>
            </a:extLst>
          </p:cNvPr>
          <p:cNvSpPr/>
          <p:nvPr/>
        </p:nvSpPr>
        <p:spPr bwMode="auto">
          <a:xfrm>
            <a:off x="191962" y="492350"/>
            <a:ext cx="8698946" cy="25418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Main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characteristics of 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Pyrolitic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Craphite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171450">
              <a:buBlip>
                <a:blip r:embed="rId2"/>
              </a:buBlip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CVD fabrication</a:t>
            </a:r>
          </a:p>
          <a:p>
            <a:pPr marL="171450" lvl="1" indent="-171450">
              <a:buBlip>
                <a:blip r:embed="rId2"/>
              </a:buBlip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Consisting of a stack of layers of graphene</a:t>
            </a:r>
          </a:p>
          <a:p>
            <a:pPr marL="171450" lvl="1" indent="-171450">
              <a:buBlip>
                <a:blip r:embed="rId2"/>
              </a:buBlip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Ultra pure and non-porous</a:t>
            </a:r>
          </a:p>
          <a:p>
            <a:pPr marL="171450" lvl="1" indent="-171450">
              <a:buBlip>
                <a:blip r:embed="rId2"/>
              </a:buBlip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Anisotropic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properties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 	</a:t>
            </a:r>
          </a:p>
          <a:p>
            <a:pPr marL="0" lvl="1"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   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Thermal and electrical conductivities</a:t>
            </a:r>
          </a:p>
          <a:p>
            <a:pPr marL="0" lvl="1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	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Diamagnetic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>
                <a:latin typeface="Symbol" panose="05050102010706020507" pitchFamily="18" charset="2"/>
                <a:cs typeface="Calibri" panose="020F0502020204030204" pitchFamily="34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=-4,5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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-4     </a:t>
            </a:r>
            <a:r>
              <a:rPr lang="en-US" sz="2000" i="1" dirty="0">
                <a:latin typeface="Symbol" panose="05050102010706020507" pitchFamily="18" charset="2"/>
                <a:cs typeface="Calibri" panose="020F0502020204030204" pitchFamily="34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x,y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=-8,5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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phique 10" descr="Atome">
            <a:extLst>
              <a:ext uri="{FF2B5EF4-FFF2-40B4-BE49-F238E27FC236}">
                <a16:creationId xmlns:a16="http://schemas.microsoft.com/office/drawing/2014/main" xmlns="" id="{3D562937-50D8-4382-9FF3-2540CC421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1962" y="454529"/>
            <a:ext cx="398666" cy="4182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2D9479C-C8E3-4135-AD6E-B4295E3E54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11468" r="5794" b="11501"/>
          <a:stretch/>
        </p:blipFill>
        <p:spPr>
          <a:xfrm>
            <a:off x="6347229" y="851875"/>
            <a:ext cx="2090198" cy="1822819"/>
          </a:xfrm>
          <a:prstGeom prst="rect">
            <a:avLst/>
          </a:prstGeom>
        </p:spPr>
      </p:pic>
      <p:grpSp>
        <p:nvGrpSpPr>
          <p:cNvPr id="16" name="Groupe 33">
            <a:extLst>
              <a:ext uri="{FF2B5EF4-FFF2-40B4-BE49-F238E27FC236}">
                <a16:creationId xmlns:a16="http://schemas.microsoft.com/office/drawing/2014/main" xmlns="" id="{51592217-8D1F-409B-BD0A-FB8E39774E38}"/>
              </a:ext>
            </a:extLst>
          </p:cNvPr>
          <p:cNvGrpSpPr/>
          <p:nvPr/>
        </p:nvGrpSpPr>
        <p:grpSpPr>
          <a:xfrm>
            <a:off x="5828120" y="508420"/>
            <a:ext cx="680105" cy="989774"/>
            <a:chOff x="8855325" y="3029380"/>
            <a:chExt cx="1142140" cy="1415248"/>
          </a:xfrm>
          <a:noFill/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xmlns="" id="{81E50C56-8A86-4B64-A698-C675B658FC05}"/>
                </a:ext>
              </a:extLst>
            </p:cNvPr>
            <p:cNvCxnSpPr>
              <a:endCxn id="22" idx="3"/>
            </p:cNvCxnSpPr>
            <p:nvPr/>
          </p:nvCxnSpPr>
          <p:spPr>
            <a:xfrm flipV="1">
              <a:off x="9170678" y="3183408"/>
              <a:ext cx="80911" cy="670931"/>
            </a:xfrm>
            <a:prstGeom prst="straightConnector1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xmlns="" id="{3CA41A93-1C5E-4E26-8571-BE9F308BB656}"/>
                </a:ext>
              </a:extLst>
            </p:cNvPr>
            <p:cNvCxnSpPr>
              <a:endCxn id="20" idx="3"/>
            </p:cNvCxnSpPr>
            <p:nvPr/>
          </p:nvCxnSpPr>
          <p:spPr>
            <a:xfrm>
              <a:off x="9165771" y="3875314"/>
              <a:ext cx="461578" cy="415286"/>
            </a:xfrm>
            <a:prstGeom prst="straightConnector1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xmlns="" id="{9AAF5CA8-1D56-4C45-BA8D-FD739B3A31DA}"/>
                </a:ext>
              </a:extLst>
            </p:cNvPr>
            <p:cNvCxnSpPr>
              <a:endCxn id="21" idx="2"/>
            </p:cNvCxnSpPr>
            <p:nvPr/>
          </p:nvCxnSpPr>
          <p:spPr>
            <a:xfrm flipV="1">
              <a:off x="9165771" y="3704403"/>
              <a:ext cx="633561" cy="149141"/>
            </a:xfrm>
            <a:prstGeom prst="straightConnector1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51C7B6C8-D8FC-4F9C-8BA7-685D470B2D39}"/>
                </a:ext>
              </a:extLst>
            </p:cNvPr>
            <p:cNvSpPr txBox="1"/>
            <p:nvPr/>
          </p:nvSpPr>
          <p:spPr>
            <a:xfrm>
              <a:off x="9231085" y="4136571"/>
              <a:ext cx="396265" cy="30805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800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16FB4306-02B0-42DB-80EA-865B87215128}"/>
                </a:ext>
              </a:extLst>
            </p:cNvPr>
            <p:cNvSpPr txBox="1"/>
            <p:nvPr/>
          </p:nvSpPr>
          <p:spPr>
            <a:xfrm>
              <a:off x="9601200" y="3396346"/>
              <a:ext cx="396265" cy="30805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800" dirty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F8FC83EC-BB49-4F15-A344-741FFB746CC7}"/>
                </a:ext>
              </a:extLst>
            </p:cNvPr>
            <p:cNvSpPr txBox="1"/>
            <p:nvPr/>
          </p:nvSpPr>
          <p:spPr>
            <a:xfrm>
              <a:off x="8855325" y="3029380"/>
              <a:ext cx="396265" cy="30805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800" dirty="0">
                  <a:solidFill>
                    <a:srgbClr val="000000"/>
                  </a:solidFill>
                </a:rPr>
                <a:t>z</a:t>
              </a:r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724A9908-BCF7-4942-BCDC-F285173549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3114" r="13086" b="16563"/>
          <a:stretch/>
        </p:blipFill>
        <p:spPr>
          <a:xfrm>
            <a:off x="5783482" y="4046220"/>
            <a:ext cx="1251367" cy="143770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4AAF70C7-0FDC-4395-B58C-7058E4191B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/>
          <a:stretch/>
        </p:blipFill>
        <p:spPr>
          <a:xfrm>
            <a:off x="7080444" y="4002539"/>
            <a:ext cx="1296883" cy="148712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E9D6CF7C-7FEB-4ECE-8577-20482AFCF3C5}"/>
              </a:ext>
            </a:extLst>
          </p:cNvPr>
          <p:cNvSpPr txBox="1"/>
          <p:nvPr/>
        </p:nvSpPr>
        <p:spPr>
          <a:xfrm>
            <a:off x="1031945" y="5004592"/>
            <a:ext cx="4590933" cy="769441"/>
          </a:xfrm>
          <a:prstGeom prst="rect">
            <a:avLst/>
          </a:prstGeom>
          <a:solidFill>
            <a:srgbClr val="F2F2F2"/>
          </a:solidFill>
          <a:effectLst>
            <a:softEdge rad="12700"/>
          </a:effectLst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fr-F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PyC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levitation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r-F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NdFeB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 magnets</a:t>
            </a:r>
          </a:p>
          <a:p>
            <a:pPr algn="ctr">
              <a:defRPr/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fr-FR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 </a:t>
            </a:r>
            <a:r>
              <a:rPr lang="fr-FR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fr-FR" sz="22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E08EF52-C3CD-4C5C-9EB4-3CD449A6BAF0}"/>
              </a:ext>
            </a:extLst>
          </p:cNvPr>
          <p:cNvSpPr/>
          <p:nvPr/>
        </p:nvSpPr>
        <p:spPr>
          <a:xfrm>
            <a:off x="5738008" y="5265896"/>
            <a:ext cx="11176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supermagnete.fr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A7DE2A4-49A7-4325-8262-DB21C47FD379}"/>
              </a:ext>
            </a:extLst>
          </p:cNvPr>
          <p:cNvSpPr/>
          <p:nvPr/>
        </p:nvSpPr>
        <p:spPr>
          <a:xfrm>
            <a:off x="7534844" y="5261296"/>
            <a:ext cx="1117614" cy="25391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supermagnete.fr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2F1E2F0B-0AE7-4901-B59A-20D024C4FE44}"/>
              </a:ext>
            </a:extLst>
          </p:cNvPr>
          <p:cNvSpPr txBox="1"/>
          <p:nvPr/>
        </p:nvSpPr>
        <p:spPr>
          <a:xfrm>
            <a:off x="6835250" y="349044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PyC</a:t>
            </a:r>
            <a:endParaRPr lang="fr-FR" dirty="0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xmlns="" id="{6EB77572-C057-4A3D-B737-D5B6F19F2412}"/>
              </a:ext>
            </a:extLst>
          </p:cNvPr>
          <p:cNvCxnSpPr>
            <a:cxnSpLocks/>
          </p:cNvCxnSpPr>
          <p:nvPr/>
        </p:nvCxnSpPr>
        <p:spPr>
          <a:xfrm>
            <a:off x="7180037" y="3819614"/>
            <a:ext cx="273917" cy="387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xmlns="" id="{7540FAC1-B8E8-44D4-9DF4-985D62DE68D6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6423755" y="3675108"/>
            <a:ext cx="411495" cy="693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83E0EF3A-5594-42E6-8FED-18869DBF0478}"/>
              </a:ext>
            </a:extLst>
          </p:cNvPr>
          <p:cNvSpPr txBox="1"/>
          <p:nvPr/>
        </p:nvSpPr>
        <p:spPr>
          <a:xfrm>
            <a:off x="6239968" y="581887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NdFeB</a:t>
            </a:r>
            <a:r>
              <a:rPr lang="fr-FR" dirty="0"/>
              <a:t> magnets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xmlns="" id="{8208CF13-F6BC-4BF2-A83C-56CB473655DF}"/>
              </a:ext>
            </a:extLst>
          </p:cNvPr>
          <p:cNvCxnSpPr>
            <a:cxnSpLocks/>
          </p:cNvCxnSpPr>
          <p:nvPr/>
        </p:nvCxnSpPr>
        <p:spPr>
          <a:xfrm flipV="1">
            <a:off x="7180037" y="5213123"/>
            <a:ext cx="273917" cy="581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xmlns="" id="{00E3C4F3-ED30-411E-9775-49B155A17BE1}"/>
              </a:ext>
            </a:extLst>
          </p:cNvPr>
          <p:cNvCxnSpPr>
            <a:cxnSpLocks/>
          </p:cNvCxnSpPr>
          <p:nvPr/>
        </p:nvCxnSpPr>
        <p:spPr>
          <a:xfrm flipH="1" flipV="1">
            <a:off x="6576219" y="5051453"/>
            <a:ext cx="140067" cy="737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xmlns="" id="{715A41CE-920B-4ED4-81EE-E94650881E9C}"/>
              </a:ext>
            </a:extLst>
          </p:cNvPr>
          <p:cNvCxnSpPr>
            <a:cxnSpLocks/>
          </p:cNvCxnSpPr>
          <p:nvPr/>
        </p:nvCxnSpPr>
        <p:spPr>
          <a:xfrm>
            <a:off x="8496644" y="4277610"/>
            <a:ext cx="0" cy="19195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49EC6546-73CB-4E31-B020-D9AB5B603D77}"/>
              </a:ext>
            </a:extLst>
          </p:cNvPr>
          <p:cNvSpPr txBox="1"/>
          <p:nvPr/>
        </p:nvSpPr>
        <p:spPr>
          <a:xfrm>
            <a:off x="8496644" y="4230485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0,5 mm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3A61C5ED-480B-42C1-A888-34312553A2F4}"/>
              </a:ext>
            </a:extLst>
          </p:cNvPr>
          <p:cNvGrpSpPr/>
          <p:nvPr/>
        </p:nvGrpSpPr>
        <p:grpSpPr>
          <a:xfrm>
            <a:off x="159489" y="3230357"/>
            <a:ext cx="4744090" cy="1355055"/>
            <a:chOff x="1710680" y="404664"/>
            <a:chExt cx="6325452" cy="1355055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E2689F93-4DC4-40CC-8C10-3814C6CBFCFD}"/>
                </a:ext>
              </a:extLst>
            </p:cNvPr>
            <p:cNvGrpSpPr/>
            <p:nvPr/>
          </p:nvGrpSpPr>
          <p:grpSpPr>
            <a:xfrm>
              <a:off x="1710680" y="404664"/>
              <a:ext cx="6325452" cy="1260897"/>
              <a:chOff x="1788887" y="135974"/>
              <a:chExt cx="6325452" cy="1260897"/>
            </a:xfrm>
          </p:grpSpPr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xmlns="" id="{8191C205-C134-497E-8C7C-9251DD2120B4}"/>
                  </a:ext>
                </a:extLst>
              </p:cNvPr>
              <p:cNvGrpSpPr/>
              <p:nvPr/>
            </p:nvGrpSpPr>
            <p:grpSpPr>
              <a:xfrm>
                <a:off x="2952162" y="555156"/>
                <a:ext cx="3637681" cy="691675"/>
                <a:chOff x="2952162" y="555156"/>
                <a:chExt cx="3637681" cy="691675"/>
              </a:xfrm>
            </p:grpSpPr>
            <p:cxnSp>
              <p:nvCxnSpPr>
                <p:cNvPr id="71" name="Connecteur droit avec flèche 70">
                  <a:extLst>
                    <a:ext uri="{FF2B5EF4-FFF2-40B4-BE49-F238E27FC236}">
                      <a16:creationId xmlns:a16="http://schemas.microsoft.com/office/drawing/2014/main" xmlns="" id="{F8F02E1C-8C97-4308-A526-F1D31FBFC918}"/>
                    </a:ext>
                  </a:extLst>
                </p:cNvPr>
                <p:cNvCxnSpPr/>
                <p:nvPr/>
              </p:nvCxnSpPr>
              <p:spPr>
                <a:xfrm>
                  <a:off x="5364088" y="908157"/>
                  <a:ext cx="1225755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avec flèche 71">
                  <a:extLst>
                    <a:ext uri="{FF2B5EF4-FFF2-40B4-BE49-F238E27FC236}">
                      <a16:creationId xmlns:a16="http://schemas.microsoft.com/office/drawing/2014/main" xmlns="" id="{FBBC3705-6DE5-4548-BFA8-7AD85562841C}"/>
                    </a:ext>
                  </a:extLst>
                </p:cNvPr>
                <p:cNvCxnSpPr/>
                <p:nvPr/>
              </p:nvCxnSpPr>
              <p:spPr>
                <a:xfrm>
                  <a:off x="2952162" y="893681"/>
                  <a:ext cx="1225755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Cylindre 72">
                  <a:extLst>
                    <a:ext uri="{FF2B5EF4-FFF2-40B4-BE49-F238E27FC236}">
                      <a16:creationId xmlns:a16="http://schemas.microsoft.com/office/drawing/2014/main" xmlns="" id="{D0F49A1B-239C-4DFE-934A-2FB448D03A84}"/>
                    </a:ext>
                  </a:extLst>
                </p:cNvPr>
                <p:cNvSpPr/>
                <p:nvPr/>
              </p:nvSpPr>
              <p:spPr>
                <a:xfrm rot="5400000">
                  <a:off x="5095804" y="554050"/>
                  <a:ext cx="677346" cy="708215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Cylindre 73">
                  <a:extLst>
                    <a:ext uri="{FF2B5EF4-FFF2-40B4-BE49-F238E27FC236}">
                      <a16:creationId xmlns:a16="http://schemas.microsoft.com/office/drawing/2014/main" xmlns="" id="{27A39897-37E1-4F7B-B316-477EDD154F08}"/>
                    </a:ext>
                  </a:extLst>
                </p:cNvPr>
                <p:cNvSpPr/>
                <p:nvPr/>
              </p:nvSpPr>
              <p:spPr>
                <a:xfrm rot="5400000">
                  <a:off x="3839244" y="539721"/>
                  <a:ext cx="677346" cy="708215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5" name="Connecteur droit 74">
                  <a:extLst>
                    <a:ext uri="{FF2B5EF4-FFF2-40B4-BE49-F238E27FC236}">
                      <a16:creationId xmlns:a16="http://schemas.microsoft.com/office/drawing/2014/main" xmlns="" id="{756E24FC-527A-4A65-9C36-A23AD49D9AE9}"/>
                    </a:ext>
                  </a:extLst>
                </p:cNvPr>
                <p:cNvCxnSpPr>
                  <a:stCxn id="73" idx="1"/>
                </p:cNvCxnSpPr>
                <p:nvPr/>
              </p:nvCxnSpPr>
              <p:spPr>
                <a:xfrm flipH="1" flipV="1">
                  <a:off x="5364088" y="908157"/>
                  <a:ext cx="424497" cy="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>
                  <a:extLst>
                    <a:ext uri="{FF2B5EF4-FFF2-40B4-BE49-F238E27FC236}">
                      <a16:creationId xmlns:a16="http://schemas.microsoft.com/office/drawing/2014/main" xmlns="" id="{576184D0-08A5-4D91-A510-6952B5079E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23810" y="893681"/>
                  <a:ext cx="354107" cy="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xmlns="" id="{826154ED-057D-45F8-9299-657EA6DCCA12}"/>
                  </a:ext>
                </a:extLst>
              </p:cNvPr>
              <p:cNvSpPr txBox="1"/>
              <p:nvPr/>
            </p:nvSpPr>
            <p:spPr>
              <a:xfrm>
                <a:off x="6120413" y="282330"/>
                <a:ext cx="1272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Magnet</a:t>
                </a:r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xmlns="" id="{F8740ADA-9385-41C2-8B7B-ED248B3DAA99}"/>
                  </a:ext>
                </a:extLst>
              </p:cNvPr>
              <p:cNvSpPr txBox="1"/>
              <p:nvPr/>
            </p:nvSpPr>
            <p:spPr>
              <a:xfrm>
                <a:off x="1788887" y="135974"/>
                <a:ext cx="19560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err="1"/>
                  <a:t>Diamagnetic</a:t>
                </a: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 err="1"/>
                  <a:t>material</a:t>
                </a:r>
                <a:endParaRPr lang="fr-FR" dirty="0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xmlns="" id="{DFCCB398-DE18-43BF-8AC4-5C326B06C467}"/>
                  </a:ext>
                </a:extLst>
              </p:cNvPr>
              <p:cNvSpPr txBox="1"/>
              <p:nvPr/>
            </p:nvSpPr>
            <p:spPr>
              <a:xfrm>
                <a:off x="6517320" y="750540"/>
                <a:ext cx="15970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>
                    <a:solidFill>
                      <a:srgbClr val="FF0000"/>
                    </a:solidFill>
                  </a:rPr>
                  <a:t>Repulsive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force</a:t>
                </a:r>
              </a:p>
            </p:txBody>
          </p:sp>
          <p:cxnSp>
            <p:nvCxnSpPr>
              <p:cNvPr id="69" name="Connecteur droit avec flèche 68">
                <a:extLst>
                  <a:ext uri="{FF2B5EF4-FFF2-40B4-BE49-F238E27FC236}">
                    <a16:creationId xmlns:a16="http://schemas.microsoft.com/office/drawing/2014/main" xmlns="" id="{28B90FF6-3B79-4868-ACD7-7FE4B79D0427}"/>
                  </a:ext>
                </a:extLst>
              </p:cNvPr>
              <p:cNvCxnSpPr>
                <a:cxnSpLocks/>
                <a:stCxn id="66" idx="1"/>
              </p:cNvCxnSpPr>
              <p:nvPr/>
            </p:nvCxnSpPr>
            <p:spPr>
              <a:xfrm flipH="1">
                <a:off x="5671691" y="466996"/>
                <a:ext cx="448723" cy="3178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>
                <a:extLst>
                  <a:ext uri="{FF2B5EF4-FFF2-40B4-BE49-F238E27FC236}">
                    <a16:creationId xmlns:a16="http://schemas.microsoft.com/office/drawing/2014/main" xmlns="" id="{2914941D-669B-4822-9126-C39B5B18E7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6071" y="464962"/>
                <a:ext cx="574792" cy="2368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45193981-D665-4714-8611-37FFC68829A4}"/>
                </a:ext>
              </a:extLst>
            </p:cNvPr>
            <p:cNvSpPr/>
            <p:nvPr/>
          </p:nvSpPr>
          <p:spPr>
            <a:xfrm>
              <a:off x="1753978" y="404665"/>
              <a:ext cx="5975352" cy="13550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xmlns="" id="{191F9C2F-03B9-454C-933E-3FAE84E43AC9}"/>
                </a:ext>
              </a:extLst>
            </p:cNvPr>
            <p:cNvSpPr txBox="1"/>
            <p:nvPr/>
          </p:nvSpPr>
          <p:spPr>
            <a:xfrm>
              <a:off x="1833640" y="1113387"/>
              <a:ext cx="15970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rgbClr val="FF0000"/>
                  </a:solidFill>
                </a:rPr>
                <a:t>Repulsive</a:t>
              </a:r>
              <a:endParaRPr lang="fr-FR" dirty="0">
                <a:solidFill>
                  <a:srgbClr val="FF0000"/>
                </a:solidFill>
              </a:endParaRPr>
            </a:p>
            <a:p>
              <a:r>
                <a:rPr lang="fr-FR" dirty="0">
                  <a:solidFill>
                    <a:srgbClr val="FF0000"/>
                  </a:solidFill>
                </a:rPr>
                <a:t>force</a:t>
              </a:r>
            </a:p>
          </p:txBody>
        </p:sp>
      </p:grpSp>
      <p:sp>
        <p:nvSpPr>
          <p:cNvPr id="42" name="Titre 1"/>
          <p:cNvSpPr txBox="1">
            <a:spLocks/>
          </p:cNvSpPr>
          <p:nvPr/>
        </p:nvSpPr>
        <p:spPr bwMode="auto">
          <a:xfrm>
            <a:off x="0" y="0"/>
            <a:ext cx="77120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fr-FR" kern="0" dirty="0"/>
              <a:t>NEW DEVELOPMENT: radiation pressure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042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98" y="3143728"/>
            <a:ext cx="5583202" cy="289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0" y="0"/>
            <a:ext cx="77120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fr-FR" kern="0" dirty="0"/>
              <a:t>NEW DEVELOPMENT: radiation pressure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CB5668A-9A09-4F05-819C-EF41E246F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0225"/>
            <a:ext cx="4051738" cy="15316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F6AC63-BCB7-4826-95FE-43E4BC2A6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53" y="2367386"/>
            <a:ext cx="2038386" cy="15526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F305C52-2689-4E81-A2FD-7B4B14E485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20" r="6511"/>
          <a:stretch/>
        </p:blipFill>
        <p:spPr>
          <a:xfrm>
            <a:off x="-7862" y="3920071"/>
            <a:ext cx="2829890" cy="2289763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C43FBB72-A8DC-4FA4-83F0-3A4678D4BBF4}"/>
              </a:ext>
            </a:extLst>
          </p:cNvPr>
          <p:cNvSpPr/>
          <p:nvPr/>
        </p:nvSpPr>
        <p:spPr>
          <a:xfrm>
            <a:off x="262420" y="2119571"/>
            <a:ext cx="2559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100"/>
            </a:pPr>
            <a:r>
              <a:rPr lang="en-US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en-US" b="1" i="1" baseline="-25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spring constant</a:t>
            </a:r>
            <a:endParaRPr lang="fr-FR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CC454FB2-13EA-421D-B843-E4304BA5DF3B}"/>
              </a:ext>
            </a:extLst>
          </p:cNvPr>
          <p:cNvSpPr/>
          <p:nvPr/>
        </p:nvSpPr>
        <p:spPr>
          <a:xfrm>
            <a:off x="67053" y="2851340"/>
            <a:ext cx="2077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100"/>
            </a:pP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Arrangement </a:t>
            </a:r>
            <a:r>
              <a:rPr lang="en-US" sz="16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9 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600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NdFeB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magnets</a:t>
            </a:r>
            <a:endParaRPr lang="fr-FR" sz="1600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ABC8A3C9-878D-404A-847B-D402BBFB55F8}"/>
              </a:ext>
            </a:extLst>
          </p:cNvPr>
          <p:cNvSpPr/>
          <p:nvPr/>
        </p:nvSpPr>
        <p:spPr>
          <a:xfrm>
            <a:off x="-370050" y="3759236"/>
            <a:ext cx="3646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100"/>
            </a:pP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2D distribution of B</a:t>
            </a:r>
            <a:endParaRPr lang="fr-FR" sz="1400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7B10E62E-3316-4163-92C0-2238B27B2DFC}"/>
              </a:ext>
            </a:extLst>
          </p:cNvPr>
          <p:cNvSpPr/>
          <p:nvPr/>
        </p:nvSpPr>
        <p:spPr>
          <a:xfrm rot="16200000">
            <a:off x="1907860" y="4885835"/>
            <a:ext cx="1883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100"/>
            </a:pP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Simulation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Ansys</a:t>
            </a:r>
            <a:endParaRPr lang="fr-FR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01" y="597634"/>
            <a:ext cx="4844322" cy="22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51F2A255-995F-40D4-8A25-340A8A6B198A}"/>
              </a:ext>
            </a:extLst>
          </p:cNvPr>
          <p:cNvSpPr txBox="1"/>
          <p:nvPr/>
        </p:nvSpPr>
        <p:spPr>
          <a:xfrm>
            <a:off x="2891967" y="6067370"/>
            <a:ext cx="6252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P. Pinot et Z. Silvestri, Optical power meter using radiation pressure measurement, Measurement</a:t>
            </a:r>
            <a:r>
              <a:rPr lang="fr-FR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, Vol. 131, (2019)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12341" y="2842965"/>
            <a:ext cx="2795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Mass of the </a:t>
            </a:r>
            <a:r>
              <a:rPr lang="fr-FR" sz="1400" b="1" dirty="0" err="1" smtClean="0"/>
              <a:t>optical</a:t>
            </a:r>
            <a:r>
              <a:rPr lang="fr-FR" sz="1400" b="1" dirty="0" smtClean="0"/>
              <a:t> part: 1.18 g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879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86BD43-CBB2-435E-8C7C-4B9FF094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err="1"/>
              <a:t>results</a:t>
            </a:r>
            <a:endParaRPr lang="fr-FR" dirty="0"/>
          </a:p>
        </p:txBody>
      </p:sp>
      <p:pic>
        <p:nvPicPr>
          <p:cNvPr id="4" name="Image 3" descr="Une image contenant carte, text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91545B10-3346-495A-8825-8E3102B627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3118" r="5048" b="1274"/>
          <a:stretch/>
        </p:blipFill>
        <p:spPr>
          <a:xfrm>
            <a:off x="4507380" y="3573401"/>
            <a:ext cx="3546495" cy="2760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39B7D231-6242-4258-9DAF-38BD6D0AA007}"/>
                  </a:ext>
                </a:extLst>
              </p:cNvPr>
              <p:cNvSpPr/>
              <p:nvPr/>
            </p:nvSpPr>
            <p:spPr>
              <a:xfrm>
                <a:off x="725599" y="3913889"/>
                <a:ext cx="3092000" cy="103977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fr-FR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600" b="1" i="1" smtClean="0">
                            <a:solidFill>
                              <a:schemeClr val="bg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fr-FR" sz="2600" b="1" i="1">
                                <a:solidFill>
                                  <a:schemeClr val="bg2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𝜹</m:t>
                            </m:r>
                            <m: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600" b="1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6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𝜹</m:t>
                                    </m:r>
                                  </m:e>
                                  <m:sup>
                                    <m:r>
                                      <a:rPr lang="fr-FR" sz="26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fr-FR" sz="2600" b="1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6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fr-FR" sz="26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r>
                          <a:rPr lang="fr-FR" sz="2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sSub>
                          <m:sSubPr>
                            <m:ctrlP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a:rPr lang="fr-FR" sz="2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sSubSup>
                          <m:sSubSupPr>
                            <m:ctrlPr>
                              <a:rPr lang="fr-FR" sz="2600" b="1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6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fr-FR" sz="26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  <m:sup>
                            <m:r>
                              <a:rPr lang="fr-FR" sz="26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sSub>
                          <m:sSubPr>
                            <m:ctrlPr>
                              <a:rPr lang="fr-FR" sz="2600" b="1" i="1">
                                <a:solidFill>
                                  <a:schemeClr val="bg2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fr-FR" sz="2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fr-FR" sz="2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fr-FR" sz="2600" b="1" i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fr-FR" sz="26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  <m:sSub>
                      <m:sSubPr>
                        <m:ctrlPr>
                          <a:rPr lang="fr-FR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fr-FR" sz="26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B7D231-6242-4258-9DAF-38BD6D0AA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99" y="3913889"/>
                <a:ext cx="3092000" cy="10397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D10B5349-BB93-4848-9CD0-F6F7B7955A20}"/>
                  </a:ext>
                </a:extLst>
              </p:cNvPr>
              <p:cNvSpPr/>
              <p:nvPr/>
            </p:nvSpPr>
            <p:spPr>
              <a:xfrm>
                <a:off x="1397572" y="5809176"/>
                <a:ext cx="20444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fr-F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8.32×10</m:t>
                    </m:r>
                    <m:r>
                      <m:rPr>
                        <m:nor/>
                      </m:rPr>
                      <a:rPr lang="en-US" sz="1600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fr-FR" sz="16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kg m</a:t>
                </a:r>
                <a:r>
                  <a:rPr lang="fr-FR" sz="1600" b="1" baseline="30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-2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0B5349-BB93-4848-9CD0-F6F7B7955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572" y="5809176"/>
                <a:ext cx="2044470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1A1274CE-9EA9-4F67-B596-CC391B597985}"/>
                  </a:ext>
                </a:extLst>
              </p:cNvPr>
              <p:cNvSpPr txBox="1"/>
              <p:nvPr/>
            </p:nvSpPr>
            <p:spPr>
              <a:xfrm>
                <a:off x="85648" y="5555716"/>
                <a:ext cx="12799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𝟎𝟒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𝐫𝐚𝐝</m:t>
                      </m:r>
                    </m:oMath>
                  </m:oMathPara>
                </a14:m>
                <a:endParaRPr lang="fr-FR" sz="1600" b="1" dirty="0">
                  <a:solidFill>
                    <a:srgbClr val="000000"/>
                  </a:solidFill>
                  <a:latin typeface="16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A1274CE-9EA9-4F67-B596-CC391B597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8" y="5555716"/>
                <a:ext cx="1279902" cy="246221"/>
              </a:xfrm>
              <a:prstGeom prst="rect">
                <a:avLst/>
              </a:prstGeom>
              <a:blipFill rotWithShape="1">
                <a:blip r:embed="rId5"/>
                <a:stretch>
                  <a:fillRect l="-4762" r="-952" b="-97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9F049013-6162-4B17-BAAD-C09769515282}"/>
                  </a:ext>
                </a:extLst>
              </p:cNvPr>
              <p:cNvSpPr txBox="1"/>
              <p:nvPr/>
            </p:nvSpPr>
            <p:spPr>
              <a:xfrm>
                <a:off x="65588" y="5293876"/>
                <a:ext cx="9254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fr-FR" sz="1600" b="1" dirty="0">
                    <a:solidFill>
                      <a:srgbClr val="C00000"/>
                    </a:solidFill>
                    <a:latin typeface="16"/>
                  </a:rPr>
                  <a:t> </a:t>
                </a:r>
                <a:r>
                  <a:rPr lang="fr-FR" sz="1600" b="1" dirty="0">
                    <a:latin typeface="16"/>
                    <a:ea typeface="Cambria Math" panose="02040503050406030204" pitchFamily="18" charset="0"/>
                  </a:rPr>
                  <a:t>= 1,1 s</a:t>
                </a:r>
                <a:endParaRPr lang="fr-FR" sz="1600" b="1" dirty="0">
                  <a:latin typeface="16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049013-6162-4B17-BAAD-C09769515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" y="5293876"/>
                <a:ext cx="925446" cy="246221"/>
              </a:xfrm>
              <a:prstGeom prst="rect">
                <a:avLst/>
              </a:prstGeom>
              <a:blipFill rotWithShape="1">
                <a:blip r:embed="rId6"/>
                <a:stretch>
                  <a:fillRect l="-7895" t="-24390" r="-11842" b="-48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6D3690AD-A559-48AD-A73D-EB521A5DC699}"/>
                  </a:ext>
                </a:extLst>
              </p:cNvPr>
              <p:cNvSpPr txBox="1"/>
              <p:nvPr/>
            </p:nvSpPr>
            <p:spPr>
              <a:xfrm>
                <a:off x="1105136" y="5288793"/>
                <a:ext cx="9352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fr-FR" sz="1600" b="1" dirty="0">
                  <a:solidFill>
                    <a:srgbClr val="000000"/>
                  </a:solidFill>
                  <a:latin typeface="16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3690AD-A559-48AD-A73D-EB521A5DC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36" y="5288793"/>
                <a:ext cx="935256" cy="246221"/>
              </a:xfrm>
              <a:prstGeom prst="rect">
                <a:avLst/>
              </a:prstGeom>
              <a:blipFill rotWithShape="1">
                <a:blip r:embed="rId7"/>
                <a:stretch>
                  <a:fillRect l="-3896" r="-3896" b="-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009C6619-BAED-48B1-ADF9-CB42B1CEA2EA}"/>
                  </a:ext>
                </a:extLst>
              </p:cNvPr>
              <p:cNvSpPr txBox="1"/>
              <p:nvPr/>
            </p:nvSpPr>
            <p:spPr>
              <a:xfrm>
                <a:off x="2053889" y="5285291"/>
                <a:ext cx="1082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fr-F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fr-FR" sz="1600" b="1" dirty="0">
                  <a:solidFill>
                    <a:srgbClr val="000000"/>
                  </a:solidFill>
                  <a:latin typeface="16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9C6619-BAED-48B1-ADF9-CB42B1CEA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89" y="5285291"/>
                <a:ext cx="1082732" cy="246221"/>
              </a:xfrm>
              <a:prstGeom prst="rect">
                <a:avLst/>
              </a:prstGeom>
              <a:blipFill rotWithShape="1">
                <a:blip r:embed="rId8"/>
                <a:stretch>
                  <a:fillRect l="-3933" r="-1685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029C3C10-DC44-465B-9D1A-0FB5ACB8A8ED}"/>
                  </a:ext>
                </a:extLst>
              </p:cNvPr>
              <p:cNvSpPr txBox="1"/>
              <p:nvPr/>
            </p:nvSpPr>
            <p:spPr>
              <a:xfrm>
                <a:off x="1365550" y="5557687"/>
                <a:ext cx="866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fr-FR" sz="1600" b="1" dirty="0">
                    <a:solidFill>
                      <a:srgbClr val="C00000"/>
                    </a:solidFill>
                    <a:latin typeface="16"/>
                  </a:rPr>
                  <a:t> </a:t>
                </a:r>
                <a:r>
                  <a:rPr lang="fr-F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cm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9C3C10-DC44-465B-9D1A-0FB5ACB8A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50" y="5557687"/>
                <a:ext cx="866135" cy="246221"/>
              </a:xfrm>
              <a:prstGeom prst="rect">
                <a:avLst/>
              </a:prstGeom>
              <a:blipFill rotWithShape="1">
                <a:blip r:embed="rId9"/>
                <a:stretch>
                  <a:fillRect l="-8451" t="-27500" r="-13380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F61145FE-C2CD-4594-A89A-BFE1A5261221}"/>
              </a:ext>
            </a:extLst>
          </p:cNvPr>
          <p:cNvSpPr txBox="1"/>
          <p:nvPr/>
        </p:nvSpPr>
        <p:spPr>
          <a:xfrm>
            <a:off x="58486" y="5855342"/>
            <a:ext cx="12883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fr-FR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1,75 V/mm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656E1489-7F51-4E95-9E5C-25A0D1C3482A}"/>
              </a:ext>
            </a:extLst>
          </p:cNvPr>
          <p:cNvSpPr txBox="1"/>
          <p:nvPr/>
        </p:nvSpPr>
        <p:spPr>
          <a:xfrm>
            <a:off x="2271599" y="5560735"/>
            <a:ext cx="7614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fr-FR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0,999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997CF488-52CE-4768-A674-21951CBABE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2551" r="5409"/>
          <a:stretch/>
        </p:blipFill>
        <p:spPr>
          <a:xfrm>
            <a:off x="66675" y="533313"/>
            <a:ext cx="4173627" cy="3162176"/>
          </a:xfrm>
          <a:prstGeom prst="rect">
            <a:avLst/>
          </a:prstGeom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1D6B8FA3-6CC4-46BE-BCB7-D2327B7F7D5E}"/>
              </a:ext>
            </a:extLst>
          </p:cNvPr>
          <p:cNvCxnSpPr>
            <a:cxnSpLocks/>
          </p:cNvCxnSpPr>
          <p:nvPr/>
        </p:nvCxnSpPr>
        <p:spPr>
          <a:xfrm>
            <a:off x="650441" y="3298482"/>
            <a:ext cx="1757655" cy="15858"/>
          </a:xfrm>
          <a:prstGeom prst="straightConnector1">
            <a:avLst/>
          </a:prstGeom>
          <a:ln w="381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14943695-A608-477F-A00C-9D9B87B5CF24}"/>
              </a:ext>
            </a:extLst>
          </p:cNvPr>
          <p:cNvCxnSpPr>
            <a:cxnSpLocks/>
          </p:cNvCxnSpPr>
          <p:nvPr/>
        </p:nvCxnSpPr>
        <p:spPr>
          <a:xfrm>
            <a:off x="2408096" y="3314340"/>
            <a:ext cx="1647147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86E9ACB9-C08A-4824-8920-3FE3D16E25D1}"/>
              </a:ext>
            </a:extLst>
          </p:cNvPr>
          <p:cNvGrpSpPr/>
          <p:nvPr/>
        </p:nvGrpSpPr>
        <p:grpSpPr>
          <a:xfrm>
            <a:off x="854090" y="660940"/>
            <a:ext cx="3759533" cy="2231788"/>
            <a:chOff x="1233376" y="692470"/>
            <a:chExt cx="5012711" cy="2231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xmlns="" id="{574347D8-EB16-41AD-8192-1B8D9556171B}"/>
                    </a:ext>
                  </a:extLst>
                </p:cNvPr>
                <p:cNvSpPr txBox="1"/>
                <p:nvPr/>
              </p:nvSpPr>
              <p:spPr>
                <a:xfrm>
                  <a:off x="5528283" y="1367192"/>
                  <a:ext cx="7178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E70AB58A-59C4-4241-AC56-E76C0D6039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8283" y="1367192"/>
                  <a:ext cx="538353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xmlns="" id="{92E3F6DE-841F-4B98-9217-CDB5DFB20C9C}"/>
                </a:ext>
              </a:extLst>
            </p:cNvPr>
            <p:cNvCxnSpPr>
              <a:cxnSpLocks/>
            </p:cNvCxnSpPr>
            <p:nvPr/>
          </p:nvCxnSpPr>
          <p:spPr>
            <a:xfrm>
              <a:off x="1233376" y="788581"/>
              <a:ext cx="0" cy="190145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xmlns="" id="{182C2FE0-4E28-42A0-B9B2-3312BAF63811}"/>
                    </a:ext>
                  </a:extLst>
                </p:cNvPr>
                <p:cNvSpPr txBox="1"/>
                <p:nvPr/>
              </p:nvSpPr>
              <p:spPr>
                <a:xfrm>
                  <a:off x="1295397" y="2647259"/>
                  <a:ext cx="14490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a14:m>
                  <a:r>
                    <a:rPr lang="fr-FR" b="1" dirty="0"/>
                    <a:t> </a:t>
                  </a:r>
                  <a:r>
                    <a:rPr lang="fr-FR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: </a:t>
                  </a:r>
                  <a:r>
                    <a:rPr lang="fr-FR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period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182C2FE0-4E28-42A0-B9B2-3312BAF638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397" y="2647259"/>
                  <a:ext cx="1086772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7865" t="-30435" r="-13483" b="-4782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9804FD7D-B258-495C-A3E5-A892E58DFD50}"/>
                </a:ext>
              </a:extLst>
            </p:cNvPr>
            <p:cNvCxnSpPr>
              <a:cxnSpLocks/>
            </p:cNvCxnSpPr>
            <p:nvPr/>
          </p:nvCxnSpPr>
          <p:spPr>
            <a:xfrm>
              <a:off x="1800445" y="1104412"/>
              <a:ext cx="0" cy="158562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6C6528D-5AC4-42CA-8D42-F916C90F1D72}"/>
                </a:ext>
              </a:extLst>
            </p:cNvPr>
            <p:cNvSpPr/>
            <p:nvPr/>
          </p:nvSpPr>
          <p:spPr>
            <a:xfrm>
              <a:off x="1233377" y="839973"/>
              <a:ext cx="2296630" cy="676132"/>
            </a:xfrm>
            <a:custGeom>
              <a:avLst/>
              <a:gdLst>
                <a:gd name="connsiteX0" fmla="*/ 0 w 2232837"/>
                <a:gd name="connsiteY0" fmla="*/ 0 h 733647"/>
                <a:gd name="connsiteX1" fmla="*/ 2232837 w 2232837"/>
                <a:gd name="connsiteY1" fmla="*/ 733647 h 733647"/>
                <a:gd name="connsiteX2" fmla="*/ 2232837 w 2232837"/>
                <a:gd name="connsiteY2" fmla="*/ 733647 h 733647"/>
                <a:gd name="connsiteX0" fmla="*/ 0 w 2232837"/>
                <a:gd name="connsiteY0" fmla="*/ 0 h 733647"/>
                <a:gd name="connsiteX1" fmla="*/ 829339 w 2232837"/>
                <a:gd name="connsiteY1" fmla="*/ 372140 h 733647"/>
                <a:gd name="connsiteX2" fmla="*/ 2232837 w 2232837"/>
                <a:gd name="connsiteY2" fmla="*/ 733647 h 733647"/>
                <a:gd name="connsiteX3" fmla="*/ 2232837 w 2232837"/>
                <a:gd name="connsiteY3" fmla="*/ 733647 h 733647"/>
                <a:gd name="connsiteX0" fmla="*/ 0 w 2232837"/>
                <a:gd name="connsiteY0" fmla="*/ 0 h 733647"/>
                <a:gd name="connsiteX1" fmla="*/ 308344 w 2232837"/>
                <a:gd name="connsiteY1" fmla="*/ 191386 h 733647"/>
                <a:gd name="connsiteX2" fmla="*/ 829339 w 2232837"/>
                <a:gd name="connsiteY2" fmla="*/ 372140 h 733647"/>
                <a:gd name="connsiteX3" fmla="*/ 2232837 w 2232837"/>
                <a:gd name="connsiteY3" fmla="*/ 733647 h 733647"/>
                <a:gd name="connsiteX4" fmla="*/ 2232837 w 2232837"/>
                <a:gd name="connsiteY4" fmla="*/ 733647 h 733647"/>
                <a:gd name="connsiteX0" fmla="*/ 0 w 2232837"/>
                <a:gd name="connsiteY0" fmla="*/ 0 h 733647"/>
                <a:gd name="connsiteX1" fmla="*/ 308344 w 2232837"/>
                <a:gd name="connsiteY1" fmla="*/ 191386 h 733647"/>
                <a:gd name="connsiteX2" fmla="*/ 829339 w 2232837"/>
                <a:gd name="connsiteY2" fmla="*/ 372140 h 733647"/>
                <a:gd name="connsiteX3" fmla="*/ 1106082 w 2232837"/>
                <a:gd name="connsiteY3" fmla="*/ 484554 h 733647"/>
                <a:gd name="connsiteX4" fmla="*/ 2232837 w 2232837"/>
                <a:gd name="connsiteY4" fmla="*/ 733647 h 733647"/>
                <a:gd name="connsiteX5" fmla="*/ 2232837 w 2232837"/>
                <a:gd name="connsiteY5" fmla="*/ 733647 h 733647"/>
                <a:gd name="connsiteX0" fmla="*/ 0 w 2232837"/>
                <a:gd name="connsiteY0" fmla="*/ 0 h 733647"/>
                <a:gd name="connsiteX1" fmla="*/ 308344 w 2232837"/>
                <a:gd name="connsiteY1" fmla="*/ 191386 h 733647"/>
                <a:gd name="connsiteX2" fmla="*/ 829339 w 2232837"/>
                <a:gd name="connsiteY2" fmla="*/ 372140 h 733647"/>
                <a:gd name="connsiteX3" fmla="*/ 1106082 w 2232837"/>
                <a:gd name="connsiteY3" fmla="*/ 484554 h 733647"/>
                <a:gd name="connsiteX4" fmla="*/ 1643617 w 2232837"/>
                <a:gd name="connsiteY4" fmla="*/ 634535 h 733647"/>
                <a:gd name="connsiteX5" fmla="*/ 2232837 w 2232837"/>
                <a:gd name="connsiteY5" fmla="*/ 733647 h 733647"/>
                <a:gd name="connsiteX6" fmla="*/ 2232837 w 2232837"/>
                <a:gd name="connsiteY6" fmla="*/ 733647 h 733647"/>
                <a:gd name="connsiteX0" fmla="*/ 0 w 2232837"/>
                <a:gd name="connsiteY0" fmla="*/ 0 h 733647"/>
                <a:gd name="connsiteX1" fmla="*/ 308344 w 2232837"/>
                <a:gd name="connsiteY1" fmla="*/ 191386 h 733647"/>
                <a:gd name="connsiteX2" fmla="*/ 808665 w 2232837"/>
                <a:gd name="connsiteY2" fmla="*/ 406752 h 733647"/>
                <a:gd name="connsiteX3" fmla="*/ 1106082 w 2232837"/>
                <a:gd name="connsiteY3" fmla="*/ 484554 h 733647"/>
                <a:gd name="connsiteX4" fmla="*/ 1643617 w 2232837"/>
                <a:gd name="connsiteY4" fmla="*/ 634535 h 733647"/>
                <a:gd name="connsiteX5" fmla="*/ 2232837 w 2232837"/>
                <a:gd name="connsiteY5" fmla="*/ 733647 h 733647"/>
                <a:gd name="connsiteX6" fmla="*/ 2232837 w 2232837"/>
                <a:gd name="connsiteY6" fmla="*/ 733647 h 73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837" h="733647">
                  <a:moveTo>
                    <a:pt x="0" y="0"/>
                  </a:moveTo>
                  <a:cubicBezTo>
                    <a:pt x="53163" y="23037"/>
                    <a:pt x="170121" y="129363"/>
                    <a:pt x="308344" y="191386"/>
                  </a:cubicBezTo>
                  <a:cubicBezTo>
                    <a:pt x="446567" y="253409"/>
                    <a:pt x="672263" y="365582"/>
                    <a:pt x="808665" y="406752"/>
                  </a:cubicBezTo>
                  <a:cubicBezTo>
                    <a:pt x="907804" y="428841"/>
                    <a:pt x="1006943" y="462465"/>
                    <a:pt x="1106082" y="484554"/>
                  </a:cubicBezTo>
                  <a:cubicBezTo>
                    <a:pt x="1288706" y="523011"/>
                    <a:pt x="1460993" y="596078"/>
                    <a:pt x="1643617" y="634535"/>
                  </a:cubicBezTo>
                  <a:lnTo>
                    <a:pt x="2232837" y="733647"/>
                  </a:lnTo>
                  <a:lnTo>
                    <a:pt x="2232837" y="733647"/>
                  </a:lnTo>
                </a:path>
              </a:pathLst>
            </a:cu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xmlns="" id="{1D198B72-5C84-4163-8085-D152977B94A2}"/>
                    </a:ext>
                  </a:extLst>
                </p:cNvPr>
                <p:cNvSpPr txBox="1"/>
                <p:nvPr/>
              </p:nvSpPr>
              <p:spPr>
                <a:xfrm>
                  <a:off x="1452545" y="692470"/>
                  <a:ext cx="24793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decrement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fr-FR" b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1D198B72-5C84-4163-8085-D152977B9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2545" y="692470"/>
                  <a:ext cx="191161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958" b="-3478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3FE24FB0-623B-43E9-A9D8-31C647CBB6E5}"/>
              </a:ext>
            </a:extLst>
          </p:cNvPr>
          <p:cNvCxnSpPr>
            <a:cxnSpLocks/>
          </p:cNvCxnSpPr>
          <p:nvPr/>
        </p:nvCxnSpPr>
        <p:spPr>
          <a:xfrm>
            <a:off x="662151" y="496060"/>
            <a:ext cx="0" cy="3102673"/>
          </a:xfrm>
          <a:prstGeom prst="line">
            <a:avLst/>
          </a:prstGeom>
          <a:ln w="28575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0EA9AF25-EA0B-44BB-9E3B-37D95CA34F96}"/>
              </a:ext>
            </a:extLst>
          </p:cNvPr>
          <p:cNvCxnSpPr>
            <a:cxnSpLocks/>
          </p:cNvCxnSpPr>
          <p:nvPr/>
        </p:nvCxnSpPr>
        <p:spPr>
          <a:xfrm>
            <a:off x="2419807" y="499639"/>
            <a:ext cx="0" cy="3102673"/>
          </a:xfrm>
          <a:prstGeom prst="line">
            <a:avLst/>
          </a:prstGeom>
          <a:ln w="28575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>
            <a:extLst>
              <a:ext uri="{FF2B5EF4-FFF2-40B4-BE49-F238E27FC236}">
                <a16:creationId xmlns:a16="http://schemas.microsoft.com/office/drawing/2014/main" xmlns="" id="{DBD6F3F0-C17D-4092-93E1-32529AB50070}"/>
              </a:ext>
            </a:extLst>
          </p:cNvPr>
          <p:cNvSpPr txBox="1"/>
          <p:nvPr/>
        </p:nvSpPr>
        <p:spPr>
          <a:xfrm>
            <a:off x="6646869" y="4900569"/>
            <a:ext cx="2510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Relative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uncertainty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b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fr-FR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7 % </a:t>
            </a:r>
          </a:p>
          <a:p>
            <a:r>
              <a:rPr lang="fr-F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Objective  1 %</a:t>
            </a:r>
            <a:endParaRPr lang="fr-F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D4C552-7784-4800-A95A-A451F3A8FFAC}"/>
              </a:ext>
            </a:extLst>
          </p:cNvPr>
          <p:cNvSpPr/>
          <p:nvPr/>
        </p:nvSpPr>
        <p:spPr>
          <a:xfrm>
            <a:off x="742111" y="3835285"/>
            <a:ext cx="3058977" cy="119698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Titre 1"/>
          <p:cNvSpPr txBox="1">
            <a:spLocks/>
          </p:cNvSpPr>
          <p:nvPr/>
        </p:nvSpPr>
        <p:spPr bwMode="auto">
          <a:xfrm>
            <a:off x="0" y="0"/>
            <a:ext cx="77120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fr-FR" kern="0" dirty="0"/>
              <a:t>NEW DEVELOPMENT: radiation pressure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00" y="579557"/>
            <a:ext cx="4225457" cy="305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7112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249" y="1077708"/>
            <a:ext cx="8891751" cy="4658264"/>
          </a:xfrm>
        </p:spPr>
        <p:txBody>
          <a:bodyPr/>
          <a:lstStyle/>
          <a:p>
            <a:pPr>
              <a:buClr>
                <a:srgbClr val="394EED"/>
              </a:buClr>
              <a:buFont typeface="Wingdings" panose="05000000000000000000" pitchFamily="2" charset="2"/>
              <a:buChar char="q"/>
            </a:pPr>
            <a:r>
              <a:rPr lang="fr-FR" b="1" dirty="0" smtClean="0"/>
              <a:t>Calibration </a:t>
            </a:r>
            <a:r>
              <a:rPr lang="fr-FR" b="1" dirty="0" err="1" smtClean="0"/>
              <a:t>capabilities</a:t>
            </a:r>
            <a:r>
              <a:rPr lang="fr-FR" b="1" dirty="0" smtClean="0"/>
              <a:t> up to 1 kW CW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uncertainty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1.3% (500 µW) to 2.7% (1 kW)</a:t>
            </a:r>
            <a:endParaRPr lang="fr-FR" b="1" dirty="0"/>
          </a:p>
          <a:p>
            <a:pPr>
              <a:buClr>
                <a:srgbClr val="394EED"/>
              </a:buClr>
              <a:buFont typeface="Wingdings" panose="05000000000000000000" pitchFamily="2" charset="2"/>
              <a:buChar char="q"/>
            </a:pPr>
            <a:endParaRPr lang="fr-FR" b="1" dirty="0" smtClean="0"/>
          </a:p>
          <a:p>
            <a:pPr>
              <a:buClr>
                <a:srgbClr val="394EED"/>
              </a:buClr>
              <a:buFont typeface="Wingdings" panose="05000000000000000000" pitchFamily="2" charset="2"/>
              <a:buChar char="q"/>
            </a:pPr>
            <a:r>
              <a:rPr lang="fr-FR" b="1" dirty="0" smtClean="0"/>
              <a:t>New </a:t>
            </a:r>
            <a:r>
              <a:rPr lang="fr-FR" b="1" dirty="0" err="1" smtClean="0"/>
              <a:t>development</a:t>
            </a:r>
            <a:r>
              <a:rPr lang="fr-FR" b="1" dirty="0" smtClean="0"/>
              <a:t> of a power </a:t>
            </a:r>
            <a:r>
              <a:rPr lang="fr-FR" b="1" dirty="0" err="1" smtClean="0"/>
              <a:t>meter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 smtClean="0"/>
              <a:t> on radiation </a:t>
            </a:r>
            <a:r>
              <a:rPr lang="fr-FR" b="1" dirty="0"/>
              <a:t>pressure </a:t>
            </a:r>
            <a:r>
              <a:rPr lang="fr-FR" b="1" dirty="0" err="1" smtClean="0"/>
              <a:t>using</a:t>
            </a:r>
            <a:r>
              <a:rPr lang="fr-FR" b="1" dirty="0" smtClean="0"/>
              <a:t> </a:t>
            </a:r>
            <a:r>
              <a:rPr lang="fr-FR" b="1" dirty="0" err="1" smtClean="0"/>
              <a:t>pyrolitic</a:t>
            </a:r>
            <a:r>
              <a:rPr lang="fr-FR" b="1" dirty="0" smtClean="0"/>
              <a:t> graphite </a:t>
            </a:r>
            <a:r>
              <a:rPr lang="fr-FR" b="1" dirty="0" err="1" smtClean="0"/>
              <a:t>levitation</a:t>
            </a:r>
            <a:r>
              <a:rPr lang="fr-FR" b="1" dirty="0" smtClean="0"/>
              <a:t> </a:t>
            </a:r>
            <a:r>
              <a:rPr lang="fr-FR" b="1" dirty="0" err="1" smtClean="0"/>
              <a:t>property</a:t>
            </a:r>
            <a:endParaRPr lang="fr-FR" b="1" dirty="0" smtClean="0"/>
          </a:p>
          <a:p>
            <a:pPr marL="898525" indent="-5365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b="1" dirty="0" smtClean="0"/>
              <a:t>	</a:t>
            </a: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Intermediate </a:t>
            </a:r>
            <a:r>
              <a:rPr lang="en-US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range of power (100 </a:t>
            </a:r>
            <a:r>
              <a:rPr lang="en-US" alt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en-US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- 10 W</a:t>
            </a: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98525" indent="-5365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Compact</a:t>
            </a:r>
            <a:r>
              <a:rPr lang="fr-FR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simple and </a:t>
            </a:r>
            <a:r>
              <a:rPr lang="fr-FR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transportable </a:t>
            </a:r>
          </a:p>
          <a:p>
            <a:pPr marL="898525" indent="-5365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Directly </a:t>
            </a:r>
            <a:r>
              <a:rPr lang="en-US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traceable to the new </a:t>
            </a: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</a:p>
          <a:p>
            <a:pPr marL="898525" indent="-5365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Temperature and vibration sensitive</a:t>
            </a:r>
          </a:p>
          <a:p>
            <a:pPr marL="898525" indent="-5365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Uncertainty down to 1%</a:t>
            </a:r>
            <a:endParaRPr lang="fr-FR" alt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8525" indent="-536575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399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33508" y="2212825"/>
            <a:ext cx="8324491" cy="1760085"/>
          </a:xfrm>
        </p:spPr>
        <p:txBody>
          <a:bodyPr/>
          <a:lstStyle/>
          <a:p>
            <a:pPr algn="ctr"/>
            <a:r>
              <a:rPr lang="fr-FR" b="1" dirty="0" err="1" smtClean="0"/>
              <a:t>Thank</a:t>
            </a:r>
            <a:r>
              <a:rPr lang="fr-FR" b="1" dirty="0" smtClean="0"/>
              <a:t> </a:t>
            </a:r>
            <a:r>
              <a:rPr lang="fr-FR" b="1" dirty="0" err="1" smtClean="0"/>
              <a:t>you</a:t>
            </a:r>
            <a:r>
              <a:rPr lang="fr-FR" b="1" dirty="0" smtClean="0"/>
              <a:t> for </a:t>
            </a:r>
            <a:r>
              <a:rPr lang="fr-FR" b="1" dirty="0" err="1" smtClean="0"/>
              <a:t>your</a:t>
            </a:r>
            <a:r>
              <a:rPr lang="fr-FR" b="1" dirty="0" smtClean="0"/>
              <a:t> attention</a:t>
            </a:r>
          </a:p>
          <a:p>
            <a:endParaRPr lang="fr-FR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62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75397" y="951584"/>
            <a:ext cx="8324491" cy="4658264"/>
          </a:xfrm>
        </p:spPr>
        <p:txBody>
          <a:bodyPr/>
          <a:lstStyle/>
          <a:p>
            <a:r>
              <a:rPr lang="fr-FR" b="1" dirty="0" smtClean="0"/>
              <a:t>Introduction</a:t>
            </a:r>
          </a:p>
          <a:p>
            <a:endParaRPr lang="fr-FR" b="1" dirty="0" smtClean="0"/>
          </a:p>
          <a:p>
            <a:r>
              <a:rPr lang="fr-FR" b="1" dirty="0" smtClean="0"/>
              <a:t>Calibration </a:t>
            </a:r>
            <a:r>
              <a:rPr lang="fr-FR" b="1" dirty="0" err="1" smtClean="0"/>
              <a:t>capabilities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err="1" smtClean="0"/>
              <a:t>Traceability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New </a:t>
            </a:r>
            <a:r>
              <a:rPr lang="fr-FR" b="1" dirty="0" err="1" smtClean="0"/>
              <a:t>development</a:t>
            </a:r>
            <a:r>
              <a:rPr lang="fr-FR" b="1" dirty="0" smtClean="0"/>
              <a:t> in laser power </a:t>
            </a:r>
            <a:r>
              <a:rPr lang="fr-FR" b="1" dirty="0" err="1" smtClean="0"/>
              <a:t>measurement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 smtClean="0"/>
              <a:t> on radiation pressure</a:t>
            </a:r>
          </a:p>
          <a:p>
            <a:endParaRPr lang="fr-FR" b="1" dirty="0"/>
          </a:p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477407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899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41890" y="1345721"/>
            <a:ext cx="8891751" cy="4658264"/>
          </a:xfrm>
        </p:spPr>
        <p:txBody>
          <a:bodyPr/>
          <a:lstStyle/>
          <a:p>
            <a:pPr>
              <a:buClr>
                <a:srgbClr val="394EED"/>
              </a:buClr>
              <a:buFont typeface="Wingdings" panose="05000000000000000000" pitchFamily="2" charset="2"/>
              <a:buChar char="q"/>
            </a:pPr>
            <a:r>
              <a:rPr lang="fr-FR" b="1" dirty="0" smtClean="0"/>
              <a:t>French </a:t>
            </a:r>
            <a:r>
              <a:rPr lang="fr-FR" b="1" dirty="0" err="1" smtClean="0"/>
              <a:t>metrology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managed</a:t>
            </a:r>
            <a:r>
              <a:rPr lang="fr-FR" b="1" dirty="0" smtClean="0"/>
              <a:t> by LNE and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 smtClean="0"/>
              <a:t> on:</a:t>
            </a:r>
          </a:p>
          <a:p>
            <a:pPr marL="725488" indent="-363538" defTabSz="89852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b="1" dirty="0"/>
              <a:t>	</a:t>
            </a:r>
            <a:r>
              <a:rPr lang="fr-FR" sz="2000" b="1" dirty="0" smtClean="0"/>
              <a:t>4 National institutes: LNE, CNAM, CEA-LNHB, SYRTE-OP</a:t>
            </a:r>
          </a:p>
          <a:p>
            <a:pPr marL="725488" indent="-363538" defTabSz="89852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2000" b="1" dirty="0"/>
              <a:t>	</a:t>
            </a:r>
            <a:r>
              <a:rPr lang="fr-FR" sz="2000" b="1" dirty="0" smtClean="0"/>
              <a:t>6 </a:t>
            </a:r>
            <a:r>
              <a:rPr lang="fr-FR" sz="2000" b="1" dirty="0" err="1" smtClean="0"/>
              <a:t>DI’s</a:t>
            </a:r>
            <a:r>
              <a:rPr lang="fr-FR" sz="2000" b="1" dirty="0" smtClean="0"/>
              <a:t> (ENSAM, IRSN, CETIAT, LTFB, LADG, TRAPIL)</a:t>
            </a:r>
          </a:p>
          <a:p>
            <a:endParaRPr lang="fr-FR" b="1" dirty="0" smtClean="0"/>
          </a:p>
          <a:p>
            <a:pPr>
              <a:buClr>
                <a:srgbClr val="394EED"/>
              </a:buClr>
              <a:buFont typeface="Wingdings" panose="05000000000000000000" pitchFamily="2" charset="2"/>
              <a:buChar char="q"/>
            </a:pPr>
            <a:r>
              <a:rPr lang="fr-FR" b="1" dirty="0" err="1" smtClean="0"/>
              <a:t>Radiometry-Photometry</a:t>
            </a:r>
            <a:r>
              <a:rPr lang="fr-FR" b="1" dirty="0" smtClean="0"/>
              <a:t>:</a:t>
            </a:r>
          </a:p>
          <a:p>
            <a:pPr marL="898525" indent="-5365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b="1" dirty="0"/>
              <a:t>	</a:t>
            </a:r>
            <a:r>
              <a:rPr lang="fr-FR" sz="2000" b="1" dirty="0" smtClean="0"/>
              <a:t>CNAM: </a:t>
            </a:r>
            <a:r>
              <a:rPr lang="fr-FR" sz="2000" b="1" dirty="0" err="1" smtClean="0"/>
              <a:t>set-up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references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according</a:t>
            </a:r>
            <a:r>
              <a:rPr lang="fr-FR" sz="2000" b="1" dirty="0" smtClean="0"/>
              <a:t> to CCPR KC</a:t>
            </a:r>
          </a:p>
          <a:p>
            <a:pPr marL="898525" indent="-5365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2000" b="1" dirty="0"/>
              <a:t>	</a:t>
            </a:r>
            <a:r>
              <a:rPr lang="fr-FR" sz="2000" b="1" dirty="0" smtClean="0"/>
              <a:t>LNE: </a:t>
            </a:r>
            <a:r>
              <a:rPr lang="fr-FR" sz="2000" b="1" dirty="0" err="1" smtClean="0"/>
              <a:t>set-up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complementary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references</a:t>
            </a:r>
            <a:r>
              <a:rPr lang="fr-FR" sz="2000" b="1" dirty="0" smtClean="0"/>
              <a:t> (laser power, </a:t>
            </a:r>
            <a:r>
              <a:rPr lang="fr-FR" sz="2000" b="1" dirty="0" err="1" smtClean="0"/>
              <a:t>fiber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optics</a:t>
            </a:r>
            <a:r>
              <a:rPr lang="fr-FR" sz="2000" b="1" dirty="0" smtClean="0"/>
              <a:t>, radiance,…), and transfert to </a:t>
            </a:r>
            <a:r>
              <a:rPr lang="fr-FR" sz="2000" b="1" dirty="0" err="1" smtClean="0"/>
              <a:t>industry</a:t>
            </a:r>
            <a:endParaRPr lang="fr-FR" sz="2000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335517" y="64098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02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r>
              <a:rPr lang="fr-FR" dirty="0" smtClean="0"/>
              <a:t>Calibration </a:t>
            </a:r>
            <a:r>
              <a:rPr lang="fr-FR" dirty="0" err="1" smtClean="0"/>
              <a:t>capabilities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26124" y="536732"/>
            <a:ext cx="6243146" cy="1954220"/>
          </a:xfrm>
        </p:spPr>
        <p:txBody>
          <a:bodyPr/>
          <a:lstStyle/>
          <a:p>
            <a:r>
              <a:rPr lang="fr-FR" dirty="0" smtClean="0"/>
              <a:t>Power </a:t>
            </a:r>
            <a:r>
              <a:rPr lang="fr-FR" dirty="0" err="1" smtClean="0"/>
              <a:t>measurement</a:t>
            </a:r>
            <a:endParaRPr lang="fr-FR" dirty="0"/>
          </a:p>
          <a:p>
            <a:r>
              <a:rPr lang="fr-FR" dirty="0" err="1" smtClean="0"/>
              <a:t>Wavelengths</a:t>
            </a:r>
            <a:r>
              <a:rPr lang="fr-FR" dirty="0" smtClean="0"/>
              <a:t> (nm): 532, 633, 1064, 1070, 10600</a:t>
            </a:r>
          </a:p>
          <a:p>
            <a:r>
              <a:rPr lang="fr-FR" dirty="0" smtClean="0"/>
              <a:t>Power range: 0.1 mW to 1 kW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41" y="5118251"/>
            <a:ext cx="2853559" cy="17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46" y="534868"/>
            <a:ext cx="2741854" cy="167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85492"/>
              </p:ext>
            </p:extLst>
          </p:nvPr>
        </p:nvGraphicFramePr>
        <p:xfrm>
          <a:off x="583324" y="2459422"/>
          <a:ext cx="7740869" cy="251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593"/>
                <a:gridCol w="1954924"/>
                <a:gridCol w="977462"/>
                <a:gridCol w="1355835"/>
                <a:gridCol w="1072055"/>
              </a:tblGrid>
              <a:tr h="394137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Laser sources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Spectra-Physics</a:t>
                      </a:r>
                      <a:endParaRPr lang="fr-F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633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 mW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 mm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Spectron</a:t>
                      </a:r>
                      <a:r>
                        <a:rPr lang="fr-FR" dirty="0" smtClean="0"/>
                        <a:t> Laser </a:t>
                      </a:r>
                      <a:r>
                        <a:rPr lang="fr-FR" dirty="0" err="1" smtClean="0"/>
                        <a:t>Systems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SL 301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1064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 W single</a:t>
                      </a:r>
                    </a:p>
                    <a:p>
                      <a:pPr algn="ctr"/>
                      <a:r>
                        <a:rPr lang="fr-FR" dirty="0" smtClean="0"/>
                        <a:t>50 W multi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 mm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MPB </a:t>
                      </a:r>
                      <a:r>
                        <a:rPr lang="fr-FR" dirty="0" err="1" smtClean="0"/>
                        <a:t>tech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GN-802-MES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10600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W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div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Spectra-Physics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Millennia</a:t>
                      </a:r>
                      <a:r>
                        <a:rPr lang="fr-FR" dirty="0" smtClean="0"/>
                        <a:t> eV25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532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 W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mm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IPG PHOTONICS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P30-001298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1070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1100 W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 mm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58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r>
              <a:rPr lang="fr-FR" dirty="0" smtClean="0"/>
              <a:t>Calibration </a:t>
            </a:r>
            <a:r>
              <a:rPr lang="fr-FR" dirty="0" err="1" smtClean="0"/>
              <a:t>capabilities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26124" y="536731"/>
            <a:ext cx="5754414" cy="3420414"/>
          </a:xfrm>
        </p:spPr>
        <p:txBody>
          <a:bodyPr/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/>
          </a:p>
          <a:p>
            <a:r>
              <a:rPr lang="fr-FR" dirty="0" err="1" smtClean="0"/>
              <a:t>Wavelengths</a:t>
            </a:r>
            <a:r>
              <a:rPr lang="fr-FR" dirty="0" smtClean="0"/>
              <a:t> (nm): 1064, 532, 355</a:t>
            </a:r>
          </a:p>
          <a:p>
            <a:r>
              <a:rPr lang="fr-FR" dirty="0" err="1" smtClean="0"/>
              <a:t>Energy</a:t>
            </a:r>
            <a:r>
              <a:rPr lang="fr-FR" dirty="0" smtClean="0"/>
              <a:t>: up to 700 </a:t>
            </a:r>
            <a:r>
              <a:rPr lang="fr-FR" dirty="0" err="1" smtClean="0"/>
              <a:t>mJ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Laser: QUANTEL, </a:t>
            </a:r>
            <a:r>
              <a:rPr lang="fr-FR" dirty="0" err="1" smtClean="0"/>
              <a:t>Brilliant</a:t>
            </a:r>
            <a:r>
              <a:rPr lang="fr-FR" dirty="0" smtClean="0"/>
              <a:t> B</a:t>
            </a:r>
          </a:p>
          <a:p>
            <a:r>
              <a:rPr lang="fr-FR" dirty="0" smtClean="0"/>
              <a:t>Pulse </a:t>
            </a:r>
            <a:r>
              <a:rPr lang="fr-FR" dirty="0" err="1" smtClean="0"/>
              <a:t>width</a:t>
            </a:r>
            <a:r>
              <a:rPr lang="fr-FR" dirty="0" smtClean="0"/>
              <a:t>: 7 ns</a:t>
            </a:r>
          </a:p>
          <a:p>
            <a:r>
              <a:rPr lang="fr-FR" dirty="0" err="1" smtClean="0"/>
              <a:t>Repetition</a:t>
            </a:r>
            <a:r>
              <a:rPr lang="fr-FR" dirty="0" smtClean="0"/>
              <a:t> rate: 20 Hz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99" y="3439021"/>
            <a:ext cx="3983201" cy="273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441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r>
              <a:rPr lang="fr-FR" dirty="0" smtClean="0"/>
              <a:t>Calibration </a:t>
            </a:r>
            <a:r>
              <a:rPr lang="fr-FR" dirty="0" err="1" smtClean="0"/>
              <a:t>capabilities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536731"/>
            <a:ext cx="9144000" cy="734330"/>
          </a:xfrm>
        </p:spPr>
        <p:txBody>
          <a:bodyPr/>
          <a:lstStyle/>
          <a:p>
            <a:pPr algn="ctr"/>
            <a:r>
              <a:rPr lang="fr-FR" b="1" dirty="0" smtClean="0"/>
              <a:t>CMC</a:t>
            </a:r>
            <a:endParaRPr lang="fr-FR" b="1" dirty="0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60" y="1271061"/>
            <a:ext cx="4763012" cy="465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684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12971"/>
              </p:ext>
            </p:extLst>
          </p:nvPr>
        </p:nvGraphicFramePr>
        <p:xfrm>
          <a:off x="242221" y="1545021"/>
          <a:ext cx="8578876" cy="4398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0" name="Document" r:id="rId3" imgW="5782056" imgH="2962656" progId="Word.Document.8">
                  <p:embed/>
                </p:oleObj>
              </mc:Choice>
              <mc:Fallback>
                <p:oleObj name="Document" r:id="rId3" imgW="5782056" imgH="296265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21" y="1545021"/>
                        <a:ext cx="8578876" cy="43985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r>
              <a:rPr lang="fr-FR" dirty="0" smtClean="0"/>
              <a:t>TRACEABILITY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9301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Traceability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through</a:t>
            </a:r>
            <a:r>
              <a:rPr lang="fr-FR" sz="2000" b="1" dirty="0" smtClean="0"/>
              <a:t> home made laser power </a:t>
            </a:r>
            <a:r>
              <a:rPr lang="fr-FR" sz="2000" b="1" dirty="0" err="1" smtClean="0"/>
              <a:t>meters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6796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r>
              <a:rPr lang="fr-FR" dirty="0" smtClean="0"/>
              <a:t>TRACEABILITY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41890" y="636273"/>
            <a:ext cx="8891751" cy="4658264"/>
          </a:xfrm>
        </p:spPr>
        <p:txBody>
          <a:bodyPr/>
          <a:lstStyle/>
          <a:p>
            <a:pPr>
              <a:buClr>
                <a:srgbClr val="394EED"/>
              </a:buClr>
              <a:buFont typeface="Wingdings" panose="05000000000000000000" pitchFamily="2" charset="2"/>
              <a:buChar char="q"/>
            </a:pPr>
            <a:r>
              <a:rPr lang="fr-FR" sz="2000" b="1" dirty="0" err="1" smtClean="0"/>
              <a:t>Previous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traceability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was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through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electrical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quantities</a:t>
            </a:r>
            <a:r>
              <a:rPr lang="fr-FR" sz="2000" b="1" dirty="0" smtClean="0"/>
              <a:t>. This has </a:t>
            </a:r>
            <a:r>
              <a:rPr lang="fr-FR" sz="2000" b="1" dirty="0" err="1" smtClean="0"/>
              <a:t>shown</a:t>
            </a:r>
            <a:r>
              <a:rPr lang="fr-FR" sz="2000" b="1" dirty="0" smtClean="0"/>
              <a:t> a </a:t>
            </a:r>
            <a:r>
              <a:rPr lang="fr-FR" sz="2000" b="1" dirty="0" err="1" smtClean="0"/>
              <a:t>systematic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error</a:t>
            </a:r>
            <a:r>
              <a:rPr lang="fr-FR" sz="2000" b="1" dirty="0" smtClean="0"/>
              <a:t> of 2 % (EUROMET </a:t>
            </a:r>
            <a:r>
              <a:rPr lang="fr-FR" sz="2000" b="1" dirty="0" err="1" smtClean="0"/>
              <a:t>comparison</a:t>
            </a:r>
            <a:r>
              <a:rPr lang="fr-FR" sz="2000" b="1" dirty="0" smtClean="0"/>
              <a:t> 156)</a:t>
            </a:r>
          </a:p>
          <a:p>
            <a:pPr>
              <a:buClr>
                <a:srgbClr val="394EED"/>
              </a:buClr>
              <a:buFont typeface="Wingdings" panose="05000000000000000000" pitchFamily="2" charset="2"/>
              <a:buChar char="q"/>
            </a:pPr>
            <a:endParaRPr lang="fr-FR" sz="2000" b="1" dirty="0" smtClean="0"/>
          </a:p>
          <a:p>
            <a:pPr>
              <a:buClr>
                <a:srgbClr val="394EED"/>
              </a:buClr>
              <a:buFont typeface="Wingdings" panose="05000000000000000000" pitchFamily="2" charset="2"/>
              <a:buChar char="q"/>
            </a:pPr>
            <a:r>
              <a:rPr lang="fr-FR" sz="2000" b="1" dirty="0" err="1" smtClean="0"/>
              <a:t>Nowdays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traceability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to the </a:t>
            </a:r>
            <a:r>
              <a:rPr lang="fr-FR" sz="2000" b="1" dirty="0" err="1" smtClean="0"/>
              <a:t>cryogenic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radiometer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through</a:t>
            </a:r>
            <a:r>
              <a:rPr lang="fr-FR" sz="2000" b="1" dirty="0" smtClean="0"/>
              <a:t> a Si </a:t>
            </a:r>
            <a:r>
              <a:rPr lang="fr-FR" sz="2000" b="1" dirty="0" err="1" smtClean="0"/>
              <a:t>trap</a:t>
            </a:r>
            <a:r>
              <a:rPr lang="fr-FR" sz="2000" b="1" dirty="0" smtClean="0"/>
              <a:t> detector:</a:t>
            </a:r>
          </a:p>
          <a:p>
            <a:pPr marL="725488" indent="-363538" defTabSz="89852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1800" b="1" dirty="0" smtClean="0"/>
              <a:t>3 Hamamatsu S1227 SI detector</a:t>
            </a:r>
          </a:p>
          <a:p>
            <a:pPr marL="725488" indent="-363538" defTabSz="89852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1800" b="1" dirty="0" err="1" smtClean="0"/>
              <a:t>Calibrated</a:t>
            </a:r>
            <a:r>
              <a:rPr lang="fr-FR" sz="1800" b="1" dirty="0" smtClean="0"/>
              <a:t> at a power </a:t>
            </a:r>
            <a:r>
              <a:rPr lang="fr-FR" sz="1800" b="1" dirty="0" err="1" smtClean="0"/>
              <a:t>levels</a:t>
            </a:r>
            <a:r>
              <a:rPr lang="fr-FR" sz="1800" b="1" dirty="0" smtClean="0"/>
              <a:t> of 100 µW and 500 µW</a:t>
            </a:r>
          </a:p>
          <a:p>
            <a:pPr marL="725488" indent="-363538" defTabSz="89852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1800" b="1" dirty="0" err="1" smtClean="0"/>
              <a:t>Linearity</a:t>
            </a:r>
            <a:r>
              <a:rPr lang="fr-FR" sz="1800" b="1" dirty="0" smtClean="0"/>
              <a:t> has been </a:t>
            </a:r>
            <a:r>
              <a:rPr lang="fr-FR" sz="1800" b="1" dirty="0" err="1" smtClean="0"/>
              <a:t>demonstrated</a:t>
            </a:r>
            <a:r>
              <a:rPr lang="fr-FR" sz="1800" b="1" dirty="0" smtClean="0"/>
              <a:t> at 5 mW (</a:t>
            </a:r>
            <a:r>
              <a:rPr lang="fr-FR" sz="1800" b="1" dirty="0" err="1" smtClean="0"/>
              <a:t>cryogenic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radiometer</a:t>
            </a:r>
            <a:r>
              <a:rPr lang="fr-FR" sz="1800" b="1" dirty="0" smtClean="0"/>
              <a:t>) and at 20 mW (</a:t>
            </a:r>
            <a:r>
              <a:rPr lang="fr-FR" sz="1800" b="1" dirty="0" err="1" smtClean="0"/>
              <a:t>comparison</a:t>
            </a:r>
            <a:r>
              <a:rPr lang="fr-FR" sz="1800" b="1" dirty="0" smtClean="0"/>
              <a:t> to PMOD </a:t>
            </a:r>
            <a:r>
              <a:rPr lang="fr-FR" sz="1800" b="1" dirty="0" err="1" smtClean="0"/>
              <a:t>scale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with</a:t>
            </a:r>
            <a:r>
              <a:rPr lang="fr-FR" sz="1800" b="1" dirty="0" smtClean="0"/>
              <a:t> 0.1% agreement)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21" y="3758829"/>
            <a:ext cx="3044927" cy="253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45476" y="5028526"/>
            <a:ext cx="4554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« </a:t>
            </a:r>
            <a:r>
              <a:rPr lang="fr-FR" sz="1400" dirty="0" err="1" smtClean="0"/>
              <a:t>Nonlinearity</a:t>
            </a:r>
            <a:r>
              <a:rPr lang="fr-FR" sz="1400" dirty="0" smtClean="0"/>
              <a:t> of the quantum </a:t>
            </a:r>
            <a:r>
              <a:rPr lang="fr-FR" sz="1400" dirty="0" err="1" smtClean="0"/>
              <a:t>efficiency</a:t>
            </a:r>
            <a:r>
              <a:rPr lang="fr-FR" sz="1400" dirty="0" smtClean="0"/>
              <a:t> of Si </a:t>
            </a:r>
            <a:r>
              <a:rPr lang="fr-FR" sz="1400" dirty="0" err="1" smtClean="0"/>
              <a:t>reflection</a:t>
            </a:r>
            <a:r>
              <a:rPr lang="fr-FR" sz="1400" dirty="0" smtClean="0"/>
              <a:t> </a:t>
            </a:r>
            <a:r>
              <a:rPr lang="fr-FR" sz="1400" dirty="0" err="1" smtClean="0"/>
              <a:t>trap</a:t>
            </a:r>
            <a:r>
              <a:rPr lang="fr-FR" sz="1400" dirty="0" smtClean="0"/>
              <a:t> detector at 633 nm », K-D. Stock et al, </a:t>
            </a:r>
            <a:r>
              <a:rPr lang="fr-FR" sz="1400" dirty="0" err="1" smtClean="0"/>
              <a:t>Metrologia</a:t>
            </a:r>
            <a:r>
              <a:rPr lang="fr-FR" sz="1400" dirty="0" smtClean="0"/>
              <a:t>, 35, 1998   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599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2075" cy="530225"/>
          </a:xfrm>
        </p:spPr>
        <p:txBody>
          <a:bodyPr/>
          <a:lstStyle/>
          <a:p>
            <a:r>
              <a:rPr lang="fr-FR" dirty="0" smtClean="0"/>
              <a:t>TRACEABILITY</a:t>
            </a:r>
            <a:endParaRPr lang="fr-FR" dirty="0"/>
          </a:p>
        </p:txBody>
      </p:sp>
      <p:pic>
        <p:nvPicPr>
          <p:cNvPr id="5" name="Picture 4" descr="P:\PERSONNE\Fri\Radiométrie laser\photos\WL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073"/>
            <a:ext cx="1456100" cy="19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92366"/>
              </p:ext>
            </p:extLst>
          </p:nvPr>
        </p:nvGraphicFramePr>
        <p:xfrm>
          <a:off x="0" y="2756220"/>
          <a:ext cx="1939159" cy="228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9" name="Image bitmap" r:id="rId4" imgW="6714286" imgH="7923810" progId="PBrush">
                  <p:embed/>
                </p:oleObj>
              </mc:Choice>
              <mc:Fallback>
                <p:oleObj name="Image bitmap" r:id="rId4" imgW="6714286" imgH="7923810" progId="PBrush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56220"/>
                        <a:ext cx="1939159" cy="2288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4" descr="P:\PERSONNE\Fri\Radiométrie laser\photos\20160112_0924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93" y="900607"/>
            <a:ext cx="17811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73899" y="682438"/>
            <a:ext cx="23903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radiometer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973899" y="2134806"/>
            <a:ext cx="23903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 </a:t>
            </a:r>
            <a:r>
              <a:rPr lang="fr-FR" dirty="0" err="1" smtClean="0"/>
              <a:t>Trap</a:t>
            </a:r>
            <a:r>
              <a:rPr lang="fr-FR" dirty="0" smtClean="0"/>
              <a:t> detector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441936" y="1274581"/>
            <a:ext cx="1811714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 </a:t>
            </a:r>
            <a:r>
              <a:rPr lang="el-GR" sz="1600" dirty="0" smtClean="0">
                <a:latin typeface="Arial"/>
                <a:cs typeface="Arial"/>
              </a:rPr>
              <a:t>λ</a:t>
            </a:r>
            <a:r>
              <a:rPr lang="fr-FR" sz="1600" dirty="0" smtClean="0">
                <a:latin typeface="Arial"/>
                <a:cs typeface="Arial"/>
              </a:rPr>
              <a:t>: 488, 514, 633</a:t>
            </a:r>
          </a:p>
          <a:p>
            <a:pPr algn="ctr"/>
            <a:r>
              <a:rPr lang="fr-FR" sz="1600" dirty="0" smtClean="0"/>
              <a:t>P: 100 -500 µW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973899" y="3424732"/>
            <a:ext cx="239337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Radiometer</a:t>
            </a:r>
            <a:r>
              <a:rPr lang="fr-FR" dirty="0" smtClean="0"/>
              <a:t> WL001</a:t>
            </a:r>
          </a:p>
          <a:p>
            <a:pPr algn="ctr"/>
            <a:r>
              <a:rPr lang="fr-FR" dirty="0" smtClean="0"/>
              <a:t>Conduction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41936" y="2617076"/>
            <a:ext cx="181171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el-GR" sz="1600" dirty="0" smtClean="0">
                <a:latin typeface="Arial"/>
                <a:cs typeface="Arial"/>
              </a:rPr>
              <a:t>λ</a:t>
            </a:r>
            <a:r>
              <a:rPr lang="fr-FR" sz="1600" dirty="0" smtClean="0">
                <a:latin typeface="Arial"/>
                <a:cs typeface="Arial"/>
              </a:rPr>
              <a:t>: 532</a:t>
            </a:r>
          </a:p>
          <a:p>
            <a:pPr algn="ctr"/>
            <a:r>
              <a:rPr lang="fr-FR" sz="1600" dirty="0" smtClean="0"/>
              <a:t>P: 500 µW -5 mW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77959" y="5091076"/>
            <a:ext cx="318227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Radiometer</a:t>
            </a:r>
            <a:r>
              <a:rPr lang="fr-FR" dirty="0" smtClean="0"/>
              <a:t> WLR2</a:t>
            </a:r>
          </a:p>
          <a:p>
            <a:pPr algn="ctr"/>
            <a:r>
              <a:rPr lang="fr-FR" dirty="0" smtClean="0"/>
              <a:t>Conduction + </a:t>
            </a:r>
            <a:r>
              <a:rPr lang="fr-FR" dirty="0" err="1" smtClean="0"/>
              <a:t>electrical</a:t>
            </a:r>
            <a:r>
              <a:rPr lang="fr-FR" dirty="0" smtClean="0"/>
              <a:t> substitution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441935" y="4254968"/>
            <a:ext cx="237263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el-GR" sz="1600" dirty="0" smtClean="0">
                <a:latin typeface="Arial"/>
                <a:cs typeface="Arial"/>
              </a:rPr>
              <a:t>λ</a:t>
            </a:r>
            <a:r>
              <a:rPr lang="fr-FR" sz="1600" dirty="0" smtClean="0">
                <a:latin typeface="Arial"/>
                <a:cs typeface="Arial"/>
              </a:rPr>
              <a:t>: 532</a:t>
            </a:r>
          </a:p>
          <a:p>
            <a:pPr algn="ctr"/>
            <a:r>
              <a:rPr lang="fr-FR" sz="1600" dirty="0" smtClean="0"/>
              <a:t>P: 100 mW + </a:t>
            </a:r>
            <a:r>
              <a:rPr lang="fr-FR" sz="1600" dirty="0" err="1" smtClean="0"/>
              <a:t>Attenuator</a:t>
            </a:r>
            <a:endParaRPr lang="fr-FR" sz="1600" dirty="0"/>
          </a:p>
        </p:txBody>
      </p:sp>
      <p:cxnSp>
        <p:nvCxnSpPr>
          <p:cNvPr id="15" name="Connecteur droit 14"/>
          <p:cNvCxnSpPr>
            <a:stCxn id="4" idx="2"/>
            <a:endCxn id="9" idx="0"/>
          </p:cNvCxnSpPr>
          <p:nvPr/>
        </p:nvCxnSpPr>
        <p:spPr>
          <a:xfrm>
            <a:off x="4169098" y="1051770"/>
            <a:ext cx="0" cy="1083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11" idx="0"/>
          </p:cNvCxnSpPr>
          <p:nvPr/>
        </p:nvCxnSpPr>
        <p:spPr>
          <a:xfrm>
            <a:off x="4170588" y="2504138"/>
            <a:ext cx="0" cy="920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endCxn id="13" idx="0"/>
          </p:cNvCxnSpPr>
          <p:nvPr/>
        </p:nvCxnSpPr>
        <p:spPr>
          <a:xfrm>
            <a:off x="4155079" y="4071063"/>
            <a:ext cx="14019" cy="102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1"/>
          </p:cNvCxnSpPr>
          <p:nvPr/>
        </p:nvCxnSpPr>
        <p:spPr>
          <a:xfrm flipH="1">
            <a:off x="4162088" y="1582358"/>
            <a:ext cx="1279848" cy="10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170588" y="2914850"/>
            <a:ext cx="1279848" cy="10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4155079" y="4565855"/>
            <a:ext cx="1279848" cy="10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576552" y="189013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WL001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814572" y="356300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WLR2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556234" y="6421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A9E399-7210-4238-A8D9-7296DF4E0156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801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9_MasqueLNE_P2007-2010">
  <a:themeElements>
    <a:clrScheme name="Club Med template 2011 1">
      <a:dk1>
        <a:srgbClr val="0650A0"/>
      </a:dk1>
      <a:lt1>
        <a:srgbClr val="FFFFFF"/>
      </a:lt1>
      <a:dk2>
        <a:srgbClr val="707070"/>
      </a:dk2>
      <a:lt2>
        <a:srgbClr val="3E3E3E"/>
      </a:lt2>
      <a:accent1>
        <a:srgbClr val="0065B3"/>
      </a:accent1>
      <a:accent2>
        <a:srgbClr val="00A4D7"/>
      </a:accent2>
      <a:accent3>
        <a:srgbClr val="FFFFFF"/>
      </a:accent3>
      <a:accent4>
        <a:srgbClr val="044388"/>
      </a:accent4>
      <a:accent5>
        <a:srgbClr val="AAB8D6"/>
      </a:accent5>
      <a:accent6>
        <a:srgbClr val="0094C3"/>
      </a:accent6>
      <a:hlink>
        <a:srgbClr val="BB50C1"/>
      </a:hlink>
      <a:folHlink>
        <a:srgbClr val="FB5800"/>
      </a:folHlink>
    </a:clrScheme>
    <a:fontScheme name="9_MasqueLNE_P2007-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ub Med template 2011 1">
        <a:dk1>
          <a:srgbClr val="0650A0"/>
        </a:dk1>
        <a:lt1>
          <a:srgbClr val="FFFFFF"/>
        </a:lt1>
        <a:dk2>
          <a:srgbClr val="707070"/>
        </a:dk2>
        <a:lt2>
          <a:srgbClr val="3E3E3E"/>
        </a:lt2>
        <a:accent1>
          <a:srgbClr val="0065B3"/>
        </a:accent1>
        <a:accent2>
          <a:srgbClr val="00A4D7"/>
        </a:accent2>
        <a:accent3>
          <a:srgbClr val="FFFFFF"/>
        </a:accent3>
        <a:accent4>
          <a:srgbClr val="044388"/>
        </a:accent4>
        <a:accent5>
          <a:srgbClr val="AAB8D6"/>
        </a:accent5>
        <a:accent6>
          <a:srgbClr val="0094C3"/>
        </a:accent6>
        <a:hlink>
          <a:srgbClr val="BB50C1"/>
        </a:hlink>
        <a:folHlink>
          <a:srgbClr val="FB5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MasqueLNE_P2007-2010</Template>
  <TotalTime>14411</TotalTime>
  <Words>716</Words>
  <Application>Microsoft Office PowerPoint</Application>
  <PresentationFormat>Affichage à l'écran (4:3)</PresentationFormat>
  <Paragraphs>191</Paragraphs>
  <Slides>16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9_MasqueLNE_P2007-2010</vt:lpstr>
      <vt:lpstr>think-cell Slide</vt:lpstr>
      <vt:lpstr>Document</vt:lpstr>
      <vt:lpstr>Image bitmap</vt:lpstr>
      <vt:lpstr>Présentation PowerPoint</vt:lpstr>
      <vt:lpstr>OUTLINE</vt:lpstr>
      <vt:lpstr>INTRODUCTION</vt:lpstr>
      <vt:lpstr>Calibration capabilities</vt:lpstr>
      <vt:lpstr>Calibration capabilities</vt:lpstr>
      <vt:lpstr>Calibration capabilities</vt:lpstr>
      <vt:lpstr>TRACEABILITY</vt:lpstr>
      <vt:lpstr>TRACEABILITY</vt:lpstr>
      <vt:lpstr>TRACEABILITY</vt:lpstr>
      <vt:lpstr>TRACEABILITY</vt:lpstr>
      <vt:lpstr>Présentation PowerPoint</vt:lpstr>
      <vt:lpstr>Pyrolytic graphite</vt:lpstr>
      <vt:lpstr>Présentation PowerPoint</vt:lpstr>
      <vt:lpstr>First results</vt:lpstr>
      <vt:lpstr>CONCLUSION</vt:lpstr>
      <vt:lpstr>Présentation PowerPoint</vt:lpstr>
    </vt:vector>
  </TitlesOfParts>
  <Company>LNE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MALARDIER</dc:creator>
  <cp:lastModifiedBy>Dubard Jimmy</cp:lastModifiedBy>
  <cp:revision>507</cp:revision>
  <cp:lastPrinted>2018-11-20T15:47:41Z</cp:lastPrinted>
  <dcterms:created xsi:type="dcterms:W3CDTF">2012-02-17T12:35:49Z</dcterms:created>
  <dcterms:modified xsi:type="dcterms:W3CDTF">2019-03-15T20:04:47Z</dcterms:modified>
</cp:coreProperties>
</file>