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howSpecialPlsOnTitleSld="0" saveSubset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556" r:id="rId2"/>
    <p:sldId id="557" r:id="rId3"/>
    <p:sldId id="588" r:id="rId4"/>
    <p:sldId id="558" r:id="rId5"/>
    <p:sldId id="576" r:id="rId6"/>
    <p:sldId id="587" r:id="rId7"/>
    <p:sldId id="590" r:id="rId8"/>
    <p:sldId id="589" r:id="rId9"/>
    <p:sldId id="595" r:id="rId10"/>
    <p:sldId id="591" r:id="rId11"/>
    <p:sldId id="592" r:id="rId12"/>
    <p:sldId id="593" r:id="rId13"/>
    <p:sldId id="594" r:id="rId14"/>
    <p:sldId id="596" r:id="rId15"/>
    <p:sldId id="586" r:id="rId16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D992"/>
    <a:srgbClr val="B8CF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45" autoAdjust="0"/>
    <p:restoredTop sz="96208" autoAdjust="0"/>
  </p:normalViewPr>
  <p:slideViewPr>
    <p:cSldViewPr snapToGrid="0" snapToObjects="1">
      <p:cViewPr varScale="1">
        <p:scale>
          <a:sx n="149" d="100"/>
          <a:sy n="149" d="100"/>
        </p:scale>
        <p:origin x="184" y="32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3A1289-F2EB-4F49-B4FE-5BF10006A6E5}" type="datetimeFigureOut">
              <a:rPr lang="en-US" smtClean="0"/>
              <a:pPr/>
              <a:t>6/22/19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D95162-0FB6-CF40-91F3-A160280C4E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72698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0C1791-7F06-A64E-B9B1-42BF9427A64F}" type="datetimeFigureOut">
              <a:rPr lang="en-US" smtClean="0"/>
              <a:pPr/>
              <a:t>6/22/19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1C1577-9E1F-A04D-8A0E-FEE225D2FB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30578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1C1577-9E1F-A04D-8A0E-FEE225D2FB7E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1109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21455"/>
            <a:ext cx="7772400" cy="1102519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194" name="Picture 2" descr="page4image49961680">
            <a:extLst>
              <a:ext uri="{FF2B5EF4-FFF2-40B4-BE49-F238E27FC236}">
                <a16:creationId xmlns:a16="http://schemas.microsoft.com/office/drawing/2014/main" id="{5ED1BBCE-5F1E-6F4A-A1EA-7776FAB3FB7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82200" cy="845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286"/>
            <a:ext cx="6400800" cy="131445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r>
              <a:rPr lang="de-DE"/>
              <a:t>GWANW Mtg. - 2019-06-24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0392C-5BE7-214B-9E5F-CC8853CBAA6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193" name="Picture 1" descr="page4image49961680">
            <a:extLst>
              <a:ext uri="{FF2B5EF4-FFF2-40B4-BE49-F238E27FC236}">
                <a16:creationId xmlns:a16="http://schemas.microsoft.com/office/drawing/2014/main" id="{A577401C-21AB-DC40-8CFD-DD989A861BA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82200" cy="845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r>
              <a:rPr lang="de-DE"/>
              <a:t>GWANW Mtg. - 2019-06-24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0392C-5BE7-214B-9E5F-CC8853CBAA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/>
              <a:t>GWANW Mtg. - 2019-06-24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0392C-5BE7-214B-9E5F-CC8853CBAA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9B0392C-5BE7-214B-9E5F-CC8853CBAA6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GWANW Mtg. - 2019-06-24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6617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20958" y="4767263"/>
            <a:ext cx="4936433" cy="273844"/>
          </a:xfrm>
          <a:prstGeom prst="rect">
            <a:avLst/>
          </a:prstGeom>
        </p:spPr>
        <p:txBody>
          <a:bodyPr/>
          <a:lstStyle/>
          <a:p>
            <a:r>
              <a:rPr lang="de-DE"/>
              <a:t>GWANW Mtg. - 2019-06-24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0392C-5BE7-214B-9E5F-CC8853CBAA6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341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61497" y="4766352"/>
            <a:ext cx="4803913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/>
              <a:t>GWANW Mtg. - 2019-06-24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0392C-5BE7-214B-9E5F-CC8853CBAA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/>
              <a:t>GWANW Mtg. - 2019-06-24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0392C-5BE7-214B-9E5F-CC8853CBAA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/>
              <a:t>GWANW Mtg. - 2019-06-24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0392C-5BE7-214B-9E5F-CC8853CBAA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/>
              <a:t>GWANW Mtg. - 2019-06-24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0392C-5BE7-214B-9E5F-CC8853CBAA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/>
              <a:t>GWANW Mtg. - 2019-06-24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0392C-5BE7-214B-9E5F-CC8853CBAA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/>
              <a:t>GWANW Mtg. - 2019-06-24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0392C-5BE7-214B-9E5F-CC8853CBAA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/>
              <a:t>GWANW Mtg. - 2019-06-24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0392C-5BE7-214B-9E5F-CC8853CBAA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180943"/>
            <a:ext cx="7636933" cy="65019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09087"/>
            <a:ext cx="8229600" cy="38581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30607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B0392C-5BE7-214B-9E5F-CC8853CBAA6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57201" y="831138"/>
            <a:ext cx="7636933" cy="1191"/>
          </a:xfrm>
          <a:prstGeom prst="line">
            <a:avLst/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2286000" y="2571750"/>
            <a:ext cx="4572000" cy="0"/>
          </a:xfrm>
          <a:prstGeom prst="rect">
            <a:avLst/>
          </a:prstGeom>
        </p:spPr>
        <p:txBody>
          <a:bodyPr/>
          <a:lstStyle/>
          <a:p>
            <a:endParaRPr lang="en-US" sz="135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26734" y="4767263"/>
            <a:ext cx="484109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/>
              <a:t>GWANW Mtg. - 2019-06-24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3" r:id="rId12"/>
  </p:sldLayoutIdLst>
  <p:hf hdr="0" dt="0"/>
  <p:txStyles>
    <p:titleStyle>
      <a:lvl1pPr algn="l" defTabSz="342900" rtl="0" eaLnBrk="1" latinLnBrk="0" hangingPunct="1">
        <a:spcBef>
          <a:spcPct val="0"/>
        </a:spcBef>
        <a:buNone/>
        <a:defRPr sz="2400" kern="1200">
          <a:solidFill>
            <a:srgbClr val="000090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Lucida Grande"/>
        <a:buChar char="-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005149" y="381756"/>
            <a:ext cx="6781798" cy="1769055"/>
          </a:xfrm>
        </p:spPr>
        <p:txBody>
          <a:bodyPr anchor="ctr">
            <a:noAutofit/>
          </a:bodyPr>
          <a:lstStyle/>
          <a:p>
            <a:pPr algn="r"/>
            <a:r>
              <a:rPr lang="en-US" sz="4800" dirty="0"/>
              <a:t>LISA Status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 anchor="ctr"/>
          <a:lstStyle/>
          <a:p>
            <a:r>
              <a:rPr lang="en-US" dirty="0"/>
              <a:t>Robin Stebbins</a:t>
            </a:r>
            <a:br>
              <a:rPr lang="en-US" dirty="0"/>
            </a:br>
            <a:r>
              <a:rPr lang="en-US" dirty="0"/>
              <a:t>GSFC Emeritus, JILA-University of Colorado</a:t>
            </a:r>
            <a:br>
              <a:rPr lang="en-US" dirty="0"/>
            </a:br>
            <a:r>
              <a:rPr lang="en-US" dirty="0"/>
              <a:t>GWANW Meeting, LIGO Hanford</a:t>
            </a:r>
          </a:p>
          <a:p>
            <a:r>
              <a:rPr lang="en-US" dirty="0"/>
              <a:t>24 June 2019</a:t>
            </a:r>
          </a:p>
        </p:txBody>
      </p:sp>
    </p:spTree>
    <p:extLst>
      <p:ext uri="{BB962C8B-B14F-4D97-AF65-F5344CB8AC3E}">
        <p14:creationId xmlns:p14="http://schemas.microsoft.com/office/powerpoint/2010/main" val="20456026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BB2C1-074B-1044-ACC2-0BC793CB4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Organization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7B3526-7F5D-D042-9254-043910981B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ESA-led mission. NASA is a junior partner. JAXA may join.  </a:t>
            </a:r>
            <a:r>
              <a:rPr lang="en-US" dirty="0">
                <a:solidFill>
                  <a:srgbClr val="FF0000"/>
                </a:solidFill>
              </a:rPr>
              <a:t>Roles and responsibilities not finalized.</a:t>
            </a:r>
          </a:p>
          <a:p>
            <a:r>
              <a:rPr lang="en-US" dirty="0"/>
              <a:t>ESA Study Office formed, System Engineering Office staffed.</a:t>
            </a:r>
          </a:p>
          <a:p>
            <a:r>
              <a:rPr lang="en-US" dirty="0"/>
              <a:t>Instrument proposal by LISA Consortium</a:t>
            </a:r>
          </a:p>
          <a:p>
            <a:r>
              <a:rPr lang="en-US" dirty="0"/>
              <a:t>Phase A (Conceptual Design) is in progress</a:t>
            </a:r>
          </a:p>
          <a:p>
            <a:pPr lvl="1"/>
            <a:r>
              <a:rPr lang="en-US" dirty="0"/>
              <a:t>Competing prime contractors: Airbus </a:t>
            </a:r>
            <a:r>
              <a:rPr lang="en-US" dirty="0" err="1"/>
              <a:t>Defence</a:t>
            </a:r>
            <a:r>
              <a:rPr lang="en-US" dirty="0"/>
              <a:t> and Space GmbH and Thales </a:t>
            </a:r>
            <a:r>
              <a:rPr lang="en-US" dirty="0" err="1"/>
              <a:t>Alenia</a:t>
            </a:r>
            <a:r>
              <a:rPr lang="en-US" dirty="0"/>
              <a:t> Space S.p.A. </a:t>
            </a:r>
          </a:p>
          <a:p>
            <a:pPr lvl="1"/>
            <a:r>
              <a:rPr lang="en-US" dirty="0"/>
              <a:t>Instrument contract to AEI/Hannover</a:t>
            </a:r>
          </a:p>
          <a:p>
            <a:pPr lvl="1"/>
            <a:r>
              <a:rPr lang="en-US" dirty="0"/>
              <a:t>Activities: Mission Definition Review (MDR) completed, trade studies, design consolidation, contract management, technology development, Mission Consolidation Review (MCR) in progress</a:t>
            </a:r>
          </a:p>
          <a:p>
            <a:r>
              <a:rPr lang="en-US" dirty="0"/>
              <a:t>Science Study Team (SST): Science Requirements Document completed, Athena/LISA Working Group, Data Policy study in progress.</a:t>
            </a:r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995DB0-689B-F048-8A99-AD62E1703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GWANW Mtg. - 2019-06-24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77A866-D5A5-BD4E-8FA3-C1BC248FE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0392C-5BE7-214B-9E5F-CC8853CBAA6A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9558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A5C3B-E230-B346-A62C-C56780351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LISA Consortium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993FD4-1092-8742-A3E7-10DE1C9C5B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Successful proposal for instrument design, following successful mission proposal (L3)</a:t>
            </a:r>
          </a:p>
          <a:p>
            <a:r>
              <a:rPr lang="en-US" dirty="0"/>
              <a:t>Consortium formed</a:t>
            </a:r>
          </a:p>
          <a:p>
            <a:pPr lvl="1"/>
            <a:r>
              <a:rPr lang="en-US" dirty="0"/>
              <a:t>Organizational structure, bylaws, topical groups, working groups, etc. created</a:t>
            </a:r>
          </a:p>
          <a:p>
            <a:pPr lvl="1"/>
            <a:r>
              <a:rPr lang="en-US" dirty="0"/>
              <a:t>~14 member states + US members</a:t>
            </a:r>
          </a:p>
          <a:p>
            <a:pPr lvl="1"/>
            <a:r>
              <a:rPr lang="en-US" dirty="0"/>
              <a:t>&gt;1,000 members</a:t>
            </a:r>
          </a:p>
          <a:p>
            <a:r>
              <a:rPr lang="en-US" dirty="0"/>
              <a:t>Responsible for development and provision of nationally funded contributions (Moving Optical Subassembly and subsystems) and provision of data processing </a:t>
            </a:r>
          </a:p>
          <a:p>
            <a:r>
              <a:rPr lang="en-US" dirty="0"/>
              <a:t>Activities: instrument design, key performance parameters, internal and external interfaces, model plan, AIVT plan, science and data analysis preparation, instrument simulation, etc.</a:t>
            </a:r>
          </a:p>
          <a:p>
            <a:r>
              <a:rPr lang="en-US" dirty="0"/>
              <a:t>Join at </a:t>
            </a:r>
            <a:r>
              <a:rPr lang="en-US" dirty="0" err="1"/>
              <a:t>elisascience.org</a:t>
            </a:r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E700DE-EE59-1641-89AD-B930AF93A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GWANW Mtg. - 2019-06-24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BEC448-FBF8-0345-A102-004ADFA94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0392C-5BE7-214B-9E5F-CC8853CBAA6A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5415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3EBEF-C45C-074F-9F5B-45AC8C966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Schedule and Budget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6A8075-58A0-3A48-9D6A-C07C1785593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u="sng" dirty="0"/>
              <a:t>Schedule</a:t>
            </a:r>
          </a:p>
          <a:p>
            <a:r>
              <a:rPr lang="en-US" dirty="0"/>
              <a:t>June 2017 – LISA selected as L3</a:t>
            </a:r>
          </a:p>
          <a:p>
            <a:r>
              <a:rPr lang="en-US" dirty="0"/>
              <a:t>May 2018 – Phase A started</a:t>
            </a:r>
          </a:p>
          <a:p>
            <a:r>
              <a:rPr lang="en-US" dirty="0"/>
              <a:t>2018-2020 – Phase A</a:t>
            </a:r>
          </a:p>
          <a:p>
            <a:r>
              <a:rPr lang="en-US" dirty="0"/>
              <a:t>Mid 2020 – Formulation Review</a:t>
            </a:r>
          </a:p>
          <a:p>
            <a:r>
              <a:rPr lang="en-US" dirty="0"/>
              <a:t>2020 – Phase B1 start</a:t>
            </a:r>
          </a:p>
          <a:p>
            <a:r>
              <a:rPr lang="en-US" dirty="0"/>
              <a:t>2024 – Adoption</a:t>
            </a:r>
          </a:p>
          <a:p>
            <a:r>
              <a:rPr lang="en-US" dirty="0"/>
              <a:t>2025 – Phase B2, C and D</a:t>
            </a:r>
          </a:p>
          <a:p>
            <a:r>
              <a:rPr lang="en-US" dirty="0"/>
              <a:t>2034 – Launch</a:t>
            </a:r>
          </a:p>
          <a:p>
            <a:r>
              <a:rPr lang="en-US" dirty="0"/>
              <a:t>+6.5 </a:t>
            </a:r>
            <a:r>
              <a:rPr lang="en-US" dirty="0" err="1"/>
              <a:t>yrs</a:t>
            </a:r>
            <a:r>
              <a:rPr lang="en-US" dirty="0"/>
              <a:t> – Ferry, commissioning, baseline science operations</a:t>
            </a:r>
          </a:p>
          <a:p>
            <a:r>
              <a:rPr lang="en-US" dirty="0"/>
              <a:t>+4 </a:t>
            </a:r>
            <a:r>
              <a:rPr lang="en-US" dirty="0" err="1"/>
              <a:t>yrs</a:t>
            </a:r>
            <a:r>
              <a:rPr lang="en-US" dirty="0"/>
              <a:t> – Extended operations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B9B3126-80E5-BD42-AFA1-EE11FC1B943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u="sng" dirty="0"/>
              <a:t>Budget</a:t>
            </a:r>
            <a:r>
              <a:rPr lang="en-US" dirty="0"/>
              <a:t> (very rough)</a:t>
            </a:r>
            <a:endParaRPr lang="en-US" u="sng" dirty="0"/>
          </a:p>
          <a:p>
            <a:r>
              <a:rPr lang="en-US" dirty="0"/>
              <a:t>ESA L-class cap – 1.04 </a:t>
            </a:r>
            <a:r>
              <a:rPr lang="en-US" dirty="0" err="1"/>
              <a:t>Beuro</a:t>
            </a:r>
            <a:endParaRPr lang="en-US" dirty="0"/>
          </a:p>
          <a:p>
            <a:r>
              <a:rPr lang="en-US" dirty="0"/>
              <a:t>Member states - ~200 </a:t>
            </a:r>
            <a:r>
              <a:rPr lang="en-US" dirty="0" err="1"/>
              <a:t>Meuro</a:t>
            </a:r>
            <a:r>
              <a:rPr lang="en-US" dirty="0"/>
              <a:t>, TBC</a:t>
            </a:r>
          </a:p>
          <a:p>
            <a:r>
              <a:rPr lang="en-US" dirty="0"/>
              <a:t>NASA - $400M for flight system + $100M for science analysis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C90DCE-33FC-E649-B70B-70975B2E9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GWANW Mtg. - 2019-06-24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46537A-4F6B-4441-8A9A-63176E191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0392C-5BE7-214B-9E5F-CC8853CBAA6A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1123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09BB6-CF53-8243-8543-6A2D70AE2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NASA Organization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174AB0-434E-B146-ABD8-1FF43264962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Study Office: Study Manager, Study Scientist, Systems engineer</a:t>
            </a:r>
          </a:p>
          <a:p>
            <a:r>
              <a:rPr lang="en-US" dirty="0"/>
              <a:t>NASA LISA Study Team (NLST): 18 members, Kelly Holly-</a:t>
            </a:r>
            <a:r>
              <a:rPr lang="en-US" dirty="0" err="1"/>
              <a:t>Bockelmann</a:t>
            </a:r>
            <a:r>
              <a:rPr lang="en-US" dirty="0"/>
              <a:t> chair</a:t>
            </a:r>
          </a:p>
          <a:p>
            <a:r>
              <a:rPr lang="en-US" dirty="0"/>
              <a:t>LISA Core Team: GSFC, JPL and U Florida scientists and technologists</a:t>
            </a:r>
          </a:p>
          <a:p>
            <a:r>
              <a:rPr lang="en-US" dirty="0"/>
              <a:t>More info at </a:t>
            </a:r>
            <a:r>
              <a:rPr lang="en-US" dirty="0" err="1"/>
              <a:t>lisa.nasa.gov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7128B5-8A32-BD4B-A195-D6002ADF84E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Activities</a:t>
            </a:r>
          </a:p>
          <a:p>
            <a:pPr lvl="1"/>
            <a:r>
              <a:rPr lang="en-US" dirty="0"/>
              <a:t>Participate in mission formulation (management, system engineering,  design definition, requirements flow-down, trade studies, etc.)</a:t>
            </a:r>
          </a:p>
          <a:p>
            <a:pPr lvl="1"/>
            <a:r>
              <a:rPr lang="en-US" dirty="0"/>
              <a:t>Support HQ with analysis and studies (e.g., data center, data policy)</a:t>
            </a:r>
          </a:p>
          <a:p>
            <a:pPr lvl="1"/>
            <a:r>
              <a:rPr lang="en-US" dirty="0"/>
              <a:t>Participate in Consortium activities</a:t>
            </a:r>
          </a:p>
          <a:p>
            <a:pPr lvl="1"/>
            <a:r>
              <a:rPr lang="en-US" dirty="0"/>
              <a:t>Prepare for Astro2020</a:t>
            </a:r>
          </a:p>
          <a:p>
            <a:pPr lvl="1"/>
            <a:r>
              <a:rPr lang="en-US" dirty="0"/>
              <a:t>Technology development</a:t>
            </a:r>
          </a:p>
          <a:p>
            <a:pPr lvl="1"/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908E52-7521-BA47-8D1A-A32645753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GWANW Mtg. - 2019-06-24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43AFC6-6787-A949-8657-0D7D0F846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0392C-5BE7-214B-9E5F-CC8853CBAA6A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7908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44133-D59C-2D44-AB85-83C914847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LISA Technology Development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113B17-0BB0-AB4D-9BA1-ACFDED85765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Heritage of LISA Pathfinder and GRACE Follow-On missions.</a:t>
            </a:r>
          </a:p>
          <a:p>
            <a:r>
              <a:rPr lang="en-US" dirty="0"/>
              <a:t>Telescope</a:t>
            </a:r>
          </a:p>
          <a:p>
            <a:r>
              <a:rPr lang="en-US" dirty="0"/>
              <a:t>Laser</a:t>
            </a:r>
          </a:p>
          <a:p>
            <a:r>
              <a:rPr lang="en-US" dirty="0"/>
              <a:t>Charge management system</a:t>
            </a:r>
          </a:p>
          <a:p>
            <a:r>
              <a:rPr lang="en-US" dirty="0"/>
              <a:t>Phasemeter</a:t>
            </a:r>
          </a:p>
          <a:p>
            <a:r>
              <a:rPr lang="en-US" dirty="0" err="1"/>
              <a:t>Microthrusters</a:t>
            </a:r>
            <a:endParaRPr lang="en-US" dirty="0"/>
          </a:p>
          <a:p>
            <a:r>
              <a:rPr lang="en-US" dirty="0"/>
              <a:t>Optical bench manufacture</a:t>
            </a:r>
          </a:p>
          <a:p>
            <a:r>
              <a:rPr lang="en-US" dirty="0"/>
              <a:t>Precision mechanisms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F0AF73-1B0E-494E-AA5B-6970F4478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GWANW Mtg. - 2019-06-24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B8AA7A-9C22-1C46-AE0A-EBBBEA1C9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0392C-5BE7-214B-9E5F-CC8853CBAA6A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8A13FF-0087-1F46-A851-56ECEB576C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9247" y="897060"/>
            <a:ext cx="1707351" cy="2349165"/>
          </a:xfrm>
          <a:prstGeom prst="rect">
            <a:avLst/>
          </a:prstGeom>
        </p:spPr>
      </p:pic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1ADE5DD3-778A-A944-81E5-506B6371233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740390" y="3217456"/>
            <a:ext cx="3360354" cy="15016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CC025DE-47FE-AB40-904F-63B65F094E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800" y="897060"/>
            <a:ext cx="2213164" cy="18466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B13D4D-017D-154B-BA89-1AF1D0733B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8174" y="3044935"/>
            <a:ext cx="2017278" cy="1846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5761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LISA is established </a:t>
            </a:r>
            <a:r>
              <a:rPr lang="en-US"/>
              <a:t>and advancing </a:t>
            </a:r>
            <a:r>
              <a:rPr lang="en-US" dirty="0"/>
              <a:t>at both ESA and NASA.</a:t>
            </a:r>
          </a:p>
          <a:p>
            <a:r>
              <a:rPr lang="en-US" dirty="0"/>
              <a:t>Phase A is approaching the midway mark; MCR in progress.</a:t>
            </a:r>
          </a:p>
          <a:p>
            <a:r>
              <a:rPr lang="en-US" dirty="0"/>
              <a:t>ESA, NASA, Member States and Consortium are all examining their roles and responsibilities.</a:t>
            </a:r>
          </a:p>
          <a:p>
            <a:r>
              <a:rPr lang="en-US" dirty="0"/>
              <a:t>Technology development on track for nominal schedule</a:t>
            </a:r>
          </a:p>
          <a:p>
            <a:r>
              <a:rPr lang="en-US" dirty="0"/>
              <a:t>NLST</a:t>
            </a:r>
          </a:p>
          <a:p>
            <a:pPr lvl="1"/>
            <a:r>
              <a:rPr lang="en-US" dirty="0"/>
              <a:t>On track with decadal preparations</a:t>
            </a:r>
          </a:p>
          <a:p>
            <a:pPr lvl="1"/>
            <a:r>
              <a:rPr lang="en-US" dirty="0"/>
              <a:t>Various outreach activities</a:t>
            </a:r>
          </a:p>
          <a:p>
            <a:pPr lvl="1"/>
            <a:r>
              <a:rPr lang="en-US" dirty="0"/>
              <a:t>Carrying out ‘analyses’ as requested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GWANW Mtg. - 2019-06-24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0392C-5BE7-214B-9E5F-CC8853CBAA6A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2761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LISA Status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Mission Concept</a:t>
            </a:r>
          </a:p>
          <a:p>
            <a:r>
              <a:rPr lang="en-US" dirty="0"/>
              <a:t>Sources</a:t>
            </a:r>
          </a:p>
          <a:p>
            <a:r>
              <a:rPr lang="en-US" dirty="0"/>
              <a:t>Science</a:t>
            </a:r>
          </a:p>
          <a:p>
            <a:r>
              <a:rPr lang="en-US" dirty="0" err="1"/>
              <a:t>Programmatics</a:t>
            </a:r>
            <a:endParaRPr lang="en-US" dirty="0"/>
          </a:p>
          <a:p>
            <a:pPr lvl="1"/>
            <a:r>
              <a:rPr lang="en-US" dirty="0"/>
              <a:t>Project organization</a:t>
            </a:r>
          </a:p>
          <a:p>
            <a:pPr lvl="1"/>
            <a:r>
              <a:rPr lang="en-US" dirty="0"/>
              <a:t>LISA Consortium</a:t>
            </a:r>
          </a:p>
          <a:p>
            <a:pPr lvl="1"/>
            <a:r>
              <a:rPr lang="en-US" dirty="0"/>
              <a:t>Budget and schedule</a:t>
            </a:r>
          </a:p>
          <a:p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FBDDB85-6EEE-4742-8794-BD64198A348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NASA activities</a:t>
            </a:r>
          </a:p>
          <a:p>
            <a:pPr lvl="1"/>
            <a:r>
              <a:rPr lang="en-US" dirty="0"/>
              <a:t>Study organization</a:t>
            </a:r>
          </a:p>
          <a:p>
            <a:pPr lvl="1"/>
            <a:r>
              <a:rPr lang="en-US" dirty="0"/>
              <a:t>Astro2020 decadal</a:t>
            </a:r>
          </a:p>
          <a:p>
            <a:pPr lvl="1"/>
            <a:r>
              <a:rPr lang="en-US" dirty="0"/>
              <a:t>Technology development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GWANW Mtg. - 2019-06-24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0392C-5BE7-214B-9E5F-CC8853CBAA6A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012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18B07CE5-B8C1-B94F-AA0F-47C242DFA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Critical elements of the mission concept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1D1C085-D7A0-4E4D-9195-4ECA24409AF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Laser interferometer using triangular constellation of spacecraft in heliocentric orbits</a:t>
            </a:r>
          </a:p>
          <a:p>
            <a:r>
              <a:rPr lang="en-US" dirty="0"/>
              <a:t>Continuous laser interferometric ranging with picometer sensitivity</a:t>
            </a:r>
          </a:p>
          <a:p>
            <a:r>
              <a:rPr lang="en-US" dirty="0"/>
              <a:t>Arms millions of kilometers long</a:t>
            </a:r>
          </a:p>
          <a:p>
            <a:r>
              <a:rPr lang="en-US" dirty="0"/>
              <a:t>Drag-free masses with femto-g disturbances</a:t>
            </a:r>
          </a:p>
          <a:p>
            <a:r>
              <a:rPr lang="en-US" dirty="0"/>
              <a:t>Time delay interferometry (TDI)</a:t>
            </a: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7F6E6A-0E8B-AD4E-870A-DFF11B142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GWANW Mtg. - 2019-06-24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6F5511-4B86-934A-9E28-ED7BB756C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0392C-5BE7-214B-9E5F-CC8853CBAA6A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4097" name="Picture 1" descr="page6image50021392">
            <a:extLst>
              <a:ext uri="{FF2B5EF4-FFF2-40B4-BE49-F238E27FC236}">
                <a16:creationId xmlns:a16="http://schemas.microsoft.com/office/drawing/2014/main" id="{BF19FF79-1E66-7240-B067-818F97AA292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7903" y="953061"/>
            <a:ext cx="2133600" cy="2010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page18image50162240">
            <a:extLst>
              <a:ext uri="{FF2B5EF4-FFF2-40B4-BE49-F238E27FC236}">
                <a16:creationId xmlns:a16="http://schemas.microsoft.com/office/drawing/2014/main" id="{4BCAE98C-9B20-9945-AC23-1FBDDBA28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734" y="3515123"/>
            <a:ext cx="1930400" cy="107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page18image50160368">
            <a:extLst>
              <a:ext uri="{FF2B5EF4-FFF2-40B4-BE49-F238E27FC236}">
                <a16:creationId xmlns:a16="http://schemas.microsoft.com/office/drawing/2014/main" id="{801FA5C9-FF32-8840-8E9B-9258C53EB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234" y="953061"/>
            <a:ext cx="12319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page18image50162032">
            <a:extLst>
              <a:ext uri="{FF2B5EF4-FFF2-40B4-BE49-F238E27FC236}">
                <a16:creationId xmlns:a16="http://schemas.microsoft.com/office/drawing/2014/main" id="{918BD64E-125C-8F4C-AA10-810F2FDBFD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7634" y="2033787"/>
            <a:ext cx="1206500" cy="8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page20image49876432">
            <a:extLst>
              <a:ext uri="{FF2B5EF4-FFF2-40B4-BE49-F238E27FC236}">
                <a16:creationId xmlns:a16="http://schemas.microsoft.com/office/drawing/2014/main" id="{22D8DFA0-CC38-EB42-962B-FCBFE672A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017" y="2947116"/>
            <a:ext cx="1079500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50375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Instrument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GWANW Mtg. - 2019-06-24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0392C-5BE7-214B-9E5F-CC8853CBAA6A}" type="slidenum">
              <a:rPr lang="en-US" smtClean="0"/>
              <a:pPr/>
              <a:t>5</a:t>
            </a:fld>
            <a:endParaRPr lang="en-US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5E5708C3-B905-844A-A74B-B66CFA9C60FE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784244236"/>
              </p:ext>
            </p:extLst>
          </p:nvPr>
        </p:nvGraphicFramePr>
        <p:xfrm>
          <a:off x="457199" y="927055"/>
          <a:ext cx="7636932" cy="3484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93812">
                  <a:extLst>
                    <a:ext uri="{9D8B030D-6E8A-4147-A177-3AD203B41FA5}">
                      <a16:colId xmlns:a16="http://schemas.microsoft.com/office/drawing/2014/main" val="3145998671"/>
                    </a:ext>
                  </a:extLst>
                </a:gridCol>
                <a:gridCol w="5743120">
                  <a:extLst>
                    <a:ext uri="{9D8B030D-6E8A-4147-A177-3AD203B41FA5}">
                      <a16:colId xmlns:a16="http://schemas.microsoft.com/office/drawing/2014/main" val="3873022525"/>
                    </a:ext>
                  </a:extLst>
                </a:gridCol>
              </a:tblGrid>
              <a:tr h="291393">
                <a:tc>
                  <a:txBody>
                    <a:bodyPr/>
                    <a:lstStyle/>
                    <a:p>
                      <a:r>
                        <a:rPr lang="en-US" sz="1200" dirty="0"/>
                        <a:t>Characteristic</a:t>
                      </a:r>
                    </a:p>
                  </a:txBody>
                  <a:tcPr marL="86263" marR="86263" marT="43132" marB="43132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LISA</a:t>
                      </a:r>
                    </a:p>
                  </a:txBody>
                  <a:tcPr marL="86263" marR="86263" marT="43132" marB="43132"/>
                </a:tc>
                <a:extLst>
                  <a:ext uri="{0D108BD9-81ED-4DB2-BD59-A6C34878D82A}">
                    <a16:rowId xmlns:a16="http://schemas.microsoft.com/office/drawing/2014/main" val="1431939739"/>
                  </a:ext>
                </a:extLst>
              </a:tr>
              <a:tr h="291393">
                <a:tc>
                  <a:txBody>
                    <a:bodyPr/>
                    <a:lstStyle/>
                    <a:p>
                      <a:r>
                        <a:rPr lang="en-US" sz="1200" dirty="0"/>
                        <a:t>Operating band</a:t>
                      </a:r>
                    </a:p>
                  </a:txBody>
                  <a:tcPr marL="86263" marR="86263" marT="43132" marB="43132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0.1mHz – 0.1 Hz, 20µHz – 1 Hz goal</a:t>
                      </a:r>
                    </a:p>
                  </a:txBody>
                  <a:tcPr marL="86263" marR="86263" marT="43132" marB="43132"/>
                </a:tc>
                <a:extLst>
                  <a:ext uri="{0D108BD9-81ED-4DB2-BD59-A6C34878D82A}">
                    <a16:rowId xmlns:a16="http://schemas.microsoft.com/office/drawing/2014/main" val="691807057"/>
                  </a:ext>
                </a:extLst>
              </a:tr>
              <a:tr h="395175">
                <a:tc>
                  <a:txBody>
                    <a:bodyPr/>
                    <a:lstStyle/>
                    <a:p>
                      <a:r>
                        <a:rPr lang="en-US" sz="1200" dirty="0"/>
                        <a:t>Armlength</a:t>
                      </a:r>
                    </a:p>
                  </a:txBody>
                  <a:tcPr marL="86263" marR="86263" marT="43132" marB="43132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2.5 </a:t>
                      </a:r>
                      <a:r>
                        <a:rPr lang="en-US" sz="1200" dirty="0" err="1"/>
                        <a:t>Mkm</a:t>
                      </a:r>
                      <a:r>
                        <a:rPr lang="en-US" sz="1200" dirty="0"/>
                        <a:t>, could be 1-10 </a:t>
                      </a:r>
                      <a:r>
                        <a:rPr lang="en-US" sz="1200" dirty="0" err="1"/>
                        <a:t>Mkm</a:t>
                      </a:r>
                      <a:r>
                        <a:rPr lang="en-US" sz="1200" dirty="0"/>
                        <a:t>, set by orbit choices and evolution, and system design choices.</a:t>
                      </a:r>
                    </a:p>
                  </a:txBody>
                  <a:tcPr marL="86263" marR="86263" marT="43132" marB="43132"/>
                </a:tc>
                <a:extLst>
                  <a:ext uri="{0D108BD9-81ED-4DB2-BD59-A6C34878D82A}">
                    <a16:rowId xmlns:a16="http://schemas.microsoft.com/office/drawing/2014/main" val="2851226153"/>
                  </a:ext>
                </a:extLst>
              </a:tr>
              <a:tr h="551870">
                <a:tc>
                  <a:txBody>
                    <a:bodyPr/>
                    <a:lstStyle/>
                    <a:p>
                      <a:r>
                        <a:rPr lang="en-US" sz="1200" dirty="0"/>
                        <a:t>Limiting noises</a:t>
                      </a:r>
                    </a:p>
                  </a:txBody>
                  <a:tcPr marL="86263" marR="86263" marT="43132" marB="43132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Spurious low-frequency forces: thermal effects, residual gas, stray electrostatics, shot noise, cross-couplings</a:t>
                      </a:r>
                    </a:p>
                  </a:txBody>
                  <a:tcPr marL="86263" marR="86263" marT="43132" marB="43132"/>
                </a:tc>
                <a:extLst>
                  <a:ext uri="{0D108BD9-81ED-4DB2-BD59-A6C34878D82A}">
                    <a16:rowId xmlns:a16="http://schemas.microsoft.com/office/drawing/2014/main" val="990351299"/>
                  </a:ext>
                </a:extLst>
              </a:tr>
              <a:tr h="395175">
                <a:tc>
                  <a:txBody>
                    <a:bodyPr/>
                    <a:lstStyle/>
                    <a:p>
                      <a:r>
                        <a:rPr lang="en-US" sz="1200" dirty="0"/>
                        <a:t>Directional information</a:t>
                      </a:r>
                    </a:p>
                  </a:txBody>
                  <a:tcPr marL="86263" marR="86263" marT="43132" marB="43132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Orbital motion gives amplitude modulation, frequency modulation and phase modulation</a:t>
                      </a:r>
                    </a:p>
                  </a:txBody>
                  <a:tcPr marL="86263" marR="86263" marT="43132" marB="43132"/>
                </a:tc>
                <a:extLst>
                  <a:ext uri="{0D108BD9-81ED-4DB2-BD59-A6C34878D82A}">
                    <a16:rowId xmlns:a16="http://schemas.microsoft.com/office/drawing/2014/main" val="2026211846"/>
                  </a:ext>
                </a:extLst>
              </a:tr>
              <a:tr h="395175">
                <a:tc>
                  <a:txBody>
                    <a:bodyPr/>
                    <a:lstStyle/>
                    <a:p>
                      <a:r>
                        <a:rPr lang="en-US" sz="1200" dirty="0"/>
                        <a:t>Polarization information</a:t>
                      </a:r>
                    </a:p>
                  </a:txBody>
                  <a:tcPr marL="86263" marR="86263" marT="43132" marB="43132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Instantaneous from 2 interferometers, evolves with time.</a:t>
                      </a:r>
                    </a:p>
                  </a:txBody>
                  <a:tcPr marL="86263" marR="86263" marT="43132" marB="43132"/>
                </a:tc>
                <a:extLst>
                  <a:ext uri="{0D108BD9-81ED-4DB2-BD59-A6C34878D82A}">
                    <a16:rowId xmlns:a16="http://schemas.microsoft.com/office/drawing/2014/main" val="755329892"/>
                  </a:ext>
                </a:extLst>
              </a:tr>
              <a:tr h="395175">
                <a:tc>
                  <a:txBody>
                    <a:bodyPr/>
                    <a:lstStyle/>
                    <a:p>
                      <a:r>
                        <a:rPr lang="en-US" sz="1200" dirty="0"/>
                        <a:t>Instrument lifetime</a:t>
                      </a:r>
                    </a:p>
                  </a:txBody>
                  <a:tcPr marL="86263" marR="86263" marT="43132" marB="43132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Fixed, up to 10 yrs. No repairs. Lifetime limited by consumables and orbital evolution.</a:t>
                      </a:r>
                    </a:p>
                  </a:txBody>
                  <a:tcPr marL="86263" marR="86263" marT="43132" marB="43132"/>
                </a:tc>
                <a:extLst>
                  <a:ext uri="{0D108BD9-81ED-4DB2-BD59-A6C34878D82A}">
                    <a16:rowId xmlns:a16="http://schemas.microsoft.com/office/drawing/2014/main" val="1978824683"/>
                  </a:ext>
                </a:extLst>
              </a:tr>
              <a:tr h="711875">
                <a:tc>
                  <a:txBody>
                    <a:bodyPr/>
                    <a:lstStyle/>
                    <a:p>
                      <a:r>
                        <a:rPr lang="en-US" sz="1200" dirty="0"/>
                        <a:t>Outstanding technology challenges</a:t>
                      </a:r>
                    </a:p>
                  </a:txBody>
                  <a:tcPr marL="86263" marR="86263" marT="43132" marB="43132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Reliability of lasers and </a:t>
                      </a:r>
                      <a:r>
                        <a:rPr lang="en-US" sz="1200" dirty="0" err="1"/>
                        <a:t>microthrusters</a:t>
                      </a:r>
                      <a:r>
                        <a:rPr lang="en-US" sz="1200" dirty="0"/>
                        <a:t>, system robustness, stray light</a:t>
                      </a:r>
                    </a:p>
                  </a:txBody>
                  <a:tcPr marL="86263" marR="86263" marT="43132" marB="43132"/>
                </a:tc>
                <a:extLst>
                  <a:ext uri="{0D108BD9-81ED-4DB2-BD59-A6C34878D82A}">
                    <a16:rowId xmlns:a16="http://schemas.microsoft.com/office/drawing/2014/main" val="24966134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1340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F4BC8-17AF-0F40-B13B-43F2E5EF7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LISA Science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C1A0D2-0D95-6545-9C1D-DF284E39A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GWANW Mtg. - 2019-06-24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03745E-8217-BB49-A8D4-60DDF3B20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0392C-5BE7-214B-9E5F-CC8853CBAA6A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5123" name="Picture 3" descr="page7image49884336">
            <a:extLst>
              <a:ext uri="{FF2B5EF4-FFF2-40B4-BE49-F238E27FC236}">
                <a16:creationId xmlns:a16="http://schemas.microsoft.com/office/drawing/2014/main" id="{ADEEBA32-3979-C44D-8393-D203FE4F6EF0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87678"/>
            <a:ext cx="4038600" cy="3019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page3image50049008">
            <a:extLst>
              <a:ext uri="{FF2B5EF4-FFF2-40B4-BE49-F238E27FC236}">
                <a16:creationId xmlns:a16="http://schemas.microsoft.com/office/drawing/2014/main" id="{9E0204D5-92D1-1941-9F99-642A90F21AA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8794" y="1200150"/>
            <a:ext cx="3477411" cy="339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54BC255-D26E-1940-ACA6-B98ECE3F2F4A}"/>
              </a:ext>
            </a:extLst>
          </p:cNvPr>
          <p:cNvSpPr/>
          <p:nvPr/>
        </p:nvSpPr>
        <p:spPr>
          <a:xfrm>
            <a:off x="5259784" y="4500892"/>
            <a:ext cx="25868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Credit: N. Cornish, M. </a:t>
            </a:r>
            <a:r>
              <a:rPr lang="en-US" sz="800" dirty="0" err="1"/>
              <a:t>Hewitson</a:t>
            </a:r>
            <a:r>
              <a:rPr lang="en-US" sz="800" dirty="0"/>
              <a:t>, and the LISA and ET Teams. Created for the Gravitational Wave International Committee (GWIC). </a:t>
            </a:r>
          </a:p>
        </p:txBody>
      </p:sp>
    </p:spTree>
    <p:extLst>
      <p:ext uri="{BB962C8B-B14F-4D97-AF65-F5344CB8AC3E}">
        <p14:creationId xmlns:p14="http://schemas.microsoft.com/office/powerpoint/2010/main" val="25256450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5DB14-22F2-7846-BE39-2EDCBA219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LISA 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A93FD9-64F1-5A45-939F-A1287F90A4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MBHBs: ~100 10</a:t>
            </a:r>
            <a:r>
              <a:rPr lang="en-US" baseline="30000" dirty="0"/>
              <a:t>4</a:t>
            </a:r>
            <a:r>
              <a:rPr lang="en-US" dirty="0"/>
              <a:t> - 10</a:t>
            </a:r>
            <a:r>
              <a:rPr lang="en-US" baseline="30000" dirty="0"/>
              <a:t>7</a:t>
            </a:r>
            <a:r>
              <a:rPr lang="en-US" dirty="0"/>
              <a:t> </a:t>
            </a:r>
            <a:r>
              <a:rPr lang="en-US" dirty="0" err="1"/>
              <a:t>M</a:t>
            </a:r>
            <a:r>
              <a:rPr lang="en-US" baseline="-25000" dirty="0" err="1"/>
              <a:t>sun</a:t>
            </a:r>
            <a:r>
              <a:rPr lang="en-US" dirty="0"/>
              <a:t> </a:t>
            </a:r>
            <a:r>
              <a:rPr lang="en-US" dirty="0" err="1"/>
              <a:t>inspirals</a:t>
            </a:r>
            <a:r>
              <a:rPr lang="en-US" dirty="0"/>
              <a:t>/mergers/ringdowns out to z~20</a:t>
            </a:r>
          </a:p>
          <a:p>
            <a:r>
              <a:rPr lang="en-US" dirty="0"/>
              <a:t>Stellar-mass compact objects: ~3x10</a:t>
            </a:r>
            <a:r>
              <a:rPr lang="en-US" baseline="30000" dirty="0"/>
              <a:t>4</a:t>
            </a:r>
            <a:r>
              <a:rPr lang="en-US" dirty="0"/>
              <a:t> quasi-stationary WD/NS/BH binaries in the galaxy, confusion foreground, optical counterparts</a:t>
            </a:r>
          </a:p>
          <a:p>
            <a:r>
              <a:rPr lang="en-US" dirty="0"/>
              <a:t>EMRIs &amp; IMRIs: ~100s/</a:t>
            </a:r>
            <a:r>
              <a:rPr lang="en-US" dirty="0" err="1"/>
              <a:t>yr</a:t>
            </a:r>
            <a:r>
              <a:rPr lang="en-US" dirty="0"/>
              <a:t> EMRIs, rate uncertain</a:t>
            </a:r>
          </a:p>
          <a:p>
            <a:r>
              <a:rPr lang="en-US" dirty="0"/>
              <a:t>IMBHs (10</a:t>
            </a:r>
            <a:r>
              <a:rPr lang="en-US" baseline="30000" dirty="0"/>
              <a:t>2</a:t>
            </a:r>
            <a:r>
              <a:rPr lang="en-US" dirty="0"/>
              <a:t> - 10</a:t>
            </a:r>
            <a:r>
              <a:rPr lang="en-US" baseline="30000" dirty="0"/>
              <a:t>4</a:t>
            </a:r>
            <a:r>
              <a:rPr lang="en-US" dirty="0"/>
              <a:t> </a:t>
            </a:r>
            <a:r>
              <a:rPr lang="en-US" dirty="0" err="1"/>
              <a:t>M</a:t>
            </a:r>
            <a:r>
              <a:rPr lang="en-US" baseline="-25000" dirty="0" err="1"/>
              <a:t>sun</a:t>
            </a:r>
            <a:r>
              <a:rPr lang="en-US" dirty="0"/>
              <a:t> ): Detection to high z, rate unknown</a:t>
            </a:r>
          </a:p>
          <a:p>
            <a:r>
              <a:rPr lang="en-US" dirty="0"/>
              <a:t>Massive stellar BHs (&lt;10</a:t>
            </a:r>
            <a:r>
              <a:rPr lang="en-US" baseline="30000" dirty="0"/>
              <a:t>2</a:t>
            </a:r>
            <a:r>
              <a:rPr lang="en-US" dirty="0"/>
              <a:t> </a:t>
            </a:r>
            <a:r>
              <a:rPr lang="en-US" dirty="0" err="1"/>
              <a:t>M</a:t>
            </a:r>
            <a:r>
              <a:rPr lang="en-US" baseline="-25000" dirty="0" err="1"/>
              <a:t>sun</a:t>
            </a:r>
            <a:r>
              <a:rPr lang="en-US" dirty="0"/>
              <a:t> ): ~100 BH early </a:t>
            </a:r>
            <a:r>
              <a:rPr lang="en-US" dirty="0" err="1"/>
              <a:t>inspirals</a:t>
            </a:r>
            <a:r>
              <a:rPr lang="en-US" dirty="0"/>
              <a:t> out to z~0.1, crossing into the 3G band to merge</a:t>
            </a:r>
          </a:p>
          <a:p>
            <a:r>
              <a:rPr lang="en-US" dirty="0"/>
              <a:t>Bursts and backgrounds: Possibly cosmic strings, bursts, discoveries. </a:t>
            </a: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C01782-E3FA-CF4D-BD38-CE9911398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GWANW Mtg. - 2019-06-24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84F71B-3EDD-4E43-884F-8B81699D3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0392C-5BE7-214B-9E5F-CC8853CBAA6A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6776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F4BC8-17AF-0F40-B13B-43F2E5EF7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LISA signals and data analysis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F794E6A-B103-8249-A21C-FCE41D8397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Tens of thousands of superimposed sources, requiring simultaneous fitting</a:t>
            </a:r>
          </a:p>
          <a:p>
            <a:r>
              <a:rPr lang="en-US" dirty="0"/>
              <a:t>SNRs up to 10</a:t>
            </a:r>
            <a:r>
              <a:rPr lang="en-US" baseline="30000" dirty="0"/>
              <a:t>4</a:t>
            </a:r>
            <a:r>
              <a:rPr lang="en-US" dirty="0"/>
              <a:t> enable high precision measurement of source parameters, like mass, spin vectors, orbital parameters, distance, sky location</a:t>
            </a:r>
          </a:p>
          <a:p>
            <a:r>
              <a:rPr lang="en-US" dirty="0"/>
              <a:t>All sky instrument with sky location encoded in the waveforms through amplitude, frequency and phase modulation</a:t>
            </a:r>
          </a:p>
          <a:p>
            <a:r>
              <a:rPr lang="en-US" dirty="0"/>
              <a:t>Merger events weekly, sources emerging and disappearing constantly</a:t>
            </a:r>
          </a:p>
          <a:p>
            <a:r>
              <a:rPr lang="en-US" dirty="0"/>
              <a:t>Most galactic binaries and EMRIs are detectable for the duration of the mission</a:t>
            </a:r>
          </a:p>
          <a:p>
            <a:r>
              <a:rPr lang="en-US" dirty="0"/>
              <a:t>MBH mergers predicted weeks to months in advance.  Prediction alerts will be sent out, with progressively improving information.</a:t>
            </a:r>
          </a:p>
          <a:p>
            <a:r>
              <a:rPr lang="en-US" dirty="0"/>
              <a:t>Source information improves with weekly-monthly catalog updates</a:t>
            </a:r>
          </a:p>
          <a:p>
            <a:r>
              <a:rPr lang="en-US" dirty="0" err="1"/>
              <a:t>Sagnac</a:t>
            </a:r>
            <a:r>
              <a:rPr lang="en-US" dirty="0"/>
              <a:t> mode allows monitoring the instrument noise constantly.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C1A0D2-0D95-6545-9C1D-DF284E39A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GWANW Mtg. - 2019-06-24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03745E-8217-BB49-A8D4-60DDF3B20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0392C-5BE7-214B-9E5F-CC8853CBAA6A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499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231DD-C2B3-9548-ACCB-179C7C318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LISA Science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439172-61B4-6E46-98E2-89E075641E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Study the formation and evolution of compact binary stars in the Milky Way Galaxy </a:t>
            </a:r>
          </a:p>
          <a:p>
            <a:r>
              <a:rPr lang="en-US" dirty="0"/>
              <a:t>Trace the origin, growth and merger history of massive black holes across cosmic ages </a:t>
            </a:r>
          </a:p>
          <a:p>
            <a:r>
              <a:rPr lang="en-US" dirty="0"/>
              <a:t>Probe the dynamics of dense nuclear clusters using extreme mass-ratio </a:t>
            </a:r>
            <a:r>
              <a:rPr lang="en-US" dirty="0" err="1"/>
              <a:t>inspirals</a:t>
            </a:r>
            <a:r>
              <a:rPr lang="en-US" dirty="0"/>
              <a:t> (EMRIs) </a:t>
            </a:r>
          </a:p>
          <a:p>
            <a:r>
              <a:rPr lang="en-US" dirty="0"/>
              <a:t>Understand the astrophysics of stellar origin black holes </a:t>
            </a:r>
          </a:p>
          <a:p>
            <a:r>
              <a:rPr lang="en-US" dirty="0"/>
              <a:t>Explore the fundamental nature of gravity and black holes </a:t>
            </a:r>
          </a:p>
          <a:p>
            <a:r>
              <a:rPr lang="en-US" dirty="0"/>
              <a:t>Probe the rate of expansion of the Universe </a:t>
            </a:r>
          </a:p>
          <a:p>
            <a:r>
              <a:rPr lang="en-US" dirty="0"/>
              <a:t>Understand stochastic GW backgrounds and their implications for the early Universe and </a:t>
            </a:r>
            <a:r>
              <a:rPr lang="en-US" dirty="0" err="1"/>
              <a:t>TeV</a:t>
            </a:r>
            <a:r>
              <a:rPr lang="en-US" dirty="0"/>
              <a:t>-scale particle physics </a:t>
            </a:r>
          </a:p>
          <a:p>
            <a:r>
              <a:rPr lang="en-US" dirty="0"/>
              <a:t>Search for GW bursts and unforeseen sources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012833-EF7C-9346-84E5-29C208561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GWANW Mtg. - 2019-06-24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CDD28E-63AB-A246-9BCD-89F1E236B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0392C-5BE7-214B-9E5F-CC8853CBAA6A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569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2D154B4-AE94-A445-B446-67E9A9D3C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Noise Requirements, derived from Science Requirements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A81E20-7318-B342-8E91-52EC60706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GWANW Mtg. - 2019-06-24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C8DD12-A6E8-EA4B-BA33-AE749738C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0392C-5BE7-214B-9E5F-CC8853CBAA6A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FEC0A8-B9CC-3D45-99B3-92E0F4EE17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1087" y="909087"/>
            <a:ext cx="5804731" cy="3882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8369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34383</TotalTime>
  <Words>1081</Words>
  <Application>Microsoft Macintosh PowerPoint</Application>
  <PresentationFormat>On-screen Show (16:9)</PresentationFormat>
  <Paragraphs>158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Lucida Grande</vt:lpstr>
      <vt:lpstr>Office Theme</vt:lpstr>
      <vt:lpstr>LISA Status</vt:lpstr>
      <vt:lpstr>LISA Status</vt:lpstr>
      <vt:lpstr>Critical elements of the mission concept</vt:lpstr>
      <vt:lpstr>Instrument</vt:lpstr>
      <vt:lpstr>LISA Science</vt:lpstr>
      <vt:lpstr>LISA Sources</vt:lpstr>
      <vt:lpstr>LISA signals and data analysis</vt:lpstr>
      <vt:lpstr>LISA Science</vt:lpstr>
      <vt:lpstr>Noise Requirements, derived from Science Requirements</vt:lpstr>
      <vt:lpstr>Project Organization</vt:lpstr>
      <vt:lpstr>LISA Consortium</vt:lpstr>
      <vt:lpstr>Schedule and Budget</vt:lpstr>
      <vt:lpstr>NASA Organization</vt:lpstr>
      <vt:lpstr>LISA Technology Development</vt:lpstr>
      <vt:lpstr>Summary</vt:lpstr>
    </vt:vector>
  </TitlesOfParts>
  <Company>NASA SSCO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Jackie Townsend</dc:creator>
  <cp:lastModifiedBy>Robin Stebbins</cp:lastModifiedBy>
  <cp:revision>661</cp:revision>
  <cp:lastPrinted>2019-01-10T15:43:57Z</cp:lastPrinted>
  <dcterms:created xsi:type="dcterms:W3CDTF">2011-07-11T21:17:29Z</dcterms:created>
  <dcterms:modified xsi:type="dcterms:W3CDTF">2019-06-24T17:49:44Z</dcterms:modified>
</cp:coreProperties>
</file>