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17" r:id="rId1"/>
  </p:sldMasterIdLst>
  <p:notesMasterIdLst>
    <p:notesMasterId r:id="rId17"/>
  </p:notesMasterIdLst>
  <p:sldIdLst>
    <p:sldId id="256" r:id="rId2"/>
    <p:sldId id="257" r:id="rId3"/>
    <p:sldId id="260" r:id="rId4"/>
    <p:sldId id="273" r:id="rId5"/>
    <p:sldId id="259" r:id="rId6"/>
    <p:sldId id="271" r:id="rId7"/>
    <p:sldId id="261" r:id="rId8"/>
    <p:sldId id="262" r:id="rId9"/>
    <p:sldId id="272" r:id="rId10"/>
    <p:sldId id="264" r:id="rId11"/>
    <p:sldId id="263" r:id="rId12"/>
    <p:sldId id="268" r:id="rId13"/>
    <p:sldId id="265" r:id="rId14"/>
    <p:sldId id="267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69BB1-65AA-487A-B971-22612896D953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CF13B-FABE-4D1C-B9B5-3CD46D4E8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30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CF13B-FABE-4D1C-B9B5-3CD46D4E86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9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CF13B-FABE-4D1C-B9B5-3CD46D4E86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630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Imperfect mirrors couple a fraction of the fundamental input mode into higher order modes (HOM)</a:t>
            </a:r>
          </a:p>
          <a:p>
            <a:r>
              <a:rPr lang="en-US" dirty="0"/>
              <a:t>The generated HOM propagate inside the cavity and can reach resonance leading to more power loss</a:t>
            </a:r>
          </a:p>
          <a:p>
            <a:r>
              <a:rPr lang="en-US" dirty="0"/>
              <a:t>HOM scattering is amplified by defects on the end mirror’s surface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CF13B-FABE-4D1C-B9B5-3CD46D4E86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35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CF13B-FABE-4D1C-B9B5-3CD46D4E86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4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Project a heat pattern on the </a:t>
            </a:r>
            <a:r>
              <a:rPr lang="en-US" dirty="0" err="1"/>
              <a:t>aLIGO</a:t>
            </a:r>
            <a:r>
              <a:rPr lang="en-US" dirty="0"/>
              <a:t> mirrors to reduce HOM losses</a:t>
            </a:r>
          </a:p>
          <a:p>
            <a:r>
              <a:rPr lang="en-US" dirty="0"/>
              <a:t>Use a spherical reflector with a known ROC to focus radiant heat produced by a cartridge heater</a:t>
            </a:r>
          </a:p>
          <a:p>
            <a:r>
              <a:rPr lang="en-US" dirty="0"/>
              <a:t>Minimum delivery distance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en-US" dirty="0"/>
              <a:t>20 cm</a:t>
            </a:r>
          </a:p>
          <a:p>
            <a:r>
              <a:rPr lang="en-US" dirty="0"/>
              <a:t>Spot size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en-US" dirty="0">
                <a:cs typeface="Times New Roman" panose="02020603050405020304" pitchFamily="18" charset="0"/>
              </a:rPr>
              <a:t>1.4 cm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CF13B-FABE-4D1C-B9B5-3CD46D4E86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96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 </a:t>
            </a:r>
            <a:r>
              <a:rPr lang="en-US" dirty="0" err="1"/>
              <a:t>geom</a:t>
            </a:r>
            <a:r>
              <a:rPr lang="en-US" dirty="0"/>
              <a:t> (ROC, cut)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CF13B-FABE-4D1C-B9B5-3CD46D4E86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7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CF13B-FABE-4D1C-B9B5-3CD46D4E86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25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CF13B-FABE-4D1C-B9B5-3CD46D4E86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23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 results: HWS OPD contour, FLIR images to determine reflector focus spot size</a:t>
            </a:r>
          </a:p>
          <a:p>
            <a:r>
              <a:rPr lang="en-US" dirty="0"/>
              <a:t>Semi-circle vs focal point cut reflector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CF13B-FABE-4D1C-B9B5-3CD46D4E86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65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CF6B1-F07C-403F-9211-E452B18F3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374B4C-A228-4CF9-A8B8-7CDD8CFD3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8F424-907C-4C0B-A350-552108327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6254C-B7D4-4BE0-8777-F1EF617FC681}" type="datetime1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51B06-CF42-492F-8564-B548CE4CF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 SURF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647B7-E627-44CB-B66C-75C26E7F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6DB3-C1F2-454E-9D4D-8021ED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97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C8113-C40D-4CC7-8911-4E8887CDD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A5F5C-7457-412F-B58F-EFB00C9F0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92DAE-6EE6-4FD6-9534-C8B367FB2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D9FA-866E-4722-A7D6-0B1A5A54F2B8}" type="datetime1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8F1FA-BBD5-49CD-9F26-ABA329ECA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 SURF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F134D-6E91-4BFD-B58F-37884547E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6DB3-C1F2-454E-9D4D-8021ED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84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22DDEE-8087-4344-BDBB-1896367ACC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86FEEE-78EA-418A-A017-5226F2C70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A1B78-88DB-4BFA-B81E-99771BBAA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4F727-4F0E-45A8-91F0-9041FEB6F895}" type="datetime1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F5D3-E68C-4B8F-901C-D57F633B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 SURF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F2E42-5ED3-40E7-B4E4-7A5A6946B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6DB3-C1F2-454E-9D4D-8021ED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00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30B59-5994-46B7-BCCA-AD1F5C1A4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C9F1E-B9A9-4AA0-971F-40F853699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38A84-056A-4A86-A4DA-4DAAF1E6F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0C4-25F9-4BEA-A1F2-4757B1E4E2DF}" type="datetime1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6490E-F4AB-4F76-8602-3F2367BA8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 SURF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119A8-C87C-4459-98AD-18C698731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6DB3-C1F2-454E-9D4D-8021ED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44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DF75F-BDDA-4314-B352-F30FB5556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92D42D-0A04-492F-B126-7F74377CE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DC6EC-0D5B-4C67-A27B-8BCCF1FE0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58288-E2D2-42C5-B9C3-A23F71CA7302}" type="datetime1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91799-A8A2-4080-954F-6664DAAC8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 SURF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D757D-0A8B-47D2-B9E0-5BF90D7B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6DB3-C1F2-454E-9D4D-8021ED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5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4088C-B630-46BC-B732-AEDA65EFC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7533F-5971-445D-923A-FA7D40E63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665C5C-E808-486C-A2C1-93C23B891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181515-5CAB-4C44-842F-2BDEDB7E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E2A23-586D-4D32-9FC7-256EDDDE45B5}" type="datetime1">
              <a:rPr lang="en-US" smtClean="0"/>
              <a:t>8/22/2019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080A79-6C78-4E9F-81DC-AED49294B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 SURF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12E6B9-A2C6-4AEB-AEA0-C53C8A18D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6DB3-C1F2-454E-9D4D-8021ED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372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1E25-EB08-4AFE-AB1C-57EF94A20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84E76-C727-418A-AE7B-27810E16D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BC27F9-143A-4C79-8DED-ADD9B9260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37D208-16DB-4D80-9C59-236CC31E53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91CC62-51DF-4171-BC47-2D330094B1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300C7C-043E-4145-ABFD-B3CD7E2BA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D47C-BE97-42D3-BB17-7DF54F102E3C}" type="datetime1">
              <a:rPr lang="en-US" smtClean="0"/>
              <a:t>8/22/2019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39AAC2-20CD-468A-A9A3-D75043621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 SURF 2019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56117-F0F7-41DE-8837-D5E2C69B2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6DB3-C1F2-454E-9D4D-8021ED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50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D0D95-7B45-4B17-99DB-45FB3A5D2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1F4D7F-C625-44E7-A9F7-E99086F06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67A0-4172-414A-B3A7-1B820F7281D0}" type="datetime1">
              <a:rPr lang="en-US" smtClean="0"/>
              <a:t>8/22/2019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BE00AA-855F-4181-871A-E643BC1E8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 SURF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23E178-AF87-49DE-BCDA-1C0253509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6DB3-C1F2-454E-9D4D-8021ED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04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F9BCC0-5E98-4050-9F81-025C8746F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198A-93A4-4547-9282-FFC0829B0D3B}" type="datetime1">
              <a:rPr lang="en-US" smtClean="0"/>
              <a:t>8/22/2019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F87EE9-2E4E-4598-9431-516C3D95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 SURF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A1ADD0-455D-4028-83B7-FBF833736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6DB3-C1F2-454E-9D4D-8021ED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52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370F3-3443-4DD2-90BC-6852D18FD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66FCF-E3C4-4D61-8992-8A8722164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AE2BE4-784A-49FF-A676-DE239C12A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094CD7-91C1-4A10-BEAD-59989644A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D58B-6310-4F89-A0D0-8555D9304DE4}" type="datetime1">
              <a:rPr lang="en-US" smtClean="0"/>
              <a:t>8/22/2019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541293-8838-4891-9F60-34C822E85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 SURF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8D14B-152A-47BF-80B2-81D73986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6DB3-C1F2-454E-9D4D-8021ED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80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65696-40F2-4BCF-852E-33E21F0B2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0068F8-41A3-4386-AEBE-0600EB5F79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67F8C6-A090-4082-8357-9718D8328B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F36ED2-D1A8-46CD-85C6-D82CF4AA0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E1E04-0528-42AF-95F7-11DA179FE56A}" type="datetime1">
              <a:rPr lang="en-US" smtClean="0"/>
              <a:t>8/22/2019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ADDF7-66A1-4969-9706-674CB1A40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 SURF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26866-16F3-4C21-B442-10CAE3C01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6DB3-C1F2-454E-9D4D-8021ED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6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A8559-3E18-46B4-9040-47D65E6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55C96-6B92-4278-AEB4-CD012C212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F873E-7081-4BFF-818D-857FAE7397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59E1A-101B-45D6-9D26-C84C09DDA1D6}" type="datetime1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9C7DB-3100-41FA-AF38-465902F738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LIGO SURF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0E947-24B8-4854-A69C-7B6F2524D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36DB3-C1F2-454E-9D4D-8021ED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06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F12F4-B09D-4CB8-9409-948197185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48" y="1343608"/>
            <a:ext cx="10916816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Mitigating LIGO Point </a:t>
            </a:r>
            <a:r>
              <a:rPr lang="en-US" dirty="0"/>
              <a:t>A</a:t>
            </a:r>
            <a:r>
              <a:rPr lang="en-US" dirty="0">
                <a:solidFill>
                  <a:schemeClr val="tx1"/>
                </a:solidFill>
              </a:rPr>
              <a:t>bsorbers with High-Order </a:t>
            </a:r>
            <a:r>
              <a:rPr lang="en-US" dirty="0"/>
              <a:t>T</a:t>
            </a:r>
            <a:r>
              <a:rPr lang="en-US" dirty="0">
                <a:solidFill>
                  <a:schemeClr val="tx1"/>
                </a:solidFill>
              </a:rPr>
              <a:t>hermal </a:t>
            </a:r>
            <a:r>
              <a:rPr lang="en-US" dirty="0"/>
              <a:t>C</a:t>
            </a:r>
            <a:r>
              <a:rPr lang="en-US" dirty="0">
                <a:solidFill>
                  <a:schemeClr val="tx1"/>
                </a:solidFill>
              </a:rPr>
              <a:t>ompensation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A0F1F-2645-468F-91D4-2C8743241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8438" y="4106817"/>
            <a:ext cx="7972835" cy="1096899"/>
          </a:xfrm>
        </p:spPr>
        <p:txBody>
          <a:bodyPr>
            <a:normAutofit fontScale="92500"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Edita </a:t>
            </a:r>
            <a:r>
              <a:rPr lang="en-US" sz="2800" dirty="0" err="1">
                <a:solidFill>
                  <a:schemeClr val="tx1"/>
                </a:solidFill>
              </a:rPr>
              <a:t>Bytyqi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Mentors: Jon Richardson, Aidan Brooks, Rana X Adhikari</a:t>
            </a:r>
          </a:p>
        </p:txBody>
      </p:sp>
      <p:pic>
        <p:nvPicPr>
          <p:cNvPr id="1026" name="Picture 2" descr="Image result for ligo logo">
            <a:extLst>
              <a:ext uri="{FF2B5EF4-FFF2-40B4-BE49-F238E27FC236}">
                <a16:creationId xmlns:a16="http://schemas.microsoft.com/office/drawing/2014/main" id="{F7268663-CEFF-42F3-954B-E94697214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64878" cy="134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altech logo">
            <a:extLst>
              <a:ext uri="{FF2B5EF4-FFF2-40B4-BE49-F238E27FC236}">
                <a16:creationId xmlns:a16="http://schemas.microsoft.com/office/drawing/2014/main" id="{9CE6A18F-EE36-481B-AE83-4A03043A0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880" y="139960"/>
            <a:ext cx="1349829" cy="134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839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38491-3C59-44CF-9573-C4FEE47B1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vs Experiment Temperature Profile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F4B626-FFE5-4FFC-A0DC-E245D51DF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 SURF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6335F5-0DBC-47C8-A504-29344188F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6DB3-C1F2-454E-9D4D-8021ED0DB5CD}" type="slidenum">
              <a:rPr lang="en-US" smtClean="0"/>
              <a:t>10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2FED6F-906F-4F5D-A905-A08F7B0C5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89" y="1825499"/>
            <a:ext cx="5333559" cy="399864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62895C-0870-4FC9-8ED3-D4171A3BE70D}"/>
              </a:ext>
            </a:extLst>
          </p:cNvPr>
          <p:cNvCxnSpPr/>
          <p:nvPr/>
        </p:nvCxnSpPr>
        <p:spPr>
          <a:xfrm flipH="1">
            <a:off x="9403261" y="3465840"/>
            <a:ext cx="279918" cy="3265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1206AEC-A220-4427-AB05-0114ED7E47D4}"/>
              </a:ext>
            </a:extLst>
          </p:cNvPr>
          <p:cNvSpPr txBox="1"/>
          <p:nvPr/>
        </p:nvSpPr>
        <p:spPr>
          <a:xfrm>
            <a:off x="9403261" y="3140228"/>
            <a:ext cx="1513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FWHM = 3 cm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3BADF1F-DA5E-4793-AC64-06B4D6E65FDC}"/>
              </a:ext>
            </a:extLst>
          </p:cNvPr>
          <p:cNvCxnSpPr>
            <a:cxnSpLocks/>
          </p:cNvCxnSpPr>
          <p:nvPr/>
        </p:nvCxnSpPr>
        <p:spPr>
          <a:xfrm flipV="1">
            <a:off x="8045869" y="3324895"/>
            <a:ext cx="442992" cy="18466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E1A51C4-D8B8-41B0-8026-0524E23BDDDD}"/>
              </a:ext>
            </a:extLst>
          </p:cNvPr>
          <p:cNvSpPr txBox="1"/>
          <p:nvPr/>
        </p:nvSpPr>
        <p:spPr>
          <a:xfrm>
            <a:off x="6772030" y="3417227"/>
            <a:ext cx="1922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FWHM = 1.9 cm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8AA43AE-E8FF-4AFC-A719-632009E2C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52" y="2196744"/>
            <a:ext cx="4668620" cy="34925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5CC9C51-2772-46D6-854C-4EA07F1619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3" t="93466" r="35071"/>
          <a:stretch/>
        </p:blipFill>
        <p:spPr>
          <a:xfrm>
            <a:off x="2633541" y="5673368"/>
            <a:ext cx="1446246" cy="2612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15EFDD-0892-47DC-A837-58BF8DF8C1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" t="29484" r="92171" b="29494"/>
          <a:stretch/>
        </p:blipFill>
        <p:spPr>
          <a:xfrm>
            <a:off x="637972" y="3180199"/>
            <a:ext cx="298580" cy="164034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766F1E6-E472-498D-935A-70A7789E15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" t="3029" r="78318" b="88939"/>
          <a:stretch/>
        </p:blipFill>
        <p:spPr>
          <a:xfrm>
            <a:off x="1261941" y="2249662"/>
            <a:ext cx="1576874" cy="5908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1B96ECD-0AD8-4EAB-8866-96EAC25C6E62}"/>
              </a:ext>
            </a:extLst>
          </p:cNvPr>
          <p:cNvSpPr/>
          <p:nvPr/>
        </p:nvSpPr>
        <p:spPr>
          <a:xfrm>
            <a:off x="2027052" y="2607988"/>
            <a:ext cx="699796" cy="1560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FC2BAF-7DF4-459F-83B3-BC8DAC068D4A}"/>
              </a:ext>
            </a:extLst>
          </p:cNvPr>
          <p:cNvSpPr txBox="1"/>
          <p:nvPr/>
        </p:nvSpPr>
        <p:spPr>
          <a:xfrm>
            <a:off x="1957072" y="2455063"/>
            <a:ext cx="101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quarter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EEC1A58-4008-46ED-96A0-49570235BB48}"/>
              </a:ext>
            </a:extLst>
          </p:cNvPr>
          <p:cNvCxnSpPr>
            <a:cxnSpLocks/>
          </p:cNvCxnSpPr>
          <p:nvPr/>
        </p:nvCxnSpPr>
        <p:spPr>
          <a:xfrm flipV="1">
            <a:off x="3165387" y="3305240"/>
            <a:ext cx="609201" cy="206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0776A45-F173-43D0-BA14-C05128F00AD7}"/>
              </a:ext>
            </a:extLst>
          </p:cNvPr>
          <p:cNvSpPr txBox="1"/>
          <p:nvPr/>
        </p:nvSpPr>
        <p:spPr>
          <a:xfrm>
            <a:off x="2161236" y="3455490"/>
            <a:ext cx="179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FWHM = 6.2 cm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DA7AE67-84D5-43DC-891B-1C12710F5D92}"/>
              </a:ext>
            </a:extLst>
          </p:cNvPr>
          <p:cNvCxnSpPr>
            <a:cxnSpLocks/>
            <a:stCxn id="41" idx="1"/>
          </p:cNvCxnSpPr>
          <p:nvPr/>
        </p:nvCxnSpPr>
        <p:spPr>
          <a:xfrm>
            <a:off x="3005951" y="4226692"/>
            <a:ext cx="541991" cy="198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D3A29121-9A68-487C-821C-39F62D50EAD1}"/>
              </a:ext>
            </a:extLst>
          </p:cNvPr>
          <p:cNvSpPr txBox="1"/>
          <p:nvPr/>
        </p:nvSpPr>
        <p:spPr>
          <a:xfrm flipH="1">
            <a:off x="1327221" y="4042026"/>
            <a:ext cx="1678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FWHM = 6.1 cm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96E8517-DDC4-490B-BFFB-CA694C141AD2}"/>
              </a:ext>
            </a:extLst>
          </p:cNvPr>
          <p:cNvSpPr txBox="1"/>
          <p:nvPr/>
        </p:nvSpPr>
        <p:spPr>
          <a:xfrm>
            <a:off x="1008814" y="1768076"/>
            <a:ext cx="4762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COMSOL Radial Temperature Profile</a:t>
            </a:r>
          </a:p>
        </p:txBody>
      </p:sp>
    </p:spTree>
    <p:extLst>
      <p:ext uri="{BB962C8B-B14F-4D97-AF65-F5344CB8AC3E}">
        <p14:creationId xmlns:p14="http://schemas.microsoft.com/office/powerpoint/2010/main" val="251910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34" grpId="0"/>
      <p:bldP spid="37" grpId="0"/>
      <p:bldP spid="41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E29E3-92B9-47C3-BFA6-07CCF3B0D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Experimental Setup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42E042-E6F1-47ED-AFC0-B3F144B5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 SURF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0F6C8E-70B1-4287-B48A-D84953118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6DB3-C1F2-454E-9D4D-8021ED0DB5CD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2A3C27-49EA-483E-B6C6-B57A20681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45" y="2043403"/>
            <a:ext cx="11646708" cy="29185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6DE15C-5C6F-47D7-B30F-DBAC36B48A4F}"/>
              </a:ext>
            </a:extLst>
          </p:cNvPr>
          <p:cNvSpPr txBox="1"/>
          <p:nvPr/>
        </p:nvSpPr>
        <p:spPr>
          <a:xfrm>
            <a:off x="88641" y="3610947"/>
            <a:ext cx="36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882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F8FE3-4E12-4AD0-B0F9-8BC66EB58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489339"/>
            <a:ext cx="10500740" cy="1320800"/>
          </a:xfrm>
        </p:spPr>
        <p:txBody>
          <a:bodyPr/>
          <a:lstStyle/>
          <a:p>
            <a:r>
              <a:rPr lang="en-US" dirty="0"/>
              <a:t>Hartmann </a:t>
            </a:r>
            <a:r>
              <a:rPr lang="en-US" dirty="0" err="1"/>
              <a:t>Wavefront</a:t>
            </a:r>
            <a:r>
              <a:rPr lang="en-US" dirty="0"/>
              <a:t> Sensor Measurement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A96485-92DD-4FEA-A0F7-8241AF7CE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 SURF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9BE0EC-8048-4168-BE2C-B0F72EB84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6DB3-C1F2-454E-9D4D-8021ED0DB5CD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2512E9-EDF0-4240-AB77-F00F82BFA675}"/>
              </a:ext>
            </a:extLst>
          </p:cNvPr>
          <p:cNvSpPr txBox="1"/>
          <p:nvPr/>
        </p:nvSpPr>
        <p:spPr>
          <a:xfrm>
            <a:off x="7831493" y="3185995"/>
            <a:ext cx="3629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Experimental Setup: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ROC = 1.75 cm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Radiated Power = 25 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Delivery distance = 6 cm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5A17941-2482-404D-811C-77BB433AD9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t="14557" r="7596" b="11837"/>
          <a:stretch/>
        </p:blipFill>
        <p:spPr>
          <a:xfrm>
            <a:off x="1013927" y="1545318"/>
            <a:ext cx="6130212" cy="504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52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69BF9-5601-41A1-BD03-DB36CB512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F118C-E7E0-4189-81FF-DEBD52860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Obtained thermal profile can be used to actuate 7</a:t>
            </a:r>
            <a:r>
              <a:rPr lang="en-US" baseline="30000" dirty="0"/>
              <a:t>th</a:t>
            </a:r>
            <a:r>
              <a:rPr lang="en-US" dirty="0"/>
              <a:t> order modes</a:t>
            </a:r>
          </a:p>
          <a:p>
            <a:r>
              <a:rPr lang="en-US" dirty="0"/>
              <a:t>Further parameter optimization is necessary for a better system</a:t>
            </a:r>
          </a:p>
          <a:p>
            <a:r>
              <a:rPr lang="en-US" dirty="0"/>
              <a:t>LIGO noise requirements</a:t>
            </a:r>
          </a:p>
          <a:p>
            <a:r>
              <a:rPr lang="en-US" dirty="0"/>
              <a:t>Vacuum compatibility considerations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8A4627-AAD1-4C65-A669-F9D7487DF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LIGO SURF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F35B2-1CF3-4F12-ADC7-7389403C5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6DB3-C1F2-454E-9D4D-8021ED0DB5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29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0FF03-E241-4CBD-B8D7-8CBF83BE4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E6EB2-D8EB-437B-BD72-09CDFF634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 would like to thank my mentors: Jonathan Richardson, Aidan Brooks, and Rana Adhikari for their help and guidance through all parts of the project.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07302-763E-406F-B860-D83B4F01E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 SURF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C32485-681F-4FB9-A53F-419399A5E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6DB3-C1F2-454E-9D4D-8021ED0DB5C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34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7C23A-350D-47AB-8A26-786A8FCB2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6" y="1488613"/>
            <a:ext cx="8596668" cy="3880773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200" dirty="0"/>
              <a:t>Thank you for your attention!</a:t>
            </a:r>
          </a:p>
          <a:p>
            <a:pPr marL="0" indent="0" algn="ctr">
              <a:buNone/>
            </a:pPr>
            <a:r>
              <a:rPr lang="en-US" sz="3200" dirty="0"/>
              <a:t>Questions?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848EB2-1571-42F1-B197-0BCC4A641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 SURF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35C53-9C0D-45FE-9F90-829D31ECD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6DB3-C1F2-454E-9D4D-8021ED0DB5CD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1DBCB8-92FB-408A-836F-A68F6F4246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4" t="26657" r="31949" b="22916"/>
          <a:stretch/>
        </p:blipFill>
        <p:spPr>
          <a:xfrm>
            <a:off x="8980713" y="0"/>
            <a:ext cx="3211287" cy="3396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217737-3A7F-462F-9C91-C12916EDA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4" t="26657" r="31949" b="22916"/>
          <a:stretch/>
        </p:blipFill>
        <p:spPr>
          <a:xfrm>
            <a:off x="0" y="3461657"/>
            <a:ext cx="3211287" cy="33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3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6CE46-E81F-4D76-A3D1-49F14469C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568" y="467017"/>
            <a:ext cx="10411234" cy="1320800"/>
          </a:xfrm>
        </p:spPr>
        <p:txBody>
          <a:bodyPr/>
          <a:lstStyle/>
          <a:p>
            <a:r>
              <a:rPr lang="en-US" dirty="0"/>
              <a:t>The role of optical cavities in GW detection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A73558-1674-4FE8-AE40-339CB8416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17378"/>
            <a:ext cx="10515600" cy="44796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400" dirty="0"/>
              <a:t>Álvarez M.D. (2019) Near-Unstable Cavities for Future Gravitational Wave Detectors. In: Optical Cavities for Optical Atomic Clocks, Atom Interferometry and Gravitational-Wave Detection. Springer Theses (Recognizing Outstanding Ph.D. Research). Springer, Cham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CE60A5-3DF8-4806-9BEB-8C403108E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LIGO SURF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6B7F62-94BE-41CE-81BB-68DB1509B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6DB3-C1F2-454E-9D4D-8021ED0DB5CD}" type="slidenum">
              <a:rPr lang="en-US" smtClean="0"/>
              <a:t>2</a:t>
            </a:fld>
            <a:endParaRPr lang="en-US" dirty="0"/>
          </a:p>
        </p:txBody>
      </p:sp>
      <p:pic>
        <p:nvPicPr>
          <p:cNvPr id="1026" name="Picture 2" descr="Image result for ligo setup">
            <a:extLst>
              <a:ext uri="{FF2B5EF4-FFF2-40B4-BE49-F238E27FC236}">
                <a16:creationId xmlns:a16="http://schemas.microsoft.com/office/drawing/2014/main" id="{051DDF8F-56E9-4157-9AC3-05E66B9AF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771" y="1690688"/>
            <a:ext cx="5540829" cy="403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94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BDBA-D315-4FF4-8F88-CEA748FF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absorbers on the </a:t>
            </a:r>
            <a:r>
              <a:rPr lang="en-US" dirty="0" err="1"/>
              <a:t>aLIGO</a:t>
            </a:r>
            <a:r>
              <a:rPr lang="en-US" dirty="0"/>
              <a:t> test masses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E9DE152-DF66-4ECA-A164-6E57784F5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07" y="1690688"/>
            <a:ext cx="5297378" cy="378638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653000-027E-4394-945F-B61F78FD6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 SURF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56F8C-A8FC-4205-B12F-9A6EC198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6DB3-C1F2-454E-9D4D-8021ED0DB5CD}" type="slidenum">
              <a:rPr lang="en-US" smtClean="0"/>
              <a:t>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D20086-434F-4B43-B90E-3A3F1C673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114" y="1687548"/>
            <a:ext cx="4887686" cy="3792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8F878E-0D32-4ECC-87D8-0555C45972F9}"/>
              </a:ext>
            </a:extLst>
          </p:cNvPr>
          <p:cNvSpPr txBox="1"/>
          <p:nvPr/>
        </p:nvSpPr>
        <p:spPr>
          <a:xfrm>
            <a:off x="829560" y="5700704"/>
            <a:ext cx="10685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1. A. Brooks, G. </a:t>
            </a:r>
            <a:r>
              <a:rPr lang="en-US" sz="1400" dirty="0" err="1"/>
              <a:t>Vajente</a:t>
            </a:r>
            <a:r>
              <a:rPr lang="en-US" sz="1400" dirty="0"/>
              <a:t> et al., “The point absorbers,” (2019), G1900203-v3.</a:t>
            </a:r>
          </a:p>
          <a:p>
            <a:r>
              <a:rPr lang="en-US" sz="1400" dirty="0"/>
              <a:t>2. E. D. Hall, “The effect of a point absorber in an arm cavity,” (2019).</a:t>
            </a:r>
          </a:p>
        </p:txBody>
      </p:sp>
    </p:spTree>
    <p:extLst>
      <p:ext uri="{BB962C8B-B14F-4D97-AF65-F5344CB8AC3E}">
        <p14:creationId xmlns:p14="http://schemas.microsoft.com/office/powerpoint/2010/main" val="487664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6E15B-CD60-418D-8C42-7C8AA44F7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D91D1F-ED11-44CA-9C38-85CDFA40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 SURF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BEB660-5077-442B-9D68-CABD89D99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6DB3-C1F2-454E-9D4D-8021ED0DB5CD}" type="slidenum">
              <a:rPr lang="en-US" smtClean="0"/>
              <a:t>4</a:t>
            </a:fld>
            <a:endParaRPr lang="en-US"/>
          </a:p>
        </p:txBody>
      </p:sp>
      <p:pic>
        <p:nvPicPr>
          <p:cNvPr id="6" name="46717_20190620133659_ETMX_Lens">
            <a:hlinkClick r:id="" action="ppaction://media"/>
            <a:extLst>
              <a:ext uri="{FF2B5EF4-FFF2-40B4-BE49-F238E27FC236}">
                <a16:creationId xmlns:a16="http://schemas.microsoft.com/office/drawing/2014/main" id="{AB1D2084-F746-437E-A1B4-B1607D1FABA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5086" y="113322"/>
            <a:ext cx="5378766" cy="663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18674-BB73-4508-8D49-4B99B55F1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794"/>
            <a:ext cx="10515600" cy="1325563"/>
          </a:xfrm>
        </p:spPr>
        <p:txBody>
          <a:bodyPr/>
          <a:lstStyle/>
          <a:p>
            <a:r>
              <a:rPr lang="en-US" dirty="0"/>
              <a:t>Higher order mode generation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F0E6DCF9-9ACB-4B82-A72A-FD241970B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626" y="6062913"/>
            <a:ext cx="10842174" cy="4949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/>
              <a:t>G. </a:t>
            </a:r>
            <a:r>
              <a:rPr lang="en-US" sz="1400" dirty="0" err="1"/>
              <a:t>Vajente</a:t>
            </a:r>
            <a:r>
              <a:rPr lang="en-US" sz="1400" dirty="0"/>
              <a:t>, "In situ correction of mirror surface to reduce round-trip losses in Fabry–Perot cavities," Appl. Opt. 53, 1459-1465 (2014) [modified]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F08B92-8EFC-4704-ABA0-3DDA9AACF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 SURF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1BB7B-C24B-4DEE-BD5F-24317B800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6DB3-C1F2-454E-9D4D-8021ED0DB5CD}" type="slidenum">
              <a:rPr lang="en-US" smtClean="0"/>
              <a:t>5</a:t>
            </a:fld>
            <a:endParaRPr lang="en-US"/>
          </a:p>
        </p:txBody>
      </p:sp>
      <p:pic>
        <p:nvPicPr>
          <p:cNvPr id="4100" name="Picture 4" descr="Image result for Fig. 2. Scheme of mode coupling in a resonant cavity. Here the input mirror is assumed to be perfect, while the end-mirror surface has some figure errors that couple part of the fundamental mode (in black) into HOMs (in gray).">
            <a:extLst>
              <a:ext uri="{FF2B5EF4-FFF2-40B4-BE49-F238E27FC236}">
                <a16:creationId xmlns:a16="http://schemas.microsoft.com/office/drawing/2014/main" id="{40C47DA5-3FCB-4CF0-8470-AA527EC48D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89"/>
          <a:stretch/>
        </p:blipFill>
        <p:spPr bwMode="auto">
          <a:xfrm>
            <a:off x="2556588" y="2164503"/>
            <a:ext cx="5868955" cy="165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Fig. 2. Scheme of mode coupling in a resonant cavity. Here the input mirror is assumed to be perfect, while the end-mirror surface has some figure errors that couple part of the fundamental mode (in black) into HOMs (in gray).">
            <a:extLst>
              <a:ext uri="{FF2B5EF4-FFF2-40B4-BE49-F238E27FC236}">
                <a16:creationId xmlns:a16="http://schemas.microsoft.com/office/drawing/2014/main" id="{BCC2573A-2F51-4AA6-B424-2CE451E8C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57"/>
          <a:stretch/>
        </p:blipFill>
        <p:spPr bwMode="auto">
          <a:xfrm>
            <a:off x="2556588" y="3816021"/>
            <a:ext cx="5868955" cy="180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D0938DD-B9BE-49C7-879C-DBCAA1811298}"/>
              </a:ext>
            </a:extLst>
          </p:cNvPr>
          <p:cNvSpPr/>
          <p:nvPr/>
        </p:nvSpPr>
        <p:spPr>
          <a:xfrm>
            <a:off x="3778898" y="2173834"/>
            <a:ext cx="466531" cy="368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99900C-650C-4A2E-B32C-E87A49AEE57F}"/>
              </a:ext>
            </a:extLst>
          </p:cNvPr>
          <p:cNvSpPr/>
          <p:nvPr/>
        </p:nvSpPr>
        <p:spPr>
          <a:xfrm>
            <a:off x="2802294" y="2150726"/>
            <a:ext cx="466531" cy="368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E4F4DE-2E03-4F82-AEA9-81A61AEB3A74}"/>
              </a:ext>
            </a:extLst>
          </p:cNvPr>
          <p:cNvSpPr/>
          <p:nvPr/>
        </p:nvSpPr>
        <p:spPr>
          <a:xfrm>
            <a:off x="6945086" y="2141257"/>
            <a:ext cx="466531" cy="368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5B3681-462A-4491-AAA1-0091A450F797}"/>
              </a:ext>
            </a:extLst>
          </p:cNvPr>
          <p:cNvSpPr/>
          <p:nvPr/>
        </p:nvSpPr>
        <p:spPr>
          <a:xfrm>
            <a:off x="7920134" y="2141257"/>
            <a:ext cx="466531" cy="368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C889A4-0485-411F-8C08-473DF9482A7E}"/>
              </a:ext>
            </a:extLst>
          </p:cNvPr>
          <p:cNvSpPr/>
          <p:nvPr/>
        </p:nvSpPr>
        <p:spPr>
          <a:xfrm>
            <a:off x="2802293" y="2924917"/>
            <a:ext cx="466531" cy="368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D01CA9-84F4-419F-8313-FBF6D31515D7}"/>
              </a:ext>
            </a:extLst>
          </p:cNvPr>
          <p:cNvSpPr/>
          <p:nvPr/>
        </p:nvSpPr>
        <p:spPr>
          <a:xfrm>
            <a:off x="6012025" y="2880975"/>
            <a:ext cx="466531" cy="368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3B91CE-0F27-4E2C-A311-019FCDF49C05}"/>
              </a:ext>
            </a:extLst>
          </p:cNvPr>
          <p:cNvSpPr/>
          <p:nvPr/>
        </p:nvSpPr>
        <p:spPr>
          <a:xfrm>
            <a:off x="7100596" y="3249177"/>
            <a:ext cx="311020" cy="3009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2E4146-CDA7-4889-AA57-DFFA9AF46357}"/>
              </a:ext>
            </a:extLst>
          </p:cNvPr>
          <p:cNvSpPr/>
          <p:nvPr/>
        </p:nvSpPr>
        <p:spPr>
          <a:xfrm>
            <a:off x="7022841" y="3775112"/>
            <a:ext cx="311020" cy="3009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85206D-EEE5-44A9-9C76-9E4FA51D06FC}"/>
              </a:ext>
            </a:extLst>
          </p:cNvPr>
          <p:cNvSpPr/>
          <p:nvPr/>
        </p:nvSpPr>
        <p:spPr>
          <a:xfrm>
            <a:off x="2802292" y="3869432"/>
            <a:ext cx="466531" cy="368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1C318F-6FB1-4FCB-B259-7ADEEC484D10}"/>
              </a:ext>
            </a:extLst>
          </p:cNvPr>
          <p:cNvSpPr/>
          <p:nvPr/>
        </p:nvSpPr>
        <p:spPr>
          <a:xfrm>
            <a:off x="3778897" y="4597340"/>
            <a:ext cx="466531" cy="368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D8FFAB-6B2B-468A-97D0-2A34ACDD5284}"/>
              </a:ext>
            </a:extLst>
          </p:cNvPr>
          <p:cNvSpPr/>
          <p:nvPr/>
        </p:nvSpPr>
        <p:spPr>
          <a:xfrm>
            <a:off x="5886837" y="3873490"/>
            <a:ext cx="466531" cy="368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C73291-6597-4DB2-8137-0B28E908D55C}"/>
              </a:ext>
            </a:extLst>
          </p:cNvPr>
          <p:cNvSpPr/>
          <p:nvPr/>
        </p:nvSpPr>
        <p:spPr>
          <a:xfrm>
            <a:off x="7920133" y="4604547"/>
            <a:ext cx="466531" cy="368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945A84-CBA2-468C-9396-8282D3E5EF8F}"/>
              </a:ext>
            </a:extLst>
          </p:cNvPr>
          <p:cNvSpPr/>
          <p:nvPr/>
        </p:nvSpPr>
        <p:spPr>
          <a:xfrm>
            <a:off x="6945085" y="5248966"/>
            <a:ext cx="466531" cy="368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9A5FBD-7491-44E1-9C90-578076706EB1}"/>
              </a:ext>
            </a:extLst>
          </p:cNvPr>
          <p:cNvSpPr txBox="1"/>
          <p:nvPr/>
        </p:nvSpPr>
        <p:spPr>
          <a:xfrm>
            <a:off x="2485051" y="2127102"/>
            <a:ext cx="1101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TEM</a:t>
            </a:r>
            <a:r>
              <a:rPr lang="en-US" sz="2400" baseline="-25000" dirty="0"/>
              <a:t>00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2E5403-AEDF-4B2C-A94B-EC65BF12C5F1}"/>
              </a:ext>
            </a:extLst>
          </p:cNvPr>
          <p:cNvSpPr txBox="1"/>
          <p:nvPr/>
        </p:nvSpPr>
        <p:spPr>
          <a:xfrm>
            <a:off x="5377544" y="3816021"/>
            <a:ext cx="1101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TEM</a:t>
            </a:r>
            <a:r>
              <a:rPr lang="en-US" sz="2400" baseline="-25000" dirty="0" err="1"/>
              <a:t>mn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424749-D689-4FC3-BF33-83C3EA3E847E}"/>
              </a:ext>
            </a:extLst>
          </p:cNvPr>
          <p:cNvSpPr txBox="1"/>
          <p:nvPr/>
        </p:nvSpPr>
        <p:spPr>
          <a:xfrm>
            <a:off x="7875037" y="4503877"/>
            <a:ext cx="1101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Loss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1108D78-45A3-4EB4-9547-65423BE4945D}"/>
              </a:ext>
            </a:extLst>
          </p:cNvPr>
          <p:cNvCxnSpPr>
            <a:cxnSpLocks/>
          </p:cNvCxnSpPr>
          <p:nvPr/>
        </p:nvCxnSpPr>
        <p:spPr>
          <a:xfrm flipH="1">
            <a:off x="3657600" y="2325358"/>
            <a:ext cx="3946853" cy="1680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A6EA265-1A72-4616-A3AA-A831CEAD5D1A}"/>
              </a:ext>
            </a:extLst>
          </p:cNvPr>
          <p:cNvSpPr txBox="1"/>
          <p:nvPr/>
        </p:nvSpPr>
        <p:spPr>
          <a:xfrm>
            <a:off x="5031925" y="1825616"/>
            <a:ext cx="1370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 = 4 km</a:t>
            </a:r>
          </a:p>
        </p:txBody>
      </p:sp>
      <p:sp>
        <p:nvSpPr>
          <p:cNvPr id="28" name="Flowchart: Stored Data 27">
            <a:extLst>
              <a:ext uri="{FF2B5EF4-FFF2-40B4-BE49-F238E27FC236}">
                <a16:creationId xmlns:a16="http://schemas.microsoft.com/office/drawing/2014/main" id="{6418BAF0-616E-4FD2-98B9-0A00370CD428}"/>
              </a:ext>
            </a:extLst>
          </p:cNvPr>
          <p:cNvSpPr/>
          <p:nvPr/>
        </p:nvSpPr>
        <p:spPr>
          <a:xfrm>
            <a:off x="7371183" y="3560193"/>
            <a:ext cx="466531" cy="219300"/>
          </a:xfrm>
          <a:prstGeom prst="flowChartOnlineStorag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99" name="Straight Arrow Connector 4098">
            <a:extLst>
              <a:ext uri="{FF2B5EF4-FFF2-40B4-BE49-F238E27FC236}">
                <a16:creationId xmlns:a16="http://schemas.microsoft.com/office/drawing/2014/main" id="{75E7DAA7-53F1-4CB2-B4EF-D07C71D891FD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7759959" y="3669843"/>
            <a:ext cx="73712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04" name="TextBox 4103">
            <a:extLst>
              <a:ext uri="{FF2B5EF4-FFF2-40B4-BE49-F238E27FC236}">
                <a16:creationId xmlns:a16="http://schemas.microsoft.com/office/drawing/2014/main" id="{46FA830F-69C5-4E85-9124-0A38D890CA78}"/>
              </a:ext>
            </a:extLst>
          </p:cNvPr>
          <p:cNvSpPr txBox="1"/>
          <p:nvPr/>
        </p:nvSpPr>
        <p:spPr>
          <a:xfrm>
            <a:off x="8530901" y="3437078"/>
            <a:ext cx="2209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Point Absorber</a:t>
            </a:r>
          </a:p>
        </p:txBody>
      </p:sp>
      <p:sp>
        <p:nvSpPr>
          <p:cNvPr id="4107" name="TextBox 4106">
            <a:extLst>
              <a:ext uri="{FF2B5EF4-FFF2-40B4-BE49-F238E27FC236}">
                <a16:creationId xmlns:a16="http://schemas.microsoft.com/office/drawing/2014/main" id="{AB2B37E4-48EF-41FA-8440-BF18F9A2FCE7}"/>
              </a:ext>
            </a:extLst>
          </p:cNvPr>
          <p:cNvSpPr txBox="1"/>
          <p:nvPr/>
        </p:nvSpPr>
        <p:spPr>
          <a:xfrm>
            <a:off x="3181739" y="1828800"/>
            <a:ext cx="856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55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3" grpId="0"/>
      <p:bldP spid="27" grpId="0"/>
      <p:bldP spid="28" grpId="0" animBg="1"/>
      <p:bldP spid="410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967DA-2A70-4667-AA7F-A4D45672C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 Hermite Gauss propagation modes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01E924-518D-4389-B3DD-62DF34D0A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LIGO SURF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F39FBA-B5FF-4708-9029-A9F4B61ED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6DB3-C1F2-454E-9D4D-8021ED0DB5CD}" type="slidenum">
              <a:rPr lang="en-US" smtClean="0"/>
              <a:t>6</a:t>
            </a:fld>
            <a:endParaRPr lang="en-US"/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4BDB249D-3876-4AF4-942E-CD613549C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" t="9483" r="2729"/>
          <a:stretch/>
        </p:blipFill>
        <p:spPr bwMode="auto">
          <a:xfrm>
            <a:off x="6832049" y="1586124"/>
            <a:ext cx="4521752" cy="331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202DEBD-1027-4A47-A522-C6BC4A7EC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632976"/>
            <a:ext cx="5796146" cy="331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B176DF-D45F-407D-B0F7-61425624B313}"/>
              </a:ext>
            </a:extLst>
          </p:cNvPr>
          <p:cNvSpPr txBox="1"/>
          <p:nvPr/>
        </p:nvSpPr>
        <p:spPr>
          <a:xfrm>
            <a:off x="838200" y="5820653"/>
            <a:ext cx="99039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P. </a:t>
            </a:r>
            <a:r>
              <a:rPr lang="en-US" sz="1400" dirty="0" err="1"/>
              <a:t>Kwee</a:t>
            </a:r>
            <a:r>
              <a:rPr lang="en-US" sz="1400" dirty="0"/>
              <a:t>, C. </a:t>
            </a:r>
            <a:r>
              <a:rPr lang="en-US" sz="1400" dirty="0" err="1"/>
              <a:t>Bogan</a:t>
            </a:r>
            <a:r>
              <a:rPr lang="en-US" sz="1400" dirty="0"/>
              <a:t>, K. </a:t>
            </a:r>
            <a:r>
              <a:rPr lang="en-US" sz="1400" dirty="0" err="1"/>
              <a:t>Danzmann</a:t>
            </a:r>
            <a:r>
              <a:rPr lang="en-US" sz="1400" dirty="0"/>
              <a:t>, M. </a:t>
            </a:r>
            <a:r>
              <a:rPr lang="en-US" sz="1400" dirty="0" err="1"/>
              <a:t>Frede</a:t>
            </a:r>
            <a:r>
              <a:rPr lang="en-US" sz="1400" dirty="0"/>
              <a:t>, H. Kim, P. King, J. </a:t>
            </a:r>
            <a:r>
              <a:rPr lang="en-US" sz="1400" dirty="0" err="1"/>
              <a:t>Pöld</a:t>
            </a:r>
            <a:r>
              <a:rPr lang="en-US" sz="1400" dirty="0"/>
              <a:t>, O. </a:t>
            </a:r>
            <a:r>
              <a:rPr lang="en-US" sz="1400" dirty="0" err="1"/>
              <a:t>Puncken</a:t>
            </a:r>
            <a:r>
              <a:rPr lang="en-US" sz="1400" dirty="0"/>
              <a:t>, R. L. Savage, F. Seifert, P. Wessels, L. Winkelmann, and B. Willke, "Stabilized high-power laser system for the gravitational wave detector advanced LIGO," Opt. Express 20, 10617-10634 (2012)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447D21-612E-4F70-BBA4-0FBE93598BA4}"/>
              </a:ext>
            </a:extLst>
          </p:cNvPr>
          <p:cNvSpPr txBox="1"/>
          <p:nvPr/>
        </p:nvSpPr>
        <p:spPr>
          <a:xfrm>
            <a:off x="5704114" y="2612770"/>
            <a:ext cx="783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TEM</a:t>
            </a:r>
            <a:r>
              <a:rPr lang="en-US" sz="1600" baseline="-25000" dirty="0"/>
              <a:t>70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5734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0726C5F-909F-4721-AF93-48048B00E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497" y="1667004"/>
            <a:ext cx="4029241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E87CA8-8E53-42D3-9504-6810A6DDC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073156" cy="1320800"/>
          </a:xfrm>
        </p:spPr>
        <p:txBody>
          <a:bodyPr/>
          <a:lstStyle/>
          <a:p>
            <a:r>
              <a:rPr lang="en-US" dirty="0"/>
              <a:t>Thermal compensation system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4CB9D2-F161-4493-A9E4-9B81AD4E6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 SURF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31BD65-07C7-4AC2-9EE9-E2BB842D4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6DB3-C1F2-454E-9D4D-8021ED0DB5CD}" type="slidenum">
              <a:rPr lang="en-US" smtClean="0"/>
              <a:t>7</a:t>
            </a:fld>
            <a:endParaRPr lang="en-US"/>
          </a:p>
        </p:txBody>
      </p:sp>
      <p:sp>
        <p:nvSpPr>
          <p:cNvPr id="12" name="Flowchart: Delay 11">
            <a:extLst>
              <a:ext uri="{FF2B5EF4-FFF2-40B4-BE49-F238E27FC236}">
                <a16:creationId xmlns:a16="http://schemas.microsoft.com/office/drawing/2014/main" id="{FEE47845-D9FC-4F0E-A130-91B4E8FD3664}"/>
              </a:ext>
            </a:extLst>
          </p:cNvPr>
          <p:cNvSpPr/>
          <p:nvPr/>
        </p:nvSpPr>
        <p:spPr>
          <a:xfrm rot="16200000">
            <a:off x="4572069" y="2881984"/>
            <a:ext cx="241335" cy="313013"/>
          </a:xfrm>
          <a:prstGeom prst="flowChartDela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AF1B90A-5566-4311-AA8F-84F21C29968C}"/>
              </a:ext>
            </a:extLst>
          </p:cNvPr>
          <p:cNvCxnSpPr>
            <a:cxnSpLocks/>
          </p:cNvCxnSpPr>
          <p:nvPr/>
        </p:nvCxnSpPr>
        <p:spPr>
          <a:xfrm flipH="1">
            <a:off x="3256384" y="3059824"/>
            <a:ext cx="131449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B0D9038-F9AF-4088-92B8-71133B80E0A8}"/>
              </a:ext>
            </a:extLst>
          </p:cNvPr>
          <p:cNvSpPr txBox="1"/>
          <p:nvPr/>
        </p:nvSpPr>
        <p:spPr>
          <a:xfrm>
            <a:off x="1692520" y="2875158"/>
            <a:ext cx="1684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Point Absorber</a:t>
            </a:r>
          </a:p>
        </p:txBody>
      </p:sp>
      <p:sp>
        <p:nvSpPr>
          <p:cNvPr id="17" name="Flowchart: Delay 16">
            <a:extLst>
              <a:ext uri="{FF2B5EF4-FFF2-40B4-BE49-F238E27FC236}">
                <a16:creationId xmlns:a16="http://schemas.microsoft.com/office/drawing/2014/main" id="{762A2A51-FA2D-44A9-A5FC-98965CE945E2}"/>
              </a:ext>
            </a:extLst>
          </p:cNvPr>
          <p:cNvSpPr/>
          <p:nvPr/>
        </p:nvSpPr>
        <p:spPr>
          <a:xfrm rot="16200000">
            <a:off x="5512098" y="2952984"/>
            <a:ext cx="99335" cy="313014"/>
          </a:xfrm>
          <a:prstGeom prst="flowChartDela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2E72C77-DF7A-4DA8-AD48-2F9E084AA79E}"/>
              </a:ext>
            </a:extLst>
          </p:cNvPr>
          <p:cNvCxnSpPr>
            <a:cxnSpLocks/>
            <a:stCxn id="17" idx="2"/>
          </p:cNvCxnSpPr>
          <p:nvPr/>
        </p:nvCxnSpPr>
        <p:spPr>
          <a:xfrm flipV="1">
            <a:off x="5718273" y="3059823"/>
            <a:ext cx="2686068" cy="496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11C4259-CD83-4290-9046-D7CA701D182B}"/>
              </a:ext>
            </a:extLst>
          </p:cNvPr>
          <p:cNvSpPr txBox="1"/>
          <p:nvPr/>
        </p:nvSpPr>
        <p:spPr>
          <a:xfrm>
            <a:off x="8486077" y="2875158"/>
            <a:ext cx="2486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Thermally generated surface deformation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E2FE3D-B790-479A-B623-6E0EA6C154E4}"/>
              </a:ext>
            </a:extLst>
          </p:cNvPr>
          <p:cNvSpPr txBox="1"/>
          <p:nvPr/>
        </p:nvSpPr>
        <p:spPr>
          <a:xfrm>
            <a:off x="6969186" y="4363588"/>
            <a:ext cx="1196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 = 20 cm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7CECEC-BBFC-4EA6-BB5E-E554F3BE6D89}"/>
              </a:ext>
            </a:extLst>
          </p:cNvPr>
          <p:cNvSpPr txBox="1"/>
          <p:nvPr/>
        </p:nvSpPr>
        <p:spPr>
          <a:xfrm>
            <a:off x="4933164" y="5997967"/>
            <a:ext cx="157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 = 34 cm</a:t>
            </a:r>
          </a:p>
        </p:txBody>
      </p:sp>
    </p:spTree>
    <p:extLst>
      <p:ext uri="{BB962C8B-B14F-4D97-AF65-F5344CB8AC3E}">
        <p14:creationId xmlns:p14="http://schemas.microsoft.com/office/powerpoint/2010/main" val="287128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17640-5AD6-437F-A404-F131D4EF1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Finite-element analysis of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1044E0-E5D5-4AE6-AFC9-0835C251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47194" y="6173787"/>
            <a:ext cx="6297612" cy="365125"/>
          </a:xfrm>
        </p:spPr>
        <p:txBody>
          <a:bodyPr/>
          <a:lstStyle/>
          <a:p>
            <a:r>
              <a:rPr lang="en-US" dirty="0"/>
              <a:t>LIGO SURF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E011DE-6D24-4AB5-AEB1-31B358FF3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6DB3-C1F2-454E-9D4D-8021ED0DB5CD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0C9380-6522-417C-9D0E-18F69154CE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" t="17392" r="9364" b="5166"/>
          <a:stretch/>
        </p:blipFill>
        <p:spPr>
          <a:xfrm>
            <a:off x="750202" y="2102695"/>
            <a:ext cx="3726023" cy="41391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1E26F9-6CBB-4726-8661-BCF6B2720CB2}"/>
              </a:ext>
            </a:extLst>
          </p:cNvPr>
          <p:cNvSpPr txBox="1"/>
          <p:nvPr/>
        </p:nvSpPr>
        <p:spPr>
          <a:xfrm>
            <a:off x="655475" y="1458467"/>
            <a:ext cx="3752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Ray Trajectories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45D292-7B5F-4877-B9A6-F9E7007D1FD4}"/>
              </a:ext>
            </a:extLst>
          </p:cNvPr>
          <p:cNvSpPr txBox="1"/>
          <p:nvPr/>
        </p:nvSpPr>
        <p:spPr>
          <a:xfrm>
            <a:off x="4243600" y="2102695"/>
            <a:ext cx="465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CCFCD0-DA58-4D46-8C23-709CC010A4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t="11048" b="4396"/>
          <a:stretch/>
        </p:blipFill>
        <p:spPr>
          <a:xfrm>
            <a:off x="4939848" y="1935902"/>
            <a:ext cx="4093538" cy="43059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85DDDC-82EB-4B04-8D50-0788F490F7E1}"/>
              </a:ext>
            </a:extLst>
          </p:cNvPr>
          <p:cNvSpPr txBox="1"/>
          <p:nvPr/>
        </p:nvSpPr>
        <p:spPr>
          <a:xfrm>
            <a:off x="4708851" y="1459855"/>
            <a:ext cx="4061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3D Temperature Profile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ABCFE3-6E9F-4C0E-9613-F371E09C12AA}"/>
              </a:ext>
            </a:extLst>
          </p:cNvPr>
          <p:cNvSpPr txBox="1"/>
          <p:nvPr/>
        </p:nvSpPr>
        <p:spPr>
          <a:xfrm>
            <a:off x="9244805" y="2439521"/>
            <a:ext cx="279245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Optimized Parameters: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ROC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Reflector Geometry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Height (z)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Constraints:</a:t>
            </a:r>
          </a:p>
          <a:p>
            <a:pPr marL="342900" indent="-342900">
              <a:buAutoNum type="arabicPeriod"/>
            </a:pPr>
            <a:r>
              <a:rPr lang="en-US" sz="2000" dirty="0"/>
              <a:t>Delivery distance</a:t>
            </a:r>
          </a:p>
          <a:p>
            <a:pPr marL="342900" indent="-342900">
              <a:buAutoNum type="arabicPeriod"/>
            </a:pPr>
            <a:r>
              <a:rPr lang="en-US" sz="2000" dirty="0"/>
              <a:t>Heater position</a:t>
            </a:r>
          </a:p>
          <a:p>
            <a:pPr marL="342900" indent="-342900">
              <a:buAutoNum type="arabicPeriod"/>
            </a:pPr>
            <a:r>
              <a:rPr lang="en-US" sz="2000" dirty="0"/>
              <a:t>x-position &gt; </a:t>
            </a:r>
            <a:r>
              <a:rPr lang="en-US" sz="2000" dirty="0" err="1"/>
              <a:t>R</a:t>
            </a:r>
            <a:r>
              <a:rPr lang="en-US" sz="2000" baseline="-25000" dirty="0" err="1"/>
              <a:t>test</a:t>
            </a:r>
            <a:r>
              <a:rPr lang="en-US" sz="2000" baseline="-25000" dirty="0"/>
              <a:t> mass</a:t>
            </a:r>
            <a:endParaRPr lang="en-US" sz="2000" dirty="0"/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BFB8A7-B70A-4145-92F4-E83FE0DC7E18}"/>
              </a:ext>
            </a:extLst>
          </p:cNvPr>
          <p:cNvSpPr txBox="1"/>
          <p:nvPr/>
        </p:nvSpPr>
        <p:spPr>
          <a:xfrm>
            <a:off x="8506862" y="6057184"/>
            <a:ext cx="63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 [K]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F6BAA5-4DC9-44E0-99E8-3FC23C2C060C}"/>
              </a:ext>
            </a:extLst>
          </p:cNvPr>
          <p:cNvSpPr/>
          <p:nvPr/>
        </p:nvSpPr>
        <p:spPr>
          <a:xfrm>
            <a:off x="8481160" y="3877229"/>
            <a:ext cx="5567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74E7D1-54B3-4675-B989-95925F9E52E2}"/>
              </a:ext>
            </a:extLst>
          </p:cNvPr>
          <p:cNvSpPr txBox="1"/>
          <p:nvPr/>
        </p:nvSpPr>
        <p:spPr>
          <a:xfrm>
            <a:off x="8390549" y="5779134"/>
            <a:ext cx="73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293.3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B6DA68-579E-4F51-BA58-FB3B4B00ED87}"/>
              </a:ext>
            </a:extLst>
          </p:cNvPr>
          <p:cNvSpPr txBox="1"/>
          <p:nvPr/>
        </p:nvSpPr>
        <p:spPr>
          <a:xfrm>
            <a:off x="8390548" y="1918029"/>
            <a:ext cx="73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293.8</a:t>
            </a:r>
          </a:p>
        </p:txBody>
      </p:sp>
    </p:spTree>
    <p:extLst>
      <p:ext uri="{BB962C8B-B14F-4D97-AF65-F5344CB8AC3E}">
        <p14:creationId xmlns:p14="http://schemas.microsoft.com/office/powerpoint/2010/main" val="2633449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EA16C-1632-46A5-8BBC-CCCF12317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81711"/>
            <a:ext cx="10515600" cy="1325563"/>
          </a:xfrm>
        </p:spPr>
        <p:txBody>
          <a:bodyPr/>
          <a:lstStyle/>
          <a:p>
            <a:r>
              <a:rPr lang="en-US" dirty="0"/>
              <a:t>Measuring the heat distribution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A228E1-0234-4441-B703-33F6075EF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47194" y="6248400"/>
            <a:ext cx="6297612" cy="365125"/>
          </a:xfrm>
        </p:spPr>
        <p:txBody>
          <a:bodyPr/>
          <a:lstStyle/>
          <a:p>
            <a:pPr algn="ctr"/>
            <a:r>
              <a:rPr lang="en-US" dirty="0"/>
              <a:t>LIGO SURF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1FA272-B417-43D6-9A89-6096D6E7D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6DB3-C1F2-454E-9D4D-8021ED0DB5CD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6CD538-B35B-40CC-824F-EF31F1D458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57" r="2903" b="19986"/>
          <a:stretch/>
        </p:blipFill>
        <p:spPr>
          <a:xfrm>
            <a:off x="677335" y="1775746"/>
            <a:ext cx="7281678" cy="2525666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6EF4590-3FFA-44C7-BFF6-09E086912A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5854"/>
              </p:ext>
            </p:extLst>
          </p:nvPr>
        </p:nvGraphicFramePr>
        <p:xfrm>
          <a:off x="2064830" y="4627181"/>
          <a:ext cx="4506687" cy="111252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055302">
                  <a:extLst>
                    <a:ext uri="{9D8B030D-6E8A-4147-A177-3AD203B41FA5}">
                      <a16:colId xmlns:a16="http://schemas.microsoft.com/office/drawing/2014/main" val="2811081929"/>
                    </a:ext>
                  </a:extLst>
                </a:gridCol>
                <a:gridCol w="651705">
                  <a:extLst>
                    <a:ext uri="{9D8B030D-6E8A-4147-A177-3AD203B41FA5}">
                      <a16:colId xmlns:a16="http://schemas.microsoft.com/office/drawing/2014/main" val="2455601821"/>
                    </a:ext>
                  </a:extLst>
                </a:gridCol>
                <a:gridCol w="799680">
                  <a:extLst>
                    <a:ext uri="{9D8B030D-6E8A-4147-A177-3AD203B41FA5}">
                      <a16:colId xmlns:a16="http://schemas.microsoft.com/office/drawing/2014/main" val="32471039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Reflector ROC 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0242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Delivery distance 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124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Thermal Profile FWHM 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127048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9449ECE7-D14B-4A59-A212-A603085034BA}"/>
              </a:ext>
            </a:extLst>
          </p:cNvPr>
          <p:cNvSpPr txBox="1"/>
          <p:nvPr/>
        </p:nvSpPr>
        <p:spPr>
          <a:xfrm>
            <a:off x="8294914" y="4352444"/>
            <a:ext cx="3526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IR Image: Heat distribution pattern produced by TCS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36D7C4-24AD-4F1D-A73B-A548F7B0BA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9491" r="9589" b="5734"/>
          <a:stretch/>
        </p:blipFill>
        <p:spPr>
          <a:xfrm>
            <a:off x="8060229" y="1775746"/>
            <a:ext cx="3843941" cy="25401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D662AF-C310-44A9-80C5-7F45FC57E5B0}"/>
              </a:ext>
            </a:extLst>
          </p:cNvPr>
          <p:cNvSpPr txBox="1"/>
          <p:nvPr/>
        </p:nvSpPr>
        <p:spPr>
          <a:xfrm>
            <a:off x="11294150" y="1522608"/>
            <a:ext cx="610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 (K)</a:t>
            </a:r>
          </a:p>
        </p:txBody>
      </p:sp>
    </p:spTree>
    <p:extLst>
      <p:ext uri="{BB962C8B-B14F-4D97-AF65-F5344CB8AC3E}">
        <p14:creationId xmlns:p14="http://schemas.microsoft.com/office/powerpoint/2010/main" val="3164476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2578</TotalTime>
  <Words>644</Words>
  <Application>Microsoft Office PowerPoint</Application>
  <PresentationFormat>Widescreen</PresentationFormat>
  <Paragraphs>124</Paragraphs>
  <Slides>15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Mitigating LIGO Point Absorbers with High-Order Thermal Compensation</vt:lpstr>
      <vt:lpstr>The role of optical cavities in GW detection</vt:lpstr>
      <vt:lpstr>Point absorbers on the aLIGO test masses</vt:lpstr>
      <vt:lpstr>PowerPoint Presentation</vt:lpstr>
      <vt:lpstr>Higher order mode generation</vt:lpstr>
      <vt:lpstr>TEM Hermite Gauss propagation modes</vt:lpstr>
      <vt:lpstr>Thermal compensation system design</vt:lpstr>
      <vt:lpstr>Finite-element analysis of design</vt:lpstr>
      <vt:lpstr>Measuring the heat distribution</vt:lpstr>
      <vt:lpstr>Simulation vs Experiment Temperature Profile</vt:lpstr>
      <vt:lpstr>Experimental Setup</vt:lpstr>
      <vt:lpstr>Hartmann Wavefront Sensor Measurement</vt:lpstr>
      <vt:lpstr>Conclusions and future work</vt:lpstr>
      <vt:lpstr>Acknowledgements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Reduction of optical cavity losses using adaptive optics</dc:title>
  <dc:creator> </dc:creator>
  <cp:lastModifiedBy> </cp:lastModifiedBy>
  <cp:revision>83</cp:revision>
  <dcterms:created xsi:type="dcterms:W3CDTF">2019-08-19T18:16:50Z</dcterms:created>
  <dcterms:modified xsi:type="dcterms:W3CDTF">2019-08-22T15:44:18Z</dcterms:modified>
</cp:coreProperties>
</file>