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Roboto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931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f9d73fe15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f9d73fe15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fb4bb6fd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fb4bb6fd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f9d73fe15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f9d73fe15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f9d73fe15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f9d73fe15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fb4bb6fd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fb4bb6fd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fb4bb6fd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fb4bb6fd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f9d73fe15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5f9d73fe15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5fb4bb6fd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5fb4bb6fd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fb4bb6fd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5fb4bb6fd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5f9d73fe1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5f9d73fe15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5f9d73fe15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5f9d73fe15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citation arxiv:1913:2323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arrows to remember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Red: GR+BBH+peak luminosity fit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Blue:Wavelet approximation, theory+model independent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0cc00ec6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0cc00ec6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f9d73fe1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f9d73fe1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Expansion in v/c, velocity of system. Break down near peak bc speed is so high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Numerical simulations-only thing that can give you the full merger and ringdown. Inspiral, merger, ringdown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f9d73fe1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f9d73fe1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Mention: These models are currently used in LIGO analysis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fb4bb6fd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fb4bb6fd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citation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Expansion in v/c, velocity of system. Break down near peak bc speed is so high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Numerical simulations-only thing that can give you the full merger and ringdown. Inspiral, merger, ringdown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f9d73fe15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f9d73fe15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Draw functions from the prior range, throw away functions that don’t agree with the data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f9d73fe15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f9d73fe15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4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Data-driven modeling of peak luminosity of black hole mergers</a:t>
            </a: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Afura Taylor | TAPIR | Mentor: Dr. Vijay Varma</a:t>
            </a:r>
            <a:endParaRPr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>
            <a:spLocks noGrp="1"/>
          </p:cNvSpPr>
          <p:nvPr>
            <p:ph type="title" idx="4294967295"/>
          </p:nvPr>
        </p:nvSpPr>
        <p:spPr>
          <a:xfrm>
            <a:off x="311700" y="913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 Aligned System</a:t>
            </a:r>
            <a:endParaRPr/>
          </a:p>
        </p:txBody>
      </p:sp>
      <p:pic>
        <p:nvPicPr>
          <p:cNvPr id="152" name="Google Shape;15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788" y="699100"/>
            <a:ext cx="5686425" cy="44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Smoothing the Parameter Space</a:t>
            </a:r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29975"/>
            <a:ext cx="4311600" cy="3255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28788"/>
            <a:ext cx="4311601" cy="325765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1480650" y="4618375"/>
            <a:ext cx="16620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Fitting to </a:t>
            </a:r>
            <a:r>
              <a:rPr lang="en" sz="1800" i="1"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lang="en" sz="1800" i="1" baseline="-25000">
                <a:latin typeface="Roboto"/>
                <a:ea typeface="Roboto"/>
                <a:cs typeface="Roboto"/>
                <a:sym typeface="Roboto"/>
              </a:rPr>
              <a:t>peak</a:t>
            </a:r>
            <a:endParaRPr sz="1800" i="1" baseline="-25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p23"/>
          <p:cNvSpPr txBox="1"/>
          <p:nvPr/>
        </p:nvSpPr>
        <p:spPr>
          <a:xfrm>
            <a:off x="5612100" y="4618375"/>
            <a:ext cx="21288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Fitting to log(</a:t>
            </a:r>
            <a:r>
              <a:rPr lang="en" sz="1800" i="1"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lang="en" sz="1800" i="1" baseline="-25000">
                <a:latin typeface="Roboto"/>
                <a:ea typeface="Roboto"/>
                <a:cs typeface="Roboto"/>
                <a:sym typeface="Roboto"/>
              </a:rPr>
              <a:t>peak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)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>
            <a:spLocks noGrp="1"/>
          </p:cNvSpPr>
          <p:nvPr>
            <p:ph type="title" idx="4294967295"/>
          </p:nvPr>
        </p:nvSpPr>
        <p:spPr>
          <a:xfrm>
            <a:off x="311700" y="153775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Results: Aligned System, Smoothed Parameter Space</a:t>
            </a:r>
            <a:endParaRPr sz="2400"/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788" y="699100"/>
            <a:ext cx="5686425" cy="44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>
            <a:spLocks noGrp="1"/>
          </p:cNvSpPr>
          <p:nvPr>
            <p:ph type="title" idx="4294967295"/>
          </p:nvPr>
        </p:nvSpPr>
        <p:spPr>
          <a:xfrm>
            <a:off x="311700" y="106325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Results: Precessing System</a:t>
            </a:r>
            <a:endParaRPr sz="2400"/>
          </a:p>
        </p:txBody>
      </p:sp>
      <p:pic>
        <p:nvPicPr>
          <p:cNvPr id="175" name="Google Shape;17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975" y="670525"/>
            <a:ext cx="573405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975" y="670525"/>
            <a:ext cx="573405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4574" y="531400"/>
            <a:ext cx="5582100" cy="466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1322075" y="56950"/>
            <a:ext cx="70671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GW150914 Peak Luminosity Calculation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Order of magnitude increase of accuracy</a:t>
            </a:r>
            <a:r>
              <a:rPr lang="en"/>
              <a:t> in peak luminosity model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GPR vs current models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Error of current models comparable to the statistical error of peak luminosity of GW150914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Possible improvement in peak luminosity measurement of GW150914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Future Work: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Create surrogate models for other “peak” values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Run on all GWTC-1 catalog events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198" name="Google Shape;198;p29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Vijay Varma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Mark Scheel, Saul Teukolsky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NSF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LIGO Lab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9" name="Google Shape;19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775" y="410000"/>
            <a:ext cx="1916525" cy="13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183522"/>
            <a:ext cx="1686450" cy="16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206" name="Google Shape;206;p30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Order of magnitude increase of accuracy</a:t>
            </a:r>
            <a:r>
              <a:rPr lang="en"/>
              <a:t> in peak luminosity model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GPR vs current models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Error of current models comparable to the statistical error of peak luminosity of GW150914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Possible improvement in peak luminosity measurement of GW150914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Future Work: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Create surrogate models for other “peak” values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Run GPR model on all GWTC-1 catalog events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200" i="1">
              <a:solidFill>
                <a:schemeClr val="accent2"/>
              </a:solidFill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What the first LIGO detection would look like up close">
            <a:hlinkClick r:id="" action="ppaction://media"/>
            <a:extLst>
              <a:ext uri="{FF2B5EF4-FFF2-40B4-BE49-F238E27FC236}">
                <a16:creationId xmlns:a16="http://schemas.microsoft.com/office/drawing/2014/main" id="{9955A4FB-4E00-421E-9F0F-F49B0D6E8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 idx="4294967295"/>
          </p:nvPr>
        </p:nvSpPr>
        <p:spPr>
          <a:xfrm>
            <a:off x="311700" y="152075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General Relativity (GR)</a:t>
            </a:r>
            <a:endParaRPr/>
          </a:p>
        </p:txBody>
      </p:sp>
      <p:pic>
        <p:nvPicPr>
          <p:cNvPr id="99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425" y="759875"/>
            <a:ext cx="6559150" cy="4383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/>
          <p:nvPr/>
        </p:nvSpPr>
        <p:spPr>
          <a:xfrm>
            <a:off x="311700" y="4763925"/>
            <a:ext cx="1632300" cy="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arxiv: 1811.08744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5"/>
          <p:cNvSpPr/>
          <p:nvPr/>
        </p:nvSpPr>
        <p:spPr>
          <a:xfrm>
            <a:off x="7027775" y="1196325"/>
            <a:ext cx="759300" cy="122700"/>
          </a:xfrm>
          <a:prstGeom prst="leftArrow">
            <a:avLst>
              <a:gd name="adj1" fmla="val 24835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5"/>
          <p:cNvSpPr txBox="1"/>
          <p:nvPr/>
        </p:nvSpPr>
        <p:spPr>
          <a:xfrm>
            <a:off x="7787075" y="826350"/>
            <a:ext cx="13572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Wavelet Approximation</a:t>
            </a:r>
            <a:endParaRPr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5"/>
          <p:cNvSpPr/>
          <p:nvPr/>
        </p:nvSpPr>
        <p:spPr>
          <a:xfrm>
            <a:off x="7027775" y="1434150"/>
            <a:ext cx="759300" cy="122700"/>
          </a:xfrm>
          <a:prstGeom prst="leftArrow">
            <a:avLst>
              <a:gd name="adj1" fmla="val 24835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5"/>
          <p:cNvSpPr txBox="1"/>
          <p:nvPr/>
        </p:nvSpPr>
        <p:spPr>
          <a:xfrm>
            <a:off x="7787075" y="1319025"/>
            <a:ext cx="13572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Peak Luminosity Fit</a:t>
            </a:r>
            <a:endParaRPr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8588" y="1017800"/>
            <a:ext cx="5366826" cy="390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311700" y="2107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Waveform Calculation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Peak Luminosity</a:t>
            </a:r>
            <a:endParaRPr sz="2900"/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75" y="1017800"/>
            <a:ext cx="8858749" cy="243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9675" y="3640301"/>
            <a:ext cx="6310751" cy="132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/>
        </p:nvSpPr>
        <p:spPr>
          <a:xfrm>
            <a:off x="1950675" y="2892175"/>
            <a:ext cx="48114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which utilizes....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311700" y="229675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NR Simulations Compared to Current Models</a:t>
            </a:r>
            <a:endParaRPr sz="2800"/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213" y="754375"/>
            <a:ext cx="5687568" cy="4389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Current Approach: Phenomenological Fits</a:t>
            </a:r>
            <a:endParaRPr sz="2900"/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96525"/>
            <a:ext cx="8839200" cy="168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/>
        </p:nvSpPr>
        <p:spPr>
          <a:xfrm>
            <a:off x="311700" y="4744925"/>
            <a:ext cx="2941800" cy="1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arxiv: 1612.09566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title" idx="4294967295"/>
          </p:nvPr>
        </p:nvSpPr>
        <p:spPr>
          <a:xfrm>
            <a:off x="311700" y="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Gaussian Process Regression (GPR)</a:t>
            </a:r>
            <a:endParaRPr/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2649" y="633975"/>
            <a:ext cx="4578700" cy="453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Aligned and Precessing BBH Models</a:t>
            </a:r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aligned_dumbed_down">
            <a:hlinkClick r:id="" action="ppaction://media"/>
            <a:extLst>
              <a:ext uri="{FF2B5EF4-FFF2-40B4-BE49-F238E27FC236}">
                <a16:creationId xmlns:a16="http://schemas.microsoft.com/office/drawing/2014/main" id="{B8F6B6A9-B4C2-409F-ACAB-B0C0FA6D11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6442" y="1115675"/>
            <a:ext cx="3562033" cy="3913525"/>
          </a:xfrm>
          <a:prstGeom prst="rect">
            <a:avLst/>
          </a:prstGeom>
        </p:spPr>
      </p:pic>
      <p:pic>
        <p:nvPicPr>
          <p:cNvPr id="3" name="precessing_dumbed_down">
            <a:hlinkClick r:id="" action="ppaction://media"/>
            <a:extLst>
              <a:ext uri="{FF2B5EF4-FFF2-40B4-BE49-F238E27FC236}">
                <a16:creationId xmlns:a16="http://schemas.microsoft.com/office/drawing/2014/main" id="{B1BB66F0-DA87-43CA-A07E-B63A7784FF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95527" y="1229975"/>
            <a:ext cx="3457998" cy="379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351</Words>
  <Application>Microsoft Office PowerPoint</Application>
  <PresentationFormat>On-screen Show (16:9)</PresentationFormat>
  <Paragraphs>53</Paragraphs>
  <Slides>18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Roboto</vt:lpstr>
      <vt:lpstr>Times New Roman</vt:lpstr>
      <vt:lpstr>Arial</vt:lpstr>
      <vt:lpstr>Geometric</vt:lpstr>
      <vt:lpstr>Data-driven modeling of peak luminosity of black hole mergers</vt:lpstr>
      <vt:lpstr>PowerPoint Presentation</vt:lpstr>
      <vt:lpstr>Testing General Relativity (GR)</vt:lpstr>
      <vt:lpstr>Waveform Calculation</vt:lpstr>
      <vt:lpstr>Peak Luminosity</vt:lpstr>
      <vt:lpstr>NR Simulations Compared to Current Models</vt:lpstr>
      <vt:lpstr>Current Approach: Phenomenological Fits</vt:lpstr>
      <vt:lpstr>Gaussian Process Regression (GPR)</vt:lpstr>
      <vt:lpstr>Aligned and Precessing BBH Models</vt:lpstr>
      <vt:lpstr>Results: Aligned System</vt:lpstr>
      <vt:lpstr>Smoothing the Parameter Space</vt:lpstr>
      <vt:lpstr>Results: Aligned System, Smoothed Parameter Space</vt:lpstr>
      <vt:lpstr>Results: Precessing System</vt:lpstr>
      <vt:lpstr>PowerPoint Presentation</vt:lpstr>
      <vt:lpstr>GW150914 Peak Luminosity Calculation</vt:lpstr>
      <vt:lpstr>Summary</vt:lpstr>
      <vt:lpstr>Acknowledgements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Data-driven modeling of peak luminosity of black hole mergers</dc:title>
  <dc:creator>Afura Taylor</dc:creator>
  <cp:lastModifiedBy>Afura Taylor</cp:lastModifiedBy>
  <cp:revision>1</cp:revision>
  <dcterms:modified xsi:type="dcterms:W3CDTF">2019-08-22T02:08:41Z</dcterms:modified>
</cp:coreProperties>
</file>