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m4v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908" r:id="rId1"/>
  </p:sldMasterIdLst>
  <p:notesMasterIdLst>
    <p:notesMasterId r:id="rId32"/>
  </p:notesMasterIdLst>
  <p:handoutMasterIdLst>
    <p:handoutMasterId r:id="rId33"/>
  </p:handoutMasterIdLst>
  <p:sldIdLst>
    <p:sldId id="668" r:id="rId2"/>
    <p:sldId id="448" r:id="rId3"/>
    <p:sldId id="712" r:id="rId4"/>
    <p:sldId id="713" r:id="rId5"/>
    <p:sldId id="710" r:id="rId6"/>
    <p:sldId id="738" r:id="rId7"/>
    <p:sldId id="737" r:id="rId8"/>
    <p:sldId id="711" r:id="rId9"/>
    <p:sldId id="714" r:id="rId10"/>
    <p:sldId id="718" r:id="rId11"/>
    <p:sldId id="720" r:id="rId12"/>
    <p:sldId id="377" r:id="rId13"/>
    <p:sldId id="692" r:id="rId14"/>
    <p:sldId id="702" r:id="rId15"/>
    <p:sldId id="696" r:id="rId16"/>
    <p:sldId id="721" r:id="rId17"/>
    <p:sldId id="722" r:id="rId18"/>
    <p:sldId id="723" r:id="rId19"/>
    <p:sldId id="724" r:id="rId20"/>
    <p:sldId id="725" r:id="rId21"/>
    <p:sldId id="726" r:id="rId22"/>
    <p:sldId id="727" r:id="rId23"/>
    <p:sldId id="728" r:id="rId24"/>
    <p:sldId id="729" r:id="rId25"/>
    <p:sldId id="730" r:id="rId26"/>
    <p:sldId id="731" r:id="rId27"/>
    <p:sldId id="732" r:id="rId28"/>
    <p:sldId id="733" r:id="rId29"/>
    <p:sldId id="734" r:id="rId30"/>
    <p:sldId id="740" r:id="rId31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Helvetica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Helvetica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Helvetica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Helvetica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Helvetica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Helvetica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Helvetica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Helvetica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Helvetica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282A"/>
    <a:srgbClr val="232733"/>
    <a:srgbClr val="000000"/>
    <a:srgbClr val="0000FF"/>
    <a:srgbClr val="FFFFFF"/>
    <a:srgbClr val="499337"/>
    <a:srgbClr val="743199"/>
    <a:srgbClr val="3A194D"/>
    <a:srgbClr val="412541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38" autoAdjust="0"/>
    <p:restoredTop sz="99172" autoAdjust="0"/>
  </p:normalViewPr>
  <p:slideViewPr>
    <p:cSldViewPr snapToObjects="1">
      <p:cViewPr varScale="1">
        <p:scale>
          <a:sx n="82" d="100"/>
          <a:sy n="82" d="100"/>
        </p:scale>
        <p:origin x="372" y="66"/>
      </p:cViewPr>
      <p:guideLst>
        <p:guide orient="horz" pos="2160"/>
        <p:guide pos="283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 snapToObjects="1">
      <p:cViewPr varScale="1">
        <p:scale>
          <a:sx n="53" d="100"/>
          <a:sy n="53" d="100"/>
        </p:scale>
        <p:origin x="181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wmf"/><Relationship Id="rId1" Type="http://schemas.openxmlformats.org/officeDocument/2006/relationships/image" Target="../media/image1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40075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79" tIns="48240" rIns="96479" bIns="48240" numCol="1" anchor="t" anchorCtr="0" compatLnSpc="1">
            <a:prstTxWarp prst="textNoShape">
              <a:avLst/>
            </a:prstTxWarp>
          </a:bodyPr>
          <a:lstStyle>
            <a:lvl1pPr defTabSz="965200">
              <a:defRPr sz="13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59250" y="0"/>
            <a:ext cx="3138488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79" tIns="48240" rIns="96479" bIns="48240" numCol="1" anchor="t" anchorCtr="0" compatLnSpc="1">
            <a:prstTxWarp prst="textNoShape">
              <a:avLst/>
            </a:prstTxWarp>
          </a:bodyPr>
          <a:lstStyle>
            <a:lvl1pPr algn="r" defTabSz="965200">
              <a:defRPr sz="13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1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13838"/>
            <a:ext cx="3140075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79" tIns="48240" rIns="96479" bIns="48240" numCol="1" anchor="b" anchorCtr="0" compatLnSpc="1">
            <a:prstTxWarp prst="textNoShape">
              <a:avLst/>
            </a:prstTxWarp>
          </a:bodyPr>
          <a:lstStyle>
            <a:lvl1pPr defTabSz="965200">
              <a:defRPr sz="13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1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59250" y="9113838"/>
            <a:ext cx="3138488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79" tIns="48240" rIns="96479" bIns="48240" numCol="1" anchor="b" anchorCtr="0" compatLnSpc="1">
            <a:prstTxWarp prst="textNoShape">
              <a:avLst/>
            </a:prstTxWarp>
          </a:bodyPr>
          <a:lstStyle>
            <a:lvl1pPr algn="r" defTabSz="965200">
              <a:defRPr sz="1300">
                <a:latin typeface="Times New Roman" charset="0"/>
              </a:defRPr>
            </a:lvl1pPr>
          </a:lstStyle>
          <a:p>
            <a:pPr>
              <a:defRPr/>
            </a:pPr>
            <a:fld id="{78FF838E-B6B3-AA4D-9C35-49E074F42D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15661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479" tIns="48240" rIns="96479" bIns="48240" numCol="1" anchor="t" anchorCtr="0" compatLnSpc="1">
            <a:prstTxWarp prst="textNoShape">
              <a:avLst/>
            </a:prstTxWarp>
          </a:bodyPr>
          <a:lstStyle>
            <a:lvl1pPr defTabSz="965200">
              <a:defRPr sz="13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479" tIns="48240" rIns="96479" bIns="48240" numCol="1" anchor="t" anchorCtr="0" compatLnSpc="1">
            <a:prstTxWarp prst="textNoShape">
              <a:avLst/>
            </a:prstTxWarp>
          </a:bodyPr>
          <a:lstStyle>
            <a:lvl1pPr algn="r" defTabSz="965200">
              <a:defRPr sz="13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8888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6313" y="4559300"/>
            <a:ext cx="5362575" cy="43211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479" tIns="48240" rIns="96479" bIns="482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479" tIns="48240" rIns="96479" bIns="48240" numCol="1" anchor="b" anchorCtr="0" compatLnSpc="1">
            <a:prstTxWarp prst="textNoShape">
              <a:avLst/>
            </a:prstTxWarp>
          </a:bodyPr>
          <a:lstStyle>
            <a:lvl1pPr defTabSz="965200">
              <a:defRPr sz="13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479" tIns="48240" rIns="96479" bIns="48240" numCol="1" anchor="b" anchorCtr="0" compatLnSpc="1">
            <a:prstTxWarp prst="textNoShape">
              <a:avLst/>
            </a:prstTxWarp>
          </a:bodyPr>
          <a:lstStyle>
            <a:lvl1pPr algn="r" defTabSz="965200">
              <a:defRPr sz="1300">
                <a:latin typeface="Times New Roman" charset="0"/>
              </a:defRPr>
            </a:lvl1pPr>
          </a:lstStyle>
          <a:p>
            <a:pPr>
              <a:defRPr/>
            </a:pPr>
            <a:fld id="{2ED7CB19-AD16-C348-8B37-2228ADC4B7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44305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839DD0-418A-4E49-8A5E-8DD7F8ADDAA3}" type="slidenum">
              <a:rPr lang="en-US"/>
              <a:pPr/>
              <a:t>9</a:t>
            </a:fld>
            <a:endParaRPr lang="en-US"/>
          </a:p>
        </p:txBody>
      </p:sp>
      <p:sp>
        <p:nvSpPr>
          <p:cNvPr id="288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8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4267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24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LIGO-G19xxxx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nl-NL" dirty="0" smtClean="0"/>
              <a:t>Romel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22656" y="6448714"/>
            <a:ext cx="2133600" cy="365125"/>
          </a:xfrm>
          <a:prstGeom prst="rect">
            <a:avLst/>
          </a:prstGeom>
        </p:spPr>
        <p:txBody>
          <a:bodyPr/>
          <a:lstStyle/>
          <a:p>
            <a:fld id="{E08999DA-6F64-BF45-B314-74E8F7222A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72477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0"/>
          </p:nvPr>
        </p:nvSpPr>
        <p:spPr>
          <a:xfrm>
            <a:off x="228600" y="6356350"/>
            <a:ext cx="2133600" cy="365125"/>
          </a:xfrm>
        </p:spPr>
        <p:txBody>
          <a:bodyPr anchor="b"/>
          <a:lstStyle/>
          <a:p>
            <a:r>
              <a:rPr lang="en-US" dirty="0" smtClean="0"/>
              <a:t>LIGO-G1901913</a:t>
            </a:r>
            <a:endParaRPr lang="en-US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76600" y="6492875"/>
            <a:ext cx="2895600" cy="365125"/>
          </a:xfrm>
        </p:spPr>
        <p:txBody>
          <a:bodyPr anchor="ctr"/>
          <a:lstStyle/>
          <a:p>
            <a:r>
              <a:rPr lang="nl-NL" dirty="0"/>
              <a:t>AVS 66 Columbus, 21 October 2019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29628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5441" y="6448714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LIGO-G19xxxx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nl-NL" dirty="0" smtClean="0"/>
              <a:t>Romel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70828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95441" y="6448714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LIGO-G1901913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465195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nl-NL" dirty="0" smtClean="0"/>
              <a:t>AVS 66 Columbus, 21 October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22099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ZMOD_15Oct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5608" t="3352" r="33912" b="502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2733" y="1447800"/>
            <a:ext cx="7581901" cy="395343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651812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 smtClean="0"/>
              <a:t>LIGO-G19xxxxx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4106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dirty="0" smtClean="0"/>
              <a:t>Romel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6356350"/>
            <a:ext cx="7620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130FF89-010E-D743-9346-2CD4AB72707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828800" y="107577"/>
            <a:ext cx="6532563" cy="959223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66700"/>
            <a:ext cx="72390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143000"/>
            <a:ext cx="38100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38100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5715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LIGO-G1701259</a:t>
            </a: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xfrm>
            <a:off x="354106" y="6356350"/>
            <a:ext cx="2895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AVS 64 Tampa, 31 October 2017</a:t>
            </a:r>
            <a:endParaRPr lang="en-US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3D1D0D-2DE5-564B-9DA8-1531462112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720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microsoft.com/office/2007/relationships/hdphoto" Target="../media/hdphoto2.wdp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97668"/>
            <a:ext cx="8229600" cy="9183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8">
            <a:clrChange>
              <a:clrFrom>
                <a:srgbClr val="C3C1C1"/>
              </a:clrFrom>
              <a:clrTo>
                <a:srgbClr val="C3C1C1">
                  <a:alpha val="0"/>
                </a:srgbClr>
              </a:clrTo>
            </a:clrChange>
            <a:alphaModFix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99" b="100000" l="0" r="100000">
                        <a14:foregroundMark x1="27711" y1="45509" x2="27711" y2="45509"/>
                        <a14:foregroundMark x1="33434" y1="50299" x2="33434" y2="50299"/>
                        <a14:foregroundMark x1="37952" y1="39222" x2="37952" y2="39222"/>
                        <a14:foregroundMark x1="22289" y1="60479" x2="22289" y2="60479"/>
                        <a14:foregroundMark x1="51506" y1="48503" x2="51506" y2="48503"/>
                        <a14:foregroundMark x1="55422" y1="52395" x2="55422" y2="52395"/>
                        <a14:foregroundMark x1="57831" y1="41317" x2="57831" y2="41317"/>
                        <a14:foregroundMark x1="44578" y1="58383" x2="44578" y2="58383"/>
                        <a14:foregroundMark x1="68675" y1="41916" x2="68675" y2="41916"/>
                        <a14:foregroundMark x1="68675" y1="46108" x2="68675" y2="46108"/>
                        <a14:foregroundMark x1="67470" y1="53892" x2="67470" y2="53892"/>
                        <a14:foregroundMark x1="75602" y1="50299" x2="75602" y2="50299"/>
                        <a14:foregroundMark x1="80120" y1="39820" x2="80120" y2="398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050" y="1"/>
            <a:ext cx="742950" cy="747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/>
          <p:nvPr userDrawn="1"/>
        </p:nvPicPr>
        <p:blipFill>
          <a:blip r:embed="rId10">
            <a:alphaModFix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75" b="100000" l="2006" r="100000">
                        <a14:foregroundMark x1="71322" y1="78645" x2="71322" y2="78645"/>
                        <a14:foregroundMark x1="81204" y1="57906" x2="81204" y2="57906"/>
                        <a14:foregroundMark x1="31724" y1="62834" x2="31724" y2="62834"/>
                        <a14:foregroundMark x1="16048" y1="95072" x2="16048" y2="95072"/>
                        <a14:foregroundMark x1="56686" y1="2875" x2="56686" y2="2875"/>
                        <a14:foregroundMark x1="18128" y1="29979" x2="18128" y2="29979"/>
                        <a14:foregroundMark x1="10327" y1="16427" x2="10327" y2="16427"/>
                      </a14:backgroundRemoval>
                    </a14:imgEffect>
                    <a14:imgEffect>
                      <a14:saturation sat="24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9050" y="0"/>
            <a:ext cx="952500" cy="723900"/>
          </a:xfrm>
          <a:prstGeom prst="rect">
            <a:avLst/>
          </a:prstGeom>
          <a:ln>
            <a:noFill/>
          </a:ln>
          <a:effectLst>
            <a:outerShdw blurRad="19050" dist="25400" dir="1740000" algn="tl" rotWithShape="0">
              <a:schemeClr val="tx1">
                <a:lumMod val="85000"/>
              </a:schemeClr>
            </a:outerShdw>
          </a:effectLst>
        </p:spPr>
      </p:pic>
      <p:sp>
        <p:nvSpPr>
          <p:cNvPr id="4" name="TextBox 3"/>
          <p:cNvSpPr txBox="1"/>
          <p:nvPr userDrawn="1"/>
        </p:nvSpPr>
        <p:spPr>
          <a:xfrm>
            <a:off x="4722813" y="657225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91287"/>
            <a:ext cx="28956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50">
                <a:solidFill>
                  <a:schemeClr val="bg1"/>
                </a:solidFill>
              </a:defRPr>
            </a:lvl1pPr>
          </a:lstStyle>
          <a:p>
            <a:r>
              <a:rPr lang="nl-NL" sz="1000" dirty="0" smtClean="0"/>
              <a:t>AVS 66 Columbus, 21 October 2019</a:t>
            </a:r>
            <a:endParaRPr lang="en-US" sz="1000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LIGO-G19xxxxx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6553200" y="6491287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 algn="r"/>
            <a:fld id="{E08999DA-6F64-BF45-B314-74E8F7222AA8}" type="slidenum">
              <a:rPr lang="en-US" sz="1000" smtClean="0">
                <a:solidFill>
                  <a:srgbClr val="FFFFFF"/>
                </a:solidFill>
              </a:rPr>
              <a:pPr algn="r"/>
              <a:t>‹#›</a:t>
            </a:fld>
            <a:endParaRPr lang="en-US" sz="1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03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910" r:id="rId2"/>
    <p:sldLayoutId id="2147483914" r:id="rId3"/>
    <p:sldLayoutId id="2147483915" r:id="rId4"/>
    <p:sldLayoutId id="2147483933" r:id="rId5"/>
    <p:sldLayoutId id="2147483938" r:id="rId6"/>
  </p:sldLayoutIdLst>
  <p:timing>
    <p:tnLst>
      <p:par>
        <p:cTn id="1" dur="indefinite" restart="never" nodeType="tmRoot"/>
      </p:par>
    </p:tnLst>
  </p:timing>
  <p:hf hdr="0"/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Wingdings" charset="2"/>
        <a:buChar char="Ø"/>
        <a:defRPr sz="2800" kern="1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Courier New"/>
        <a:buChar char="o"/>
        <a:defRPr sz="2000" kern="12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png"/><Relationship Id="rId7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2.wdp"/><Relationship Id="rId9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Relationship Id="rId4" Type="http://schemas.microsoft.com/office/2007/relationships/hdphoto" Target="../media/hdphoto4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9.w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8.e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2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5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29877"/>
            <a:ext cx="9144000" cy="3615127"/>
          </a:xfrm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perspectiveRelaxed" fov="7200000">
              <a:rot lat="19200000" lon="0" rev="0"/>
            </a:camera>
            <a:lightRig rig="threePt" dir="t"/>
          </a:scene3d>
        </p:spPr>
        <p:txBody>
          <a:bodyPr>
            <a:normAutofit/>
            <a:sp3d>
              <a:bevelT w="158750" h="69850" prst="softRound"/>
            </a:sp3d>
          </a:bodyPr>
          <a:lstStyle/>
          <a:p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/>
              <a:t> </a:t>
            </a:r>
            <a:r>
              <a:rPr lang="en-US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FUTURE </a:t>
            </a:r>
            <a:br>
              <a:rPr lang="en-US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LASER INTERFEROMETER </a:t>
            </a:r>
            <a:br>
              <a:rPr lang="en-US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GRAVITATIONAL WAVE OBSERVATORIES </a:t>
            </a:r>
            <a:br>
              <a:rPr lang="en-US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 VACUUM REQUIREMENTS </a:t>
            </a:r>
            <a:endParaRPr lang="en-US" sz="32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alkduster"/>
              <a:cs typeface="Chalkduster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868574"/>
            <a:ext cx="9144000" cy="2010832"/>
          </a:xfrm>
        </p:spPr>
        <p:txBody>
          <a:bodyPr>
            <a:noAutofit/>
          </a:bodyPr>
          <a:lstStyle/>
          <a:p>
            <a:r>
              <a:rPr lang="en-US" sz="1800" dirty="0" smtClean="0"/>
              <a:t>Chandra Romel, </a:t>
            </a:r>
            <a:r>
              <a:rPr lang="en-US" sz="1800" dirty="0" smtClean="0"/>
              <a:t>LIGO Hanford </a:t>
            </a:r>
            <a:r>
              <a:rPr lang="en-US" sz="1800" dirty="0" smtClean="0"/>
              <a:t>Caltech</a:t>
            </a:r>
          </a:p>
          <a:p>
            <a:r>
              <a:rPr lang="en-US" sz="1800" dirty="0" smtClean="0"/>
              <a:t>AVS 66</a:t>
            </a:r>
            <a:r>
              <a:rPr lang="en-US" sz="1800" baseline="30000" dirty="0" smtClean="0"/>
              <a:t>th</a:t>
            </a:r>
            <a:r>
              <a:rPr lang="en-US" sz="1800" dirty="0" smtClean="0"/>
              <a:t> International Symposium &amp; Exhibition</a:t>
            </a:r>
          </a:p>
          <a:p>
            <a:r>
              <a:rPr lang="en-US" sz="1800" dirty="0" smtClean="0"/>
              <a:t>Columbus, OH</a:t>
            </a:r>
          </a:p>
          <a:p>
            <a:r>
              <a:rPr lang="en-US" sz="1800" dirty="0" smtClean="0"/>
              <a:t>20-25 October, 2019</a:t>
            </a:r>
          </a:p>
          <a:p>
            <a:r>
              <a:rPr lang="en-US" sz="1800" dirty="0" smtClean="0">
                <a:solidFill>
                  <a:srgbClr val="FFFF00"/>
                </a:solidFill>
              </a:rPr>
              <a:t>LIGO-G1901913</a:t>
            </a:r>
            <a:endParaRPr lang="en-US" sz="1800" dirty="0">
              <a:solidFill>
                <a:srgbClr val="FFFF00"/>
              </a:solidFill>
            </a:endParaRPr>
          </a:p>
          <a:p>
            <a:endParaRPr lang="en-US" sz="1800" dirty="0"/>
          </a:p>
          <a:p>
            <a:endParaRPr lang="en-US" sz="1800" dirty="0" smtClean="0"/>
          </a:p>
          <a:p>
            <a:endParaRPr lang="en-US" sz="1800" dirty="0"/>
          </a:p>
          <a:p>
            <a:endParaRPr lang="en-US" sz="1800" dirty="0"/>
          </a:p>
        </p:txBody>
      </p:sp>
      <p:pic>
        <p:nvPicPr>
          <p:cNvPr id="8" name="Picture 7"/>
          <p:cNvPicPr/>
          <p:nvPr/>
        </p:nvPicPr>
        <p:blipFill>
          <a:blip r:embed="rId3">
            <a:alphaModFix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75" b="100000" l="2006" r="100000">
                        <a14:foregroundMark x1="71322" y1="78645" x2="71322" y2="78645"/>
                        <a14:foregroundMark x1="81204" y1="57906" x2="81204" y2="57906"/>
                        <a14:foregroundMark x1="31724" y1="62834" x2="31724" y2="62834"/>
                        <a14:foregroundMark x1="16048" y1="95072" x2="16048" y2="95072"/>
                        <a14:foregroundMark x1="56686" y1="2875" x2="56686" y2="2875"/>
                        <a14:foregroundMark x1="18128" y1="29979" x2="18128" y2="29979"/>
                        <a14:foregroundMark x1="10327" y1="16427" x2="10327" y2="16427"/>
                      </a14:backgroundRemoval>
                    </a14:imgEffect>
                    <a14:imgEffect>
                      <a14:saturation sat="24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72117" cy="990601"/>
          </a:xfrm>
          <a:prstGeom prst="rect">
            <a:avLst/>
          </a:prstGeom>
          <a:ln>
            <a:noFill/>
          </a:ln>
          <a:effectLst>
            <a:outerShdw blurRad="19050" dist="25400" dir="1740000" algn="tl" rotWithShape="0">
              <a:schemeClr val="tx1">
                <a:lumMod val="85000"/>
              </a:schemeClr>
            </a:outerShdw>
          </a:effectLst>
        </p:spPr>
      </p:pic>
      <p:pic>
        <p:nvPicPr>
          <p:cNvPr id="9" name="Picture 8" descr="Caltech_LOGO-Orange_RGB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29" y="6356589"/>
            <a:ext cx="1143888" cy="491141"/>
          </a:xfrm>
          <a:prstGeom prst="rect">
            <a:avLst/>
          </a:prstGeom>
        </p:spPr>
      </p:pic>
      <p:pic>
        <p:nvPicPr>
          <p:cNvPr id="10" name="Picture 9" descr="MIT-logo-red-gray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4076" y="6432345"/>
            <a:ext cx="531454" cy="2804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clrChange>
              <a:clrFrom>
                <a:srgbClr val="C3C1C1"/>
              </a:clrFrom>
              <a:clrTo>
                <a:srgbClr val="C3C1C1">
                  <a:alpha val="0"/>
                </a:srgbClr>
              </a:clrTo>
            </a:clrChange>
            <a:alphaModFix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99" b="100000" l="0" r="100000">
                        <a14:foregroundMark x1="27711" y1="45509" x2="27711" y2="45509"/>
                        <a14:foregroundMark x1="33434" y1="50299" x2="33434" y2="50299"/>
                        <a14:foregroundMark x1="37952" y1="39222" x2="37952" y2="39222"/>
                        <a14:foregroundMark x1="22289" y1="60479" x2="22289" y2="60479"/>
                        <a14:foregroundMark x1="51506" y1="48503" x2="51506" y2="48503"/>
                        <a14:foregroundMark x1="55422" y1="52395" x2="55422" y2="52395"/>
                        <a14:foregroundMark x1="57831" y1="41317" x2="57831" y2="41317"/>
                        <a14:foregroundMark x1="44578" y1="58383" x2="44578" y2="58383"/>
                        <a14:foregroundMark x1="68675" y1="41916" x2="68675" y2="41916"/>
                        <a14:foregroundMark x1="68675" y1="46108" x2="68675" y2="46108"/>
                        <a14:foregroundMark x1="67470" y1="53892" x2="67470" y2="53892"/>
                        <a14:foregroundMark x1="75602" y1="50299" x2="75602" y2="50299"/>
                        <a14:foregroundMark x1="80120" y1="39820" x2="80120" y2="398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9424" y="63501"/>
            <a:ext cx="922026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4121676" y="6404533"/>
            <a:ext cx="818623" cy="367981"/>
            <a:chOff x="175956" y="990601"/>
            <a:chExt cx="9623956" cy="4076461"/>
          </a:xfrm>
        </p:grpSpPr>
        <p:sp>
          <p:nvSpPr>
            <p:cNvPr id="5" name="Rectangle 4"/>
            <p:cNvSpPr/>
            <p:nvPr/>
          </p:nvSpPr>
          <p:spPr>
            <a:xfrm>
              <a:off x="609600" y="1460500"/>
              <a:ext cx="6394450" cy="23939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 descr="F0900056-v1.jpg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956" y="990601"/>
              <a:ext cx="9623956" cy="4076461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 rot="16200000">
            <a:off x="8024040" y="4607439"/>
            <a:ext cx="190648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0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Image Credit: </a:t>
            </a:r>
            <a:r>
              <a:rPr lang="en-US" sz="900" b="0" i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Aurore</a:t>
            </a:r>
            <a:r>
              <a:rPr lang="en-US" sz="900" b="0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 </a:t>
            </a:r>
            <a:r>
              <a:rPr lang="en-US" sz="900" b="0" i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Simmonet</a:t>
            </a:r>
            <a:r>
              <a:rPr lang="en-US" sz="900" b="0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/SSU</a:t>
            </a:r>
            <a:endParaRPr lang="en-US" sz="900" b="0" i="1" dirty="0">
              <a:solidFill>
                <a:schemeClr val="tx2">
                  <a:lumMod val="60000"/>
                  <a:lumOff val="4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03173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LIGO-G1901913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AVS 66 Columbus, 21 October 2019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687" y="1162050"/>
            <a:ext cx="7286625" cy="4533900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762000" y="228600"/>
            <a:ext cx="7772400" cy="6096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 smtClean="0">
                <a:latin typeface="Lucida Grande" charset="0"/>
              </a:rPr>
              <a:t>The Enemies: </a:t>
            </a:r>
            <a:r>
              <a:rPr lang="en-US" dirty="0" smtClean="0">
                <a:solidFill>
                  <a:schemeClr val="accent2"/>
                </a:solidFill>
                <a:latin typeface="Lucida Grande" charset="0"/>
              </a:rPr>
              <a:t>NOISE</a:t>
            </a:r>
            <a:endParaRPr lang="en-US" dirty="0">
              <a:latin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40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914400" y="186586"/>
            <a:ext cx="7239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Vacuum Requirements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-114300" y="710515"/>
            <a:ext cx="6781800" cy="5569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457200" lvl="0" indent="-457200">
              <a:spcBef>
                <a:spcPct val="20000"/>
              </a:spcBef>
              <a:buClr>
                <a:schemeClr val="tx1"/>
              </a:buClr>
              <a:buSzPct val="133000"/>
              <a:buFont typeface="Arial"/>
              <a:buChar char="•"/>
              <a:defRPr/>
            </a:pPr>
            <a:endParaRPr lang="en-US" sz="2000" kern="0" dirty="0" smtClean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  <a:p>
            <a:pPr marL="342900" lvl="0" indent="-342900">
              <a:spcBef>
                <a:spcPct val="20000"/>
              </a:spcBef>
              <a:buClr>
                <a:schemeClr val="tx1"/>
              </a:buClr>
              <a:buSzPct val="133000"/>
              <a:buFont typeface="Arial" panose="020B0604020202020204" pitchFamily="34" charset="0"/>
              <a:buChar char="•"/>
              <a:defRPr/>
            </a:pPr>
            <a:r>
              <a:rPr lang="en-US" sz="2000" kern="0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Brownian noise due to gas impact</a:t>
            </a:r>
          </a:p>
          <a:p>
            <a:pPr lvl="2">
              <a:spcBef>
                <a:spcPct val="20000"/>
              </a:spcBef>
              <a:buClr>
                <a:schemeClr val="tx1"/>
              </a:buClr>
              <a:buSzPct val="133000"/>
              <a:defRPr/>
            </a:pPr>
            <a:r>
              <a:rPr lang="en-US" sz="2000" kern="0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Exacerbated by small gaps </a:t>
            </a:r>
          </a:p>
          <a:p>
            <a:pPr marL="1828800" lvl="3" indent="-457200">
              <a:spcBef>
                <a:spcPct val="20000"/>
              </a:spcBef>
              <a:buClr>
                <a:schemeClr val="tx1"/>
              </a:buClr>
              <a:buSzPct val="133000"/>
            </a:pPr>
            <a:r>
              <a:rPr lang="en-US" sz="1800" kern="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P(H</a:t>
            </a:r>
            <a:r>
              <a:rPr lang="en-US" sz="1800" kern="0" baseline="-250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2</a:t>
            </a:r>
            <a:r>
              <a:rPr lang="en-US" sz="1800" kern="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) &lt; 10</a:t>
            </a:r>
            <a:r>
              <a:rPr lang="en-US" sz="1800" kern="0" baseline="300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-8</a:t>
            </a:r>
            <a:r>
              <a:rPr lang="en-US" sz="1800" kern="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1800" kern="0" dirty="0" err="1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Torr</a:t>
            </a:r>
            <a:endParaRPr lang="en-US" sz="1800" kern="0" dirty="0" smtClean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  <a:p>
            <a:pPr marL="1828800" lvl="3" indent="-457200">
              <a:spcBef>
                <a:spcPct val="20000"/>
              </a:spcBef>
              <a:buClr>
                <a:schemeClr val="tx1"/>
              </a:buClr>
              <a:buSzPct val="133000"/>
            </a:pPr>
            <a:endParaRPr lang="en-US" sz="800" kern="0" dirty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  <a:p>
            <a:pPr marL="342900" lvl="0" indent="-342900">
              <a:spcBef>
                <a:spcPct val="20000"/>
              </a:spcBef>
              <a:buClr>
                <a:schemeClr val="tx1"/>
              </a:buClr>
              <a:buSzPct val="133000"/>
              <a:buFont typeface="Arial" panose="020B0604020202020204" pitchFamily="34" charset="0"/>
              <a:buChar char="•"/>
              <a:defRPr/>
            </a:pPr>
            <a:r>
              <a:rPr lang="en-US" sz="2000" kern="0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Contamination </a:t>
            </a:r>
            <a:r>
              <a:rPr lang="en-US" sz="2000" kern="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of optics</a:t>
            </a:r>
          </a:p>
          <a:p>
            <a:pPr marL="1371600" lvl="2" indent="-457200">
              <a:spcBef>
                <a:spcPct val="20000"/>
              </a:spcBef>
              <a:buClr>
                <a:schemeClr val="tx1"/>
              </a:buClr>
              <a:buSzPct val="133000"/>
            </a:pPr>
            <a:r>
              <a:rPr lang="en-US" sz="1800" kern="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Mirror absorption budget:  </a:t>
            </a:r>
            <a:r>
              <a:rPr lang="en-US" sz="1800" kern="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&lt; 0.1 ppm change </a:t>
            </a:r>
            <a:endParaRPr lang="en-US" sz="1800" kern="0" dirty="0" smtClean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  <a:p>
            <a:pPr marL="1371600" lvl="2" indent="-457200">
              <a:spcBef>
                <a:spcPct val="20000"/>
              </a:spcBef>
              <a:buClr>
                <a:schemeClr val="tx1"/>
              </a:buClr>
              <a:buSzPct val="133000"/>
            </a:pPr>
            <a:r>
              <a:rPr lang="en-US" sz="1800" kern="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	</a:t>
            </a:r>
            <a:r>
              <a:rPr lang="en-US" sz="1800" kern="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over </a:t>
            </a:r>
            <a:r>
              <a:rPr lang="en-US" sz="1800" kern="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operating life</a:t>
            </a:r>
          </a:p>
          <a:p>
            <a:pPr marL="1371600" lvl="2" indent="-457200">
              <a:spcBef>
                <a:spcPct val="20000"/>
              </a:spcBef>
              <a:buClr>
                <a:schemeClr val="tx1"/>
              </a:buClr>
              <a:buSzPct val="133000"/>
            </a:pPr>
            <a:r>
              <a:rPr lang="en-US" sz="1800" kern="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Hydrocarbons: </a:t>
            </a:r>
            <a:r>
              <a:rPr lang="en-US" sz="1800" kern="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&lt; 1 monolayer/10 years</a:t>
            </a:r>
          </a:p>
          <a:p>
            <a:pPr marL="1371600" lvl="2" indent="-457200">
              <a:spcBef>
                <a:spcPct val="20000"/>
              </a:spcBef>
              <a:buClr>
                <a:schemeClr val="tx1"/>
              </a:buClr>
              <a:buSzPct val="133000"/>
            </a:pPr>
            <a:r>
              <a:rPr lang="en-US" sz="1800" kern="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Particles: </a:t>
            </a:r>
            <a:r>
              <a:rPr lang="en-US" sz="1800" kern="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&lt; one 10 µm particle on any </a:t>
            </a:r>
            <a:r>
              <a:rPr lang="en-US" sz="1800" kern="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mirror</a:t>
            </a:r>
            <a:endParaRPr lang="en-US" sz="2000" kern="0" dirty="0">
              <a:solidFill>
                <a:srgbClr val="FFFF00"/>
              </a:solidFill>
              <a:latin typeface="+mn-lt"/>
              <a:ea typeface="ＭＳ Ｐゴシック" charset="-128"/>
              <a:cs typeface="ＭＳ Ｐゴシック" charset="-128"/>
            </a:endParaRPr>
          </a:p>
          <a:p>
            <a:pPr marL="1371600" lvl="2" indent="-457200">
              <a:spcBef>
                <a:spcPct val="20000"/>
              </a:spcBef>
              <a:buClr>
                <a:schemeClr val="tx1"/>
              </a:buClr>
              <a:buSzPct val="133000"/>
            </a:pPr>
            <a:endParaRPr lang="en-US" sz="800" kern="0" dirty="0" smtClean="0">
              <a:solidFill>
                <a:srgbClr val="FFFFFF"/>
              </a:solidFill>
              <a:latin typeface="+mn-lt"/>
              <a:ea typeface="ＭＳ Ｐゴシック" charset="-128"/>
              <a:cs typeface="ＭＳ Ｐゴシック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33000"/>
              <a:buFont typeface="Arial" panose="020B0604020202020204" pitchFamily="34" charset="0"/>
              <a:buChar char="•"/>
              <a:tabLst/>
              <a:defRPr/>
            </a:pPr>
            <a:r>
              <a:rPr lang="en-US" sz="2000" kern="0" dirty="0" smtClean="0">
                <a:solidFill>
                  <a:srgbClr val="FFFFFF"/>
                </a:solidFill>
                <a:latin typeface="Helvetica"/>
                <a:ea typeface="ＭＳ Ｐゴシック" charset="-128"/>
                <a:cs typeface="Helvetica"/>
              </a:rPr>
              <a:t>Light scattering phase noise from residual gas</a:t>
            </a:r>
          </a:p>
          <a:p>
            <a:pPr marL="1371600" lvl="2" indent="-457200">
              <a:spcBef>
                <a:spcPct val="20000"/>
              </a:spcBef>
              <a:buClr>
                <a:schemeClr val="tx1"/>
              </a:buClr>
              <a:buSzPct val="133000"/>
            </a:pPr>
            <a:r>
              <a:rPr lang="en-US" sz="1800" kern="0" dirty="0" smtClean="0">
                <a:solidFill>
                  <a:srgbClr val="FFFFFF"/>
                </a:solidFill>
                <a:latin typeface="Helvetica"/>
                <a:ea typeface="ＭＳ Ｐゴシック" charset="-128"/>
                <a:cs typeface="Helvetica"/>
              </a:rPr>
              <a:t>A function of molecular polarizability</a:t>
            </a:r>
            <a:r>
              <a:rPr lang="en-US" sz="1800" kern="0" dirty="0">
                <a:solidFill>
                  <a:srgbClr val="FFFFFF"/>
                </a:solidFill>
                <a:latin typeface="Helvetica"/>
                <a:ea typeface="ＭＳ Ｐゴシック" charset="-128"/>
                <a:cs typeface="Helvetica"/>
              </a:rPr>
              <a:t> </a:t>
            </a:r>
            <a:r>
              <a:rPr lang="en-US" sz="1800" kern="0" dirty="0" smtClean="0">
                <a:solidFill>
                  <a:srgbClr val="FFFFFF"/>
                </a:solidFill>
                <a:latin typeface="Helvetica"/>
                <a:ea typeface="ＭＳ Ｐゴシック" charset="-128"/>
                <a:cs typeface="Helvetica"/>
              </a:rPr>
              <a:t>and </a:t>
            </a:r>
          </a:p>
          <a:p>
            <a:pPr marL="1371600" lvl="2" indent="-457200">
              <a:spcBef>
                <a:spcPct val="20000"/>
              </a:spcBef>
              <a:buClr>
                <a:schemeClr val="tx1"/>
              </a:buClr>
              <a:buSzPct val="133000"/>
            </a:pPr>
            <a:r>
              <a:rPr lang="en-US" sz="1800" kern="0" dirty="0" smtClean="0">
                <a:solidFill>
                  <a:srgbClr val="FFFFFF"/>
                </a:solidFill>
                <a:latin typeface="Helvetica"/>
                <a:ea typeface="ＭＳ Ｐゴシック" charset="-128"/>
                <a:cs typeface="Helvetica"/>
              </a:rPr>
              <a:t>thermal speed</a:t>
            </a:r>
          </a:p>
          <a:p>
            <a:pPr marL="1371600" lvl="2" indent="-457200">
              <a:spcBef>
                <a:spcPct val="20000"/>
              </a:spcBef>
              <a:buClr>
                <a:schemeClr val="tx1"/>
              </a:buClr>
              <a:buSzPct val="133000"/>
            </a:pPr>
            <a:r>
              <a:rPr lang="en-US" sz="1800" kern="0" dirty="0" smtClean="0">
                <a:solidFill>
                  <a:srgbClr val="FFFFFF"/>
                </a:solidFill>
                <a:latin typeface="Helvetica"/>
                <a:ea typeface="ＭＳ Ｐゴシック" charset="-128"/>
                <a:cs typeface="Helvetica"/>
              </a:rPr>
              <a:t>Primary goals for beam tubes:</a:t>
            </a:r>
          </a:p>
          <a:p>
            <a:pPr marL="1828800" lvl="3" indent="-457200">
              <a:spcBef>
                <a:spcPct val="20000"/>
              </a:spcBef>
              <a:buClr>
                <a:schemeClr val="tx1"/>
              </a:buClr>
              <a:buSzPct val="133000"/>
            </a:pPr>
            <a:r>
              <a:rPr lang="en-US" sz="1800" kern="0" dirty="0" smtClean="0">
                <a:solidFill>
                  <a:srgbClr val="FFFFFF"/>
                </a:solidFill>
                <a:latin typeface="Wingdings"/>
                <a:ea typeface="Wingdings"/>
                <a:cs typeface="Wingdings"/>
              </a:rPr>
              <a:t></a:t>
            </a:r>
            <a:r>
              <a:rPr lang="en-US" sz="1800" kern="0" dirty="0" smtClean="0">
                <a:solidFill>
                  <a:srgbClr val="FFFF00"/>
                </a:solidFill>
                <a:latin typeface="Helvetica"/>
                <a:ea typeface="ＭＳ Ｐゴシック" charset="-128"/>
                <a:cs typeface="Helvetica"/>
              </a:rPr>
              <a:t>P(H</a:t>
            </a:r>
            <a:r>
              <a:rPr lang="en-US" sz="1800" kern="0" baseline="-25000" dirty="0" smtClean="0">
                <a:solidFill>
                  <a:srgbClr val="FFFF00"/>
                </a:solidFill>
                <a:latin typeface="Helvetica"/>
                <a:ea typeface="ＭＳ Ｐゴシック" charset="-128"/>
                <a:cs typeface="Helvetica"/>
              </a:rPr>
              <a:t>2</a:t>
            </a:r>
            <a:r>
              <a:rPr lang="en-US" sz="1800" kern="0" dirty="0" smtClean="0">
                <a:solidFill>
                  <a:srgbClr val="FFFF00"/>
                </a:solidFill>
                <a:latin typeface="Helvetica"/>
                <a:ea typeface="ＭＳ Ｐゴシック" charset="-128"/>
                <a:cs typeface="Helvetica"/>
              </a:rPr>
              <a:t>) &lt; 10</a:t>
            </a:r>
            <a:r>
              <a:rPr lang="en-US" sz="1800" kern="0" baseline="30000" dirty="0" smtClean="0">
                <a:solidFill>
                  <a:srgbClr val="FFFF00"/>
                </a:solidFill>
                <a:latin typeface="Helvetica"/>
                <a:ea typeface="ＭＳ Ｐゴシック" charset="-128"/>
                <a:cs typeface="Helvetica"/>
              </a:rPr>
              <a:t>-9</a:t>
            </a:r>
            <a:r>
              <a:rPr lang="en-US" sz="1800" kern="0" dirty="0" smtClean="0">
                <a:solidFill>
                  <a:srgbClr val="FFFF00"/>
                </a:solidFill>
                <a:latin typeface="Helvetica"/>
                <a:ea typeface="ＭＳ Ｐゴシック" charset="-128"/>
                <a:cs typeface="Helvetica"/>
              </a:rPr>
              <a:t> </a:t>
            </a:r>
            <a:r>
              <a:rPr lang="en-US" sz="1800" kern="0" dirty="0" err="1" smtClean="0">
                <a:solidFill>
                  <a:srgbClr val="FFFF00"/>
                </a:solidFill>
                <a:latin typeface="Helvetica"/>
                <a:ea typeface="ＭＳ Ｐゴシック" charset="-128"/>
                <a:cs typeface="Helvetica"/>
              </a:rPr>
              <a:t>Torr</a:t>
            </a:r>
            <a:endParaRPr lang="en-US" sz="1800" kern="0" dirty="0" smtClean="0">
              <a:solidFill>
                <a:srgbClr val="FFFF00"/>
              </a:solidFill>
              <a:latin typeface="Helvetica"/>
              <a:ea typeface="ＭＳ Ｐゴシック" charset="-128"/>
              <a:cs typeface="Helvetica"/>
            </a:endParaRPr>
          </a:p>
          <a:p>
            <a:pPr marL="1828800" lvl="3" indent="-457200">
              <a:spcBef>
                <a:spcPct val="20000"/>
              </a:spcBef>
              <a:buClr>
                <a:schemeClr val="tx1"/>
              </a:buClr>
              <a:buSzPct val="133000"/>
            </a:pPr>
            <a:r>
              <a:rPr lang="en-US" sz="1800" kern="0" dirty="0" smtClean="0">
                <a:solidFill>
                  <a:srgbClr val="FFFFFF"/>
                </a:solidFill>
                <a:latin typeface="Wingdings"/>
                <a:ea typeface="Wingdings"/>
                <a:cs typeface="Wingdings"/>
              </a:rPr>
              <a:t></a:t>
            </a:r>
            <a:r>
              <a:rPr lang="en-US" sz="1800" kern="0" dirty="0" smtClean="0">
                <a:solidFill>
                  <a:srgbClr val="FFFF00"/>
                </a:solidFill>
                <a:latin typeface="Helvetica"/>
                <a:ea typeface="ＭＳ Ｐゴシック" charset="-128"/>
                <a:cs typeface="Helvetica"/>
              </a:rPr>
              <a:t>P(H</a:t>
            </a:r>
            <a:r>
              <a:rPr lang="en-US" sz="1800" kern="0" baseline="-25000" dirty="0" smtClean="0">
                <a:solidFill>
                  <a:srgbClr val="FFFF00"/>
                </a:solidFill>
                <a:latin typeface="Helvetica"/>
                <a:ea typeface="ＭＳ Ｐゴシック" charset="-128"/>
                <a:cs typeface="Helvetica"/>
              </a:rPr>
              <a:t>2</a:t>
            </a:r>
            <a:r>
              <a:rPr lang="en-US" sz="1800" kern="0" dirty="0" smtClean="0">
                <a:solidFill>
                  <a:srgbClr val="FFFF00"/>
                </a:solidFill>
                <a:latin typeface="Helvetica"/>
                <a:ea typeface="ＭＳ Ｐゴシック" charset="-128"/>
                <a:cs typeface="Helvetica"/>
              </a:rPr>
              <a:t>O) &lt; 10</a:t>
            </a:r>
            <a:r>
              <a:rPr lang="en-US" sz="1800" kern="0" baseline="30000" dirty="0" smtClean="0">
                <a:solidFill>
                  <a:srgbClr val="FFFF00"/>
                </a:solidFill>
                <a:latin typeface="Helvetica"/>
                <a:ea typeface="ＭＳ Ｐゴシック" charset="-128"/>
                <a:cs typeface="Helvetica"/>
              </a:rPr>
              <a:t>-10 </a:t>
            </a:r>
            <a:r>
              <a:rPr lang="en-US" sz="1800" kern="0" dirty="0" err="1" smtClean="0">
                <a:solidFill>
                  <a:srgbClr val="FFFF00"/>
                </a:solidFill>
                <a:latin typeface="Helvetica"/>
                <a:ea typeface="ＭＳ Ｐゴシック" charset="-128"/>
                <a:cs typeface="Helvetica"/>
              </a:rPr>
              <a:t>Torr</a:t>
            </a:r>
            <a:endParaRPr lang="en-US" sz="1800" kern="0" dirty="0" smtClean="0">
              <a:solidFill>
                <a:srgbClr val="FFFF00"/>
              </a:solidFill>
              <a:latin typeface="Helvetica"/>
              <a:ea typeface="ＭＳ Ｐゴシック" charset="-128"/>
              <a:cs typeface="Helvetica"/>
            </a:endParaRPr>
          </a:p>
          <a:p>
            <a:pPr marL="1828800" lvl="3" indent="-457200">
              <a:spcBef>
                <a:spcPct val="20000"/>
              </a:spcBef>
              <a:buClr>
                <a:schemeClr val="tx1"/>
              </a:buClr>
              <a:buSzPct val="133000"/>
            </a:pPr>
            <a:endParaRPr lang="en-US" sz="1800" kern="0" dirty="0" smtClean="0">
              <a:solidFill>
                <a:srgbClr val="FFFFFF"/>
              </a:solidFill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11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1164" y="1197714"/>
            <a:ext cx="3359457" cy="3276600"/>
          </a:xfrm>
          <a:prstGeom prst="rect">
            <a:avLst/>
          </a:prstGeom>
        </p:spPr>
      </p:pic>
      <p:sp>
        <p:nvSpPr>
          <p:cNvPr id="10" name="Date Placeholder 2"/>
          <p:cNvSpPr>
            <a:spLocks noGrp="1"/>
          </p:cNvSpPr>
          <p:nvPr>
            <p:ph type="dt" sz="half" idx="10"/>
          </p:nvPr>
        </p:nvSpPr>
        <p:spPr>
          <a:xfrm>
            <a:off x="228600" y="6356350"/>
            <a:ext cx="2133600" cy="365125"/>
          </a:xfrm>
        </p:spPr>
        <p:txBody>
          <a:bodyPr anchor="b"/>
          <a:lstStyle/>
          <a:p>
            <a:r>
              <a:rPr lang="en-US" dirty="0" smtClean="0"/>
              <a:t>LIGO-G1901913</a:t>
            </a:r>
            <a:endParaRPr lang="en-US" dirty="0"/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76600" y="6492875"/>
            <a:ext cx="2895600" cy="365125"/>
          </a:xfrm>
        </p:spPr>
        <p:txBody>
          <a:bodyPr anchor="ctr"/>
          <a:lstStyle/>
          <a:p>
            <a:r>
              <a:rPr lang="nl-NL" dirty="0"/>
              <a:t>AVS 66 Columbus, 21 October 2019</a:t>
            </a:r>
            <a:endParaRPr lang="en-US" dirty="0"/>
          </a:p>
          <a:p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6435" y="4544048"/>
            <a:ext cx="2882069" cy="2161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574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81000"/>
            <a:ext cx="8229600" cy="918392"/>
          </a:xfrm>
        </p:spPr>
        <p:txBody>
          <a:bodyPr/>
          <a:lstStyle/>
          <a:p>
            <a:r>
              <a:rPr lang="en-US"/>
              <a:t> </a:t>
            </a:r>
          </a:p>
        </p:txBody>
      </p:sp>
      <p:pic>
        <p:nvPicPr>
          <p:cNvPr id="35844" name="Picture 3" descr="livtube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62400" y="3405188"/>
            <a:ext cx="5181600" cy="345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3" descr="vacequip-liv pic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62401" y="-341360"/>
            <a:ext cx="5181599" cy="3941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6" name="Text Box 7"/>
          <p:cNvSpPr txBox="1">
            <a:spLocks noChangeArrowheads="1"/>
          </p:cNvSpPr>
          <p:nvPr/>
        </p:nvSpPr>
        <p:spPr bwMode="auto">
          <a:xfrm>
            <a:off x="104436" y="1464733"/>
            <a:ext cx="3868738" cy="477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b="1" i="1" dirty="0" smtClean="0">
                <a:latin typeface="Arial" charset="0"/>
                <a:ea typeface="ＭＳ Ｐゴシック" charset="-128"/>
                <a:cs typeface="ＭＳ Ｐゴシック" charset="-128"/>
              </a:rPr>
              <a:t>Vacuum Equipment</a:t>
            </a:r>
          </a:p>
          <a:p>
            <a:r>
              <a:rPr lang="en-US" sz="1600" b="1" i="1" dirty="0" smtClean="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Chambers, pumps, instruments-</a:t>
            </a:r>
          </a:p>
          <a:p>
            <a:r>
              <a:rPr lang="en-US" sz="1600" b="1" i="1" dirty="0" smtClean="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“Vacuum Equipment”</a:t>
            </a:r>
          </a:p>
          <a:p>
            <a:pPr lvl="1">
              <a:buFont typeface="Arial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Houses detector apparatus</a:t>
            </a:r>
          </a:p>
          <a:p>
            <a:pPr lvl="1">
              <a:buFont typeface="Arial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Isolation (valves), access (doors)</a:t>
            </a:r>
          </a:p>
          <a:p>
            <a:pPr lvl="1">
              <a:buFont typeface="Arial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Electrical, mechanical, optical penetrations/interfaces</a:t>
            </a:r>
          </a:p>
          <a:p>
            <a:pPr lvl="1">
              <a:buFont typeface="Arial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Pumping &amp; instrumentation</a:t>
            </a:r>
          </a:p>
          <a:p>
            <a:pPr lvl="1">
              <a:buFont typeface="Arial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Somewhat “conventional”</a:t>
            </a:r>
          </a:p>
          <a:p>
            <a:pPr lvl="1">
              <a:buFont typeface="Arial"/>
              <a:buChar char="•"/>
            </a:pPr>
            <a:r>
              <a:rPr lang="en-US" sz="1600" dirty="0" smtClean="0">
                <a:solidFill>
                  <a:srgbClr val="F2D908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600" i="1" dirty="0" smtClean="0">
                <a:solidFill>
                  <a:srgbClr val="F2D908"/>
                </a:solidFill>
                <a:latin typeface="Arial" charset="0"/>
                <a:ea typeface="ＭＳ Ｐゴシック" charset="-128"/>
                <a:cs typeface="ＭＳ Ｐゴシック" charset="-128"/>
              </a:rPr>
              <a:t>F:A</a:t>
            </a:r>
            <a:r>
              <a:rPr lang="en-US" sz="1600" dirty="0" smtClean="0">
                <a:solidFill>
                  <a:srgbClr val="F2D908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~ 10</a:t>
            </a:r>
            <a:r>
              <a:rPr lang="en-US" sz="1600" baseline="30000" dirty="0" smtClean="0">
                <a:solidFill>
                  <a:srgbClr val="F2D908"/>
                </a:solidFill>
                <a:latin typeface="Arial" charset="0"/>
                <a:ea typeface="ＭＳ Ｐゴシック" charset="-128"/>
                <a:cs typeface="ＭＳ Ｐゴシック" charset="-128"/>
              </a:rPr>
              <a:t>-2 </a:t>
            </a:r>
            <a:r>
              <a:rPr lang="en-US" sz="1600" dirty="0" smtClean="0">
                <a:solidFill>
                  <a:srgbClr val="F2D908"/>
                </a:solidFill>
                <a:latin typeface="Arial" charset="0"/>
                <a:ea typeface="ＭＳ Ｐゴシック" charset="-128"/>
                <a:cs typeface="ＭＳ Ｐゴシック" charset="-128"/>
              </a:rPr>
              <a:t>ls</a:t>
            </a:r>
            <a:r>
              <a:rPr lang="en-US" sz="1600" baseline="30000" dirty="0" smtClean="0">
                <a:solidFill>
                  <a:srgbClr val="F2D908"/>
                </a:solidFill>
                <a:latin typeface="Arial" charset="0"/>
                <a:ea typeface="ＭＳ Ｐゴシック" charset="-128"/>
                <a:cs typeface="ＭＳ Ｐゴシック" charset="-128"/>
              </a:rPr>
              <a:t>-1</a:t>
            </a:r>
            <a:r>
              <a:rPr lang="en-US" sz="1600" dirty="0" smtClean="0">
                <a:solidFill>
                  <a:srgbClr val="F2D908"/>
                </a:solidFill>
                <a:latin typeface="Arial" charset="0"/>
                <a:ea typeface="ＭＳ Ｐゴシック" charset="-128"/>
                <a:cs typeface="ＭＳ Ｐゴシック" charset="-128"/>
              </a:rPr>
              <a:t>cm</a:t>
            </a:r>
            <a:r>
              <a:rPr lang="en-US" sz="1600" baseline="30000" dirty="0" smtClean="0">
                <a:solidFill>
                  <a:srgbClr val="F2D908"/>
                </a:solidFill>
                <a:latin typeface="Arial" charset="0"/>
                <a:ea typeface="ＭＳ Ｐゴシック" charset="-128"/>
                <a:cs typeface="ＭＳ Ｐゴシック" charset="-128"/>
              </a:rPr>
              <a:t>-2 </a:t>
            </a:r>
            <a:endParaRPr lang="en-US" sz="1600" dirty="0" smtClean="0">
              <a:solidFill>
                <a:srgbClr val="F2D908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  <a:p>
            <a:endParaRPr lang="en-US" sz="1600" b="1" i="1" dirty="0" smtClean="0">
              <a:solidFill>
                <a:srgbClr val="3366FF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  <a:p>
            <a:r>
              <a:rPr lang="en-US" sz="1600" b="1" i="1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Beam tubes</a:t>
            </a:r>
          </a:p>
          <a:p>
            <a:pPr lvl="1">
              <a:buFont typeface="Arial"/>
              <a:buChar char="•"/>
            </a:pPr>
            <a:r>
              <a:rPr lang="en-US" sz="16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Just a long hole in the air; </a:t>
            </a:r>
          </a:p>
          <a:p>
            <a:pPr lvl="3"/>
            <a:r>
              <a:rPr lang="en-US" sz="1600" i="1" dirty="0" smtClean="0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Never to be vented</a:t>
            </a:r>
          </a:p>
          <a:p>
            <a:pPr lvl="1">
              <a:buFont typeface="Arial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6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Highly “unconventional” </a:t>
            </a:r>
          </a:p>
          <a:p>
            <a:pPr lvl="2">
              <a:buFont typeface="Arial"/>
              <a:buChar char="•"/>
            </a:pPr>
            <a:r>
              <a:rPr lang="en-US" sz="16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10 million liters (per site)</a:t>
            </a:r>
          </a:p>
          <a:p>
            <a:pPr lvl="2">
              <a:buFont typeface="Arial"/>
              <a:buChar char="•"/>
            </a:pPr>
            <a:r>
              <a:rPr lang="en-US" sz="16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300 million cm</a:t>
            </a:r>
            <a:r>
              <a:rPr lang="en-US" sz="1600" baseline="300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2</a:t>
            </a:r>
            <a:r>
              <a:rPr lang="en-US" sz="16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(per site)</a:t>
            </a:r>
          </a:p>
          <a:p>
            <a:pPr lvl="2">
              <a:buFont typeface="Arial"/>
              <a:buChar char="•"/>
            </a:pPr>
            <a:r>
              <a:rPr lang="en-US" sz="16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200 </a:t>
            </a:r>
            <a:r>
              <a:rPr lang="en-US" sz="1600" dirty="0" err="1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l/s</a:t>
            </a:r>
            <a:r>
              <a:rPr lang="en-US" sz="16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char. conductance</a:t>
            </a:r>
          </a:p>
          <a:p>
            <a:pPr lvl="1">
              <a:buFont typeface="Arial"/>
              <a:buChar char="•"/>
            </a:pPr>
            <a:r>
              <a:rPr lang="en-US" sz="1600" dirty="0" smtClean="0">
                <a:solidFill>
                  <a:srgbClr val="FFFF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600" i="1" dirty="0" smtClean="0">
                <a:solidFill>
                  <a:srgbClr val="FFFF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F:A</a:t>
            </a:r>
            <a:r>
              <a:rPr lang="en-US" sz="1600" dirty="0" smtClean="0">
                <a:solidFill>
                  <a:srgbClr val="FFFF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~ 10</a:t>
            </a:r>
            <a:r>
              <a:rPr lang="en-US" sz="1600" baseline="30000" dirty="0" smtClean="0">
                <a:solidFill>
                  <a:srgbClr val="FFFF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-5</a:t>
            </a:r>
            <a:r>
              <a:rPr lang="en-US" sz="1600" dirty="0" smtClean="0">
                <a:solidFill>
                  <a:srgbClr val="FFFF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ls</a:t>
            </a:r>
            <a:r>
              <a:rPr lang="en-US" sz="1600" baseline="30000" dirty="0" smtClean="0">
                <a:solidFill>
                  <a:srgbClr val="FFFF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-1</a:t>
            </a:r>
            <a:r>
              <a:rPr lang="en-US" sz="1600" dirty="0" smtClean="0">
                <a:solidFill>
                  <a:srgbClr val="FFFF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cm</a:t>
            </a:r>
            <a:r>
              <a:rPr lang="en-US" sz="1600" baseline="30000" dirty="0" smtClean="0">
                <a:solidFill>
                  <a:srgbClr val="FFFF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-2 </a:t>
            </a: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228600" y="457200"/>
            <a:ext cx="3600264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1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LIGO is Really</a:t>
            </a:r>
            <a:r>
              <a:rPr kumimoji="0" lang="en-US" b="0" i="1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 </a:t>
            </a:r>
            <a:r>
              <a:rPr kumimoji="0" lang="en-US" b="0" i="1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Two</a:t>
            </a:r>
            <a:r>
              <a:rPr kumimoji="0" lang="en-US" b="0" i="1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 Vacuum Systems (at each site)</a:t>
            </a:r>
            <a:endParaRPr kumimoji="0" lang="en-US" b="0" i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Date Placeholder 2"/>
          <p:cNvSpPr>
            <a:spLocks noGrp="1"/>
          </p:cNvSpPr>
          <p:nvPr>
            <p:ph type="dt" sz="half" idx="10"/>
          </p:nvPr>
        </p:nvSpPr>
        <p:spPr>
          <a:xfrm>
            <a:off x="228600" y="6356350"/>
            <a:ext cx="2133600" cy="365125"/>
          </a:xfrm>
        </p:spPr>
        <p:txBody>
          <a:bodyPr anchor="b"/>
          <a:lstStyle/>
          <a:p>
            <a:r>
              <a:rPr lang="en-US" dirty="0" smtClean="0"/>
              <a:t>LIGO-G1901913</a:t>
            </a:r>
            <a:endParaRPr lang="en-US" dirty="0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76600" y="6492875"/>
            <a:ext cx="2895600" cy="365125"/>
          </a:xfrm>
        </p:spPr>
        <p:txBody>
          <a:bodyPr anchor="ctr"/>
          <a:lstStyle/>
          <a:p>
            <a:r>
              <a:rPr lang="nl-NL" dirty="0"/>
              <a:t>AVS 66 Columbus, 21 October 2019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7" name="Rectangle 11"/>
          <p:cNvSpPr>
            <a:spLocks noChangeArrowheads="1"/>
          </p:cNvSpPr>
          <p:nvPr/>
        </p:nvSpPr>
        <p:spPr bwMode="auto">
          <a:xfrm>
            <a:off x="914400" y="123918"/>
            <a:ext cx="7566212" cy="5365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2075" tIns="46038" rIns="92075" bIns="46038" anchor="b">
            <a:prstTxWarp prst="textNoShape">
              <a:avLst/>
            </a:prstTxWarp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+mj-lt"/>
              </a:rPr>
              <a:t>LIGO Vacuum Equipment, LHO Corner Station</a:t>
            </a:r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" name="Picture 1" descr="LHO_LVE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19597"/>
            <a:ext cx="9144000" cy="613840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LIGO-G1901913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AVS 66 Columbus, 21 October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22952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41704_20180426165829_EYNEGpump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496" y="1219200"/>
            <a:ext cx="3017441" cy="16848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-16933"/>
            <a:ext cx="5791200" cy="65746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Pumping for Non-</a:t>
            </a:r>
            <a:r>
              <a:rPr lang="en-US" dirty="0" err="1"/>
              <a:t>C</a:t>
            </a:r>
            <a:r>
              <a:rPr lang="en-US" dirty="0" err="1" smtClean="0"/>
              <a:t>ondensibles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556" y="1066800"/>
            <a:ext cx="3657600" cy="5059363"/>
          </a:xfrm>
        </p:spPr>
        <p:txBody>
          <a:bodyPr>
            <a:normAutofit/>
          </a:bodyPr>
          <a:lstStyle/>
          <a:p>
            <a:r>
              <a:rPr lang="en-US" dirty="0" smtClean="0"/>
              <a:t>Maglev </a:t>
            </a:r>
            <a:r>
              <a:rPr lang="en-US" dirty="0" err="1" smtClean="0"/>
              <a:t>turbos</a:t>
            </a:r>
            <a:r>
              <a:rPr lang="en-US" dirty="0" smtClean="0"/>
              <a:t> for initial evacuation only</a:t>
            </a:r>
          </a:p>
          <a:p>
            <a:r>
              <a:rPr lang="en-US" dirty="0"/>
              <a:t>Ion pumps assisted by </a:t>
            </a:r>
            <a:r>
              <a:rPr lang="en-US" dirty="0" smtClean="0"/>
              <a:t>NEGs </a:t>
            </a:r>
            <a:r>
              <a:rPr lang="en-US" dirty="0"/>
              <a:t>in normal </a:t>
            </a:r>
            <a:r>
              <a:rPr lang="en-US" dirty="0" smtClean="0"/>
              <a:t>operation</a:t>
            </a:r>
          </a:p>
          <a:p>
            <a:r>
              <a:rPr lang="en-US" i="1" dirty="0" smtClean="0"/>
              <a:t>NO rotating or vibrating machinery </a:t>
            </a:r>
            <a:r>
              <a:rPr lang="en-US" dirty="0" smtClean="0"/>
              <a:t>allowed during interferometer operation</a:t>
            </a:r>
            <a:endParaRPr lang="en-US" dirty="0"/>
          </a:p>
        </p:txBody>
      </p:sp>
      <p:pic>
        <p:nvPicPr>
          <p:cNvPr id="6" name="Picture 5" descr="Pump_Valv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87496" y="3107898"/>
            <a:ext cx="2388749" cy="3582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90" y="2514600"/>
            <a:ext cx="2798245" cy="3756266"/>
          </a:xfrm>
          <a:prstGeom prst="rect">
            <a:avLst/>
          </a:prstGeom>
        </p:spPr>
      </p:pic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95441" y="6448714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LIGO-G1901913</a:t>
            </a:r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65195"/>
            <a:ext cx="2895600" cy="365125"/>
          </a:xfrm>
        </p:spPr>
        <p:txBody>
          <a:bodyPr/>
          <a:lstStyle/>
          <a:p>
            <a:r>
              <a:rPr lang="nl-NL" dirty="0"/>
              <a:t>AVS 66 Columbus, 21 October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946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5733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A+ Upgrade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130FF89-010E-D743-9346-2CD4AB727079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42DAC64-2DDA-9F41-AED2-44DFABFA28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1143000"/>
            <a:ext cx="7848600" cy="4905591"/>
          </a:xfrm>
          <a:prstGeom prst="rect">
            <a:avLst/>
          </a:prstGeom>
        </p:spPr>
      </p:pic>
      <p:sp>
        <p:nvSpPr>
          <p:cNvPr id="14" name="Date Placeholder 2"/>
          <p:cNvSpPr>
            <a:spLocks noGrp="1"/>
          </p:cNvSpPr>
          <p:nvPr>
            <p:ph type="dt" sz="half" idx="10"/>
          </p:nvPr>
        </p:nvSpPr>
        <p:spPr>
          <a:xfrm>
            <a:off x="228600" y="6356350"/>
            <a:ext cx="2133600" cy="365125"/>
          </a:xfrm>
        </p:spPr>
        <p:txBody>
          <a:bodyPr anchor="b"/>
          <a:lstStyle/>
          <a:p>
            <a:r>
              <a:rPr lang="en-US" dirty="0" smtClean="0"/>
              <a:t>LIGO-G1901913</a:t>
            </a:r>
            <a:endParaRPr lang="en-US" dirty="0"/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76600" y="6492875"/>
            <a:ext cx="2895600" cy="365125"/>
          </a:xfrm>
        </p:spPr>
        <p:txBody>
          <a:bodyPr anchor="ctr"/>
          <a:lstStyle/>
          <a:p>
            <a:r>
              <a:rPr lang="nl-NL" dirty="0"/>
              <a:t>AVS 66 Columbus, 21 October 2019</a:t>
            </a:r>
            <a:endParaRPr lang="en-US" dirty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85800" y="1219926"/>
            <a:ext cx="3752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1.7x distance ~ 5x volume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0676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Sensitivity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6" y="1905000"/>
            <a:ext cx="4695902" cy="3313945"/>
          </a:xfrm>
          <a:prstGeom prst="rect">
            <a:avLst/>
          </a:prstGeom>
        </p:spPr>
      </p:pic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>
          <a:xfrm>
            <a:off x="228600" y="6356350"/>
            <a:ext cx="2133600" cy="365125"/>
          </a:xfrm>
        </p:spPr>
        <p:txBody>
          <a:bodyPr anchor="b"/>
          <a:lstStyle/>
          <a:p>
            <a:r>
              <a:rPr lang="en-US" dirty="0" smtClean="0"/>
              <a:t>LIGO-G1901913</a:t>
            </a:r>
            <a:endParaRPr lang="en-US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76600" y="6492875"/>
            <a:ext cx="2895600" cy="365125"/>
          </a:xfrm>
        </p:spPr>
        <p:txBody>
          <a:bodyPr anchor="ctr"/>
          <a:lstStyle/>
          <a:p>
            <a:r>
              <a:rPr lang="nl-NL" dirty="0"/>
              <a:t>AVS 66 Columbus, 21 October 2019</a:t>
            </a:r>
            <a:endParaRPr lang="en-US" dirty="0"/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199" y="1380460"/>
            <a:ext cx="4386289" cy="41059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85673" y="5688965"/>
            <a:ext cx="2877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  <a:latin typeface="+mn-lt"/>
              </a:rPr>
              <a:t>Courtesy of E. Hall, LIGO MIT</a:t>
            </a:r>
            <a:endParaRPr lang="en-US" sz="18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06198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295400" y="1066800"/>
            <a:ext cx="6532563" cy="95922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Future Gravitational Wave Detectors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>
          <a:xfrm>
            <a:off x="228600" y="6356350"/>
            <a:ext cx="2133600" cy="365125"/>
          </a:xfrm>
        </p:spPr>
        <p:txBody>
          <a:bodyPr anchor="b"/>
          <a:lstStyle/>
          <a:p>
            <a:r>
              <a:rPr lang="en-US" dirty="0" smtClean="0"/>
              <a:t>LIGO-G1901913</a:t>
            </a:r>
            <a:endParaRPr lang="en-US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76600" y="6492875"/>
            <a:ext cx="2895600" cy="365125"/>
          </a:xfrm>
        </p:spPr>
        <p:txBody>
          <a:bodyPr anchor="ctr"/>
          <a:lstStyle/>
          <a:p>
            <a:r>
              <a:rPr lang="nl-NL" dirty="0"/>
              <a:t>AVS 66 Columbus, 21 October 2019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620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6798"/>
            <a:ext cx="8229600" cy="91839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Einstein Telescope</a:t>
            </a:r>
            <a:br>
              <a:rPr lang="en-US" dirty="0" smtClean="0"/>
            </a:br>
            <a:r>
              <a:rPr lang="en-US" dirty="0" smtClean="0"/>
              <a:t>www.et-gw.eu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76" y="1572278"/>
            <a:ext cx="7146257" cy="4525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LIGO-G1901913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AVS 66 Columbus, 21 October 2019</a:t>
            </a:r>
            <a:endParaRPr lang="en-US" smtClean="0"/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6336" y="1729824"/>
            <a:ext cx="3069594" cy="170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0223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1037"/>
            <a:ext cx="8229600" cy="91839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Cosmic Explorer</a:t>
            </a:r>
            <a:br>
              <a:rPr lang="en-US" dirty="0" smtClean="0"/>
            </a:br>
            <a:r>
              <a:rPr lang="en-US" dirty="0" smtClean="0"/>
              <a:t>www.cosmicexplorer.org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LIGO-G1901913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AVS 66 Columbus, 21 October 2019</a:t>
            </a:r>
            <a:endParaRPr lang="en-US" smtClean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402" y="1524000"/>
            <a:ext cx="84455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7330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9" name="Rectangle 2"/>
          <p:cNvSpPr>
            <a:spLocks noChangeArrowheads="1"/>
          </p:cNvSpPr>
          <p:nvPr/>
        </p:nvSpPr>
        <p:spPr bwMode="auto">
          <a:xfrm>
            <a:off x="1371600" y="2209800"/>
            <a:ext cx="71628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  <a:buClr>
                <a:schemeClr val="tx1"/>
              </a:buClr>
              <a:buSzPct val="133000"/>
            </a:pPr>
            <a:r>
              <a:rPr lang="en-US" sz="2800" dirty="0" smtClean="0">
                <a:solidFill>
                  <a:schemeClr val="bg1"/>
                </a:solidFill>
                <a:latin typeface="+mj-lt"/>
              </a:rPr>
              <a:t>- Existing </a:t>
            </a:r>
            <a:r>
              <a:rPr lang="en-US" sz="2800" dirty="0" smtClean="0">
                <a:solidFill>
                  <a:schemeClr val="bg1"/>
                </a:solidFill>
                <a:latin typeface="+mj-lt"/>
              </a:rPr>
              <a:t>Gravitational Wave </a:t>
            </a:r>
            <a:r>
              <a:rPr lang="en-US" sz="2800" dirty="0" smtClean="0">
                <a:solidFill>
                  <a:schemeClr val="bg1"/>
                </a:solidFill>
                <a:latin typeface="+mj-lt"/>
              </a:rPr>
              <a:t>Observatories</a:t>
            </a:r>
          </a:p>
          <a:p>
            <a:pPr>
              <a:spcBef>
                <a:spcPct val="20000"/>
              </a:spcBef>
              <a:buClr>
                <a:schemeClr val="tx1"/>
              </a:buClr>
              <a:buSzPct val="133000"/>
            </a:pPr>
            <a:r>
              <a:rPr lang="en-US" sz="2800" dirty="0" smtClean="0">
                <a:solidFill>
                  <a:schemeClr val="bg1"/>
                </a:solidFill>
                <a:latin typeface="+mj-lt"/>
              </a:rPr>
              <a:t>- Vacuum </a:t>
            </a:r>
            <a:r>
              <a:rPr lang="en-US" sz="2800" dirty="0" smtClean="0">
                <a:solidFill>
                  <a:schemeClr val="bg1"/>
                </a:solidFill>
                <a:latin typeface="+mj-lt"/>
              </a:rPr>
              <a:t>Requirements</a:t>
            </a:r>
          </a:p>
          <a:p>
            <a:pPr>
              <a:spcBef>
                <a:spcPct val="20000"/>
              </a:spcBef>
              <a:buClr>
                <a:schemeClr val="tx1"/>
              </a:buClr>
              <a:buSzPct val="133000"/>
            </a:pPr>
            <a:r>
              <a:rPr lang="en-US" sz="2800" dirty="0" smtClean="0">
                <a:solidFill>
                  <a:schemeClr val="bg1"/>
                </a:solidFill>
                <a:latin typeface="+mj-lt"/>
              </a:rPr>
              <a:t>- 3G Gravitational Wave Observatories</a:t>
            </a:r>
            <a:endParaRPr lang="en-US" sz="2800" dirty="0" smtClean="0">
              <a:solidFill>
                <a:schemeClr val="bg1"/>
              </a:solidFill>
              <a:latin typeface="+mj-lt"/>
            </a:endParaRPr>
          </a:p>
          <a:p>
            <a:pPr>
              <a:spcBef>
                <a:spcPct val="20000"/>
              </a:spcBef>
              <a:buClr>
                <a:schemeClr val="tx1"/>
              </a:buClr>
              <a:buSzPct val="133000"/>
            </a:pPr>
            <a:r>
              <a:rPr lang="en-US" sz="2800" dirty="0" smtClean="0">
                <a:solidFill>
                  <a:schemeClr val="bg1"/>
                </a:solidFill>
                <a:latin typeface="+mj-lt"/>
              </a:rPr>
              <a:t>- Technologies </a:t>
            </a:r>
            <a:r>
              <a:rPr lang="en-US" sz="2800" dirty="0" smtClean="0">
                <a:solidFill>
                  <a:schemeClr val="bg1"/>
                </a:solidFill>
                <a:latin typeface="+mj-lt"/>
              </a:rPr>
              <a:t>for 3G Large Vacuum</a:t>
            </a:r>
          </a:p>
          <a:p>
            <a:pPr>
              <a:spcBef>
                <a:spcPct val="20000"/>
              </a:spcBef>
              <a:buClr>
                <a:schemeClr val="tx1"/>
              </a:buClr>
              <a:buSzPct val="133000"/>
            </a:pPr>
            <a:r>
              <a:rPr lang="en-US" sz="2800" dirty="0" smtClean="0">
                <a:solidFill>
                  <a:schemeClr val="bg1"/>
                </a:solidFill>
                <a:latin typeface="+mj-lt"/>
              </a:rPr>
              <a:t>- Path Forward</a:t>
            </a:r>
            <a:endParaRPr lang="en-US" sz="2800" dirty="0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1510" name="Rectangle 3"/>
          <p:cNvSpPr>
            <a:spLocks noChangeArrowheads="1"/>
          </p:cNvSpPr>
          <p:nvPr/>
        </p:nvSpPr>
        <p:spPr bwMode="auto">
          <a:xfrm>
            <a:off x="990600" y="457200"/>
            <a:ext cx="72390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lIns="92075" tIns="46038" rIns="92075" bIns="46038" anchor="b">
            <a:prstTxWarp prst="textNoShape">
              <a:avLst/>
            </a:prstTxWarp>
          </a:bodyPr>
          <a:lstStyle/>
          <a:p>
            <a:pPr algn="ctr"/>
            <a:r>
              <a:rPr lang="en-US" sz="4000" dirty="0" smtClean="0">
                <a:solidFill>
                  <a:srgbClr val="FFFFFF"/>
                </a:solidFill>
                <a:latin typeface="+mj-lt"/>
              </a:rPr>
              <a:t>Topics</a:t>
            </a:r>
            <a:endParaRPr lang="en-US" sz="4000" b="1" i="1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LIGO-G1901913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32059" y="6538031"/>
            <a:ext cx="2895600" cy="365125"/>
          </a:xfrm>
        </p:spPr>
        <p:txBody>
          <a:bodyPr/>
          <a:lstStyle/>
          <a:p>
            <a:r>
              <a:rPr lang="nl-NL" dirty="0"/>
              <a:t>AVS </a:t>
            </a:r>
            <a:r>
              <a:rPr lang="nl-NL" dirty="0" smtClean="0"/>
              <a:t>66 Columbus, 21 </a:t>
            </a:r>
            <a:r>
              <a:rPr lang="nl-NL" dirty="0"/>
              <a:t>October </a:t>
            </a:r>
            <a:r>
              <a:rPr lang="nl-NL" dirty="0" smtClean="0"/>
              <a:t>2019</a:t>
            </a:r>
            <a:endParaRPr lang="en-US" dirty="0"/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922656" y="6448714"/>
            <a:ext cx="2133600" cy="365125"/>
          </a:xfrm>
          <a:prstGeom prst="rect">
            <a:avLst/>
          </a:prstGeom>
        </p:spPr>
        <p:txBody>
          <a:bodyPr/>
          <a:lstStyle/>
          <a:p>
            <a:fld id="{E08999DA-6F64-BF45-B314-74E8F7222AA8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Cosmic Explorer?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70006"/>
            <a:ext cx="8686800" cy="373933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40 </a:t>
            </a:r>
            <a:r>
              <a:rPr lang="en-US" dirty="0"/>
              <a:t>km L-shaped facility on the Earth’s surface</a:t>
            </a:r>
          </a:p>
          <a:p>
            <a:pPr marL="0" indent="0">
              <a:buNone/>
            </a:pPr>
            <a:r>
              <a:rPr lang="en-US" dirty="0" smtClean="0"/>
              <a:t>	2030s</a:t>
            </a:r>
            <a:r>
              <a:rPr lang="en-US" dirty="0"/>
              <a:t>: room-temperature glass detector</a:t>
            </a:r>
          </a:p>
          <a:p>
            <a:pPr marL="0" indent="0">
              <a:buNone/>
            </a:pPr>
            <a:r>
              <a:rPr lang="en-US" dirty="0" smtClean="0"/>
              <a:t>	2040s</a:t>
            </a:r>
            <a:r>
              <a:rPr lang="en-US" dirty="0"/>
              <a:t>: cryogenic silicon </a:t>
            </a:r>
            <a:r>
              <a:rPr lang="en-US" dirty="0" smtClean="0"/>
              <a:t>detector</a:t>
            </a:r>
            <a:endParaRPr lang="en-US" dirty="0"/>
          </a:p>
          <a:p>
            <a:r>
              <a:rPr lang="en-US" dirty="0"/>
              <a:t>Collaborating institutions in the </a:t>
            </a:r>
            <a:r>
              <a:rPr lang="en-US" dirty="0" smtClean="0"/>
              <a:t>US:</a:t>
            </a:r>
            <a:endParaRPr lang="en-US" dirty="0"/>
          </a:p>
          <a:p>
            <a:pPr marL="0" indent="0">
              <a:buNone/>
            </a:pPr>
            <a:r>
              <a:rPr lang="en-US" i="1" dirty="0" smtClean="0"/>
              <a:t>	Caltech</a:t>
            </a:r>
            <a:r>
              <a:rPr lang="en-US" dirty="0"/>
              <a:t>: R. </a:t>
            </a:r>
            <a:r>
              <a:rPr lang="en-US" dirty="0" err="1"/>
              <a:t>Adhikari</a:t>
            </a:r>
            <a:r>
              <a:rPr lang="en-US" dirty="0"/>
              <a:t>, Y. Chen</a:t>
            </a:r>
            <a:r>
              <a:rPr lang="en-US" baseline="30000" dirty="0"/>
              <a:t>1</a:t>
            </a:r>
            <a:r>
              <a:rPr lang="en-US" dirty="0"/>
              <a:t>; </a:t>
            </a:r>
            <a:r>
              <a:rPr lang="en-US" i="1" dirty="0"/>
              <a:t>Cal State Fullerton</a:t>
            </a:r>
            <a:r>
              <a:rPr lang="en-US" dirty="0"/>
              <a:t>: </a:t>
            </a:r>
            <a:r>
              <a:rPr lang="en-US" dirty="0" smtClean="0"/>
              <a:t>G. 	Lovelace</a:t>
            </a:r>
            <a:r>
              <a:rPr lang="en-US" baseline="30000" dirty="0" smtClean="0"/>
              <a:t>1</a:t>
            </a:r>
            <a:r>
              <a:rPr lang="en-US" dirty="0"/>
              <a:t>, J. </a:t>
            </a:r>
            <a:r>
              <a:rPr lang="en-US" dirty="0" smtClean="0"/>
              <a:t>Read, J</a:t>
            </a:r>
            <a:r>
              <a:rPr lang="en-US" dirty="0"/>
              <a:t>. Smith; </a:t>
            </a:r>
            <a:r>
              <a:rPr lang="en-US" i="1" dirty="0"/>
              <a:t>Penn State</a:t>
            </a:r>
            <a:r>
              <a:rPr lang="en-US" dirty="0"/>
              <a:t>: B. </a:t>
            </a:r>
            <a:r>
              <a:rPr lang="en-US" dirty="0" smtClean="0"/>
              <a:t>	Sathyaprakash</a:t>
            </a:r>
            <a:r>
              <a:rPr lang="en-US" baseline="30000" dirty="0" smtClean="0"/>
              <a:t>1</a:t>
            </a:r>
            <a:r>
              <a:rPr lang="en-US" dirty="0"/>
              <a:t>; </a:t>
            </a:r>
            <a:r>
              <a:rPr lang="en-US" i="1" dirty="0" smtClean="0"/>
              <a:t>Syracuse</a:t>
            </a:r>
            <a:r>
              <a:rPr lang="en-US" dirty="0"/>
              <a:t>: S. Ballmer</a:t>
            </a:r>
            <a:r>
              <a:rPr lang="en-US" baseline="30000" dirty="0"/>
              <a:t>1</a:t>
            </a:r>
            <a:r>
              <a:rPr lang="en-US" dirty="0"/>
              <a:t>, D. </a:t>
            </a:r>
            <a:r>
              <a:rPr lang="en-US" dirty="0" smtClean="0"/>
              <a:t>Brown; </a:t>
            </a:r>
            <a:r>
              <a:rPr lang="en-US" i="1" dirty="0" smtClean="0"/>
              <a:t>MIT</a:t>
            </a:r>
            <a:r>
              <a:rPr lang="en-US" dirty="0" smtClean="0"/>
              <a:t>: 	M</a:t>
            </a:r>
            <a:r>
              <a:rPr lang="en-US" dirty="0"/>
              <a:t>. </a:t>
            </a:r>
            <a:r>
              <a:rPr lang="en-US" dirty="0" smtClean="0"/>
              <a:t>	Evans</a:t>
            </a:r>
            <a:r>
              <a:rPr lang="en-US" baseline="30000" dirty="0" smtClean="0"/>
              <a:t>1,2</a:t>
            </a:r>
            <a:r>
              <a:rPr lang="en-US" dirty="0"/>
              <a:t>, S. </a:t>
            </a:r>
            <a:r>
              <a:rPr lang="en-US" dirty="0" smtClean="0"/>
              <a:t>Vitale</a:t>
            </a:r>
            <a:endParaRPr lang="en-US" dirty="0"/>
          </a:p>
          <a:p>
            <a:r>
              <a:rPr lang="en-US" dirty="0"/>
              <a:t>Three-year horizon study funded by the </a:t>
            </a:r>
            <a:r>
              <a:rPr lang="en-US" dirty="0" smtClean="0"/>
              <a:t>NSF, 2018–2021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sz="29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LIGO-G1901913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AVS 66 Columbus, 21 October 2019</a:t>
            </a:r>
            <a:endParaRPr lang="en-US" smtClean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578923" y="5784989"/>
            <a:ext cx="32482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000" baseline="30000" dirty="0" smtClean="0">
                <a:solidFill>
                  <a:schemeClr val="bg1"/>
                </a:solidFill>
              </a:rPr>
              <a:t>1</a:t>
            </a:r>
            <a:r>
              <a:rPr lang="en-US" sz="2000" dirty="0" smtClean="0">
                <a:solidFill>
                  <a:schemeClr val="bg1"/>
                </a:solidFill>
              </a:rPr>
              <a:t>PI</a:t>
            </a:r>
          </a:p>
          <a:p>
            <a:pPr marL="0" indent="0">
              <a:buNone/>
            </a:pPr>
            <a:r>
              <a:rPr lang="en-US" sz="2000" baseline="30000" dirty="0" smtClean="0">
                <a:solidFill>
                  <a:schemeClr val="bg1"/>
                </a:solidFill>
              </a:rPr>
              <a:t>2</a:t>
            </a:r>
            <a:r>
              <a:rPr lang="en-US" sz="2000" dirty="0" smtClean="0">
                <a:solidFill>
                  <a:schemeClr val="bg1"/>
                </a:solidFill>
              </a:rPr>
              <a:t>Lead PI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986" y="4809339"/>
            <a:ext cx="5103386" cy="156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3977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 Vacuum Requirements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77502" y="1337441"/>
            <a:ext cx="3765788" cy="4918055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LIGO-G1901913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AVS 66 Columbus, 21 October 2019</a:t>
            </a:r>
            <a:endParaRPr lang="en-US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6161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Blue Sky Large Vacuum Workshop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538" y="1123943"/>
            <a:ext cx="9117724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Goal:  examine vacuum design concepts &amp; technologies to aid detailed design &amp; engineering studies of CE and ET</a:t>
            </a:r>
          </a:p>
          <a:p>
            <a:r>
              <a:rPr lang="en-US" sz="2400" dirty="0" smtClean="0"/>
              <a:t>Held at LIGO Livingston on January 29-31, 2019</a:t>
            </a:r>
          </a:p>
          <a:p>
            <a:r>
              <a:rPr lang="en-US" sz="2400" dirty="0" smtClean="0"/>
              <a:t>38 attendees, organized by H.F. Dylla, R. Weiss, M.E. Zucker</a:t>
            </a:r>
          </a:p>
          <a:p>
            <a:r>
              <a:rPr lang="en-US" sz="2400" dirty="0" smtClean="0"/>
              <a:t>Sponsored by NSF &amp; Caltech/MIT LIGO Lab</a:t>
            </a:r>
          </a:p>
          <a:p>
            <a:r>
              <a:rPr lang="en-US" sz="2400" dirty="0" smtClean="0"/>
              <a:t>Proceedings available @ https</a:t>
            </a:r>
            <a:r>
              <a:rPr lang="en-US" sz="2400" dirty="0"/>
              <a:t>://</a:t>
            </a:r>
            <a:r>
              <a:rPr lang="en-US" sz="2400" dirty="0" smtClean="0"/>
              <a:t>dcc.ligo.org/</a:t>
            </a:r>
            <a:r>
              <a:rPr lang="en-US" sz="2400" b="1" dirty="0" smtClean="0"/>
              <a:t>LIGO-P1900072</a:t>
            </a:r>
            <a:r>
              <a:rPr lang="en-US" sz="2400" dirty="0" smtClean="0"/>
              <a:t>/public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LIGO-G1901913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AVS 66 Columbus, 21 October 2019</a:t>
            </a:r>
            <a:endParaRPr lang="en-US" smtClean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3829050"/>
            <a:ext cx="4572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7902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Working Groups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93837"/>
            <a:ext cx="8229600" cy="4525963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AutoNum type="arabicPeriod"/>
            </a:pPr>
            <a:r>
              <a:rPr lang="en-US" dirty="0" smtClean="0"/>
              <a:t>Conventional single-wall vacuum systems</a:t>
            </a:r>
          </a:p>
          <a:p>
            <a:pPr marL="400050" lvl="1" indent="0">
              <a:buNone/>
            </a:pPr>
            <a:r>
              <a:rPr lang="en-US" dirty="0" smtClean="0"/>
              <a:t>- </a:t>
            </a:r>
            <a:r>
              <a:rPr lang="en-US" dirty="0"/>
              <a:t>C</a:t>
            </a:r>
            <a:r>
              <a:rPr lang="en-US" dirty="0" smtClean="0"/>
              <a:t>ost reduction options of single wall beamtube 	    		 	  	 technology and material options</a:t>
            </a:r>
          </a:p>
          <a:p>
            <a:pPr marL="514350" indent="-514350">
              <a:buAutoNum type="arabicPeriod"/>
            </a:pPr>
            <a:r>
              <a:rPr lang="en-US" dirty="0" smtClean="0"/>
              <a:t>Non-conventional vacuum technology</a:t>
            </a:r>
          </a:p>
          <a:p>
            <a:pPr marL="400050" lvl="1" indent="0">
              <a:buNone/>
            </a:pPr>
            <a:r>
              <a:rPr lang="en-US" dirty="0" smtClean="0"/>
              <a:t>- Cost reduction options including nested vacuum tubes with   	   	 thin, </a:t>
            </a:r>
            <a:r>
              <a:rPr lang="en-US" dirty="0" err="1" smtClean="0"/>
              <a:t>bakeable</a:t>
            </a:r>
            <a:r>
              <a:rPr lang="en-US" dirty="0" smtClean="0"/>
              <a:t> UHV shell inside robust outer wall</a:t>
            </a:r>
          </a:p>
          <a:p>
            <a:pPr marL="514350" indent="-514350">
              <a:buAutoNum type="arabicPeriod"/>
            </a:pPr>
            <a:r>
              <a:rPr lang="en-US" dirty="0" smtClean="0"/>
              <a:t>Novel surface treatment for conventional and UHV materials</a:t>
            </a:r>
          </a:p>
          <a:p>
            <a:pPr marL="400050" lvl="1" indent="0">
              <a:buNone/>
            </a:pPr>
            <a:r>
              <a:rPr lang="en-US" dirty="0" smtClean="0"/>
              <a:t>- Surface modifications and coatings to meet UHV and optical 	 	 requirements</a:t>
            </a:r>
          </a:p>
          <a:p>
            <a:pPr marL="514350" indent="-514350">
              <a:buAutoNum type="arabicPeriod"/>
            </a:pPr>
            <a:r>
              <a:rPr lang="en-US" dirty="0" smtClean="0"/>
              <a:t>Vacuum pumping for conventional and nested systems</a:t>
            </a:r>
          </a:p>
          <a:p>
            <a:pPr marL="400050" lvl="1" indent="0">
              <a:buNone/>
            </a:pPr>
            <a:r>
              <a:rPr lang="en-US" dirty="0" smtClean="0"/>
              <a:t>- Pumping schemes and scenarios for obtaining UHV for both 		 conventional single wall and nested differential pressures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LIGO-G1901913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AVS 66 Columbus, 21 October 2019</a:t>
            </a:r>
            <a:endParaRPr lang="en-US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447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WG1:  Single Wall Beamtube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LIGO-G1901913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AVS 66 Columbus, 21 October 2019</a:t>
            </a:r>
            <a:endParaRPr lang="en-US" smtClean="0"/>
          </a:p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0" y="1547018"/>
            <a:ext cx="5804412" cy="4525963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Material evaluation</a:t>
            </a:r>
          </a:p>
          <a:p>
            <a:pPr lvl="1"/>
            <a:r>
              <a:rPr lang="en-US" dirty="0" smtClean="0"/>
              <a:t>304L SS well understood</a:t>
            </a:r>
          </a:p>
          <a:p>
            <a:pPr lvl="1"/>
            <a:r>
              <a:rPr lang="en-US" dirty="0" smtClean="0"/>
              <a:t>Al offers low H</a:t>
            </a:r>
            <a:r>
              <a:rPr lang="en-US" baseline="-25000" dirty="0" smtClean="0"/>
              <a:t>2</a:t>
            </a:r>
            <a:r>
              <a:rPr lang="en-US" dirty="0" smtClean="0"/>
              <a:t> outgassing and relatively low cost; dissimilar metal welding a challenge –~4000 bellows w/40 mm stroke for 120C bake</a:t>
            </a:r>
          </a:p>
          <a:p>
            <a:pPr lvl="1"/>
            <a:r>
              <a:rPr lang="en-US" dirty="0" smtClean="0"/>
              <a:t>Mild steel lower cost alternative offering low H</a:t>
            </a:r>
            <a:r>
              <a:rPr lang="en-US" baseline="-25000" dirty="0" smtClean="0"/>
              <a:t>2</a:t>
            </a:r>
            <a:r>
              <a:rPr lang="en-US" dirty="0" smtClean="0"/>
              <a:t> outgassing through </a:t>
            </a:r>
            <a:r>
              <a:rPr lang="en-US" dirty="0" err="1" smtClean="0"/>
              <a:t>Ruhrstahl-Hausen</a:t>
            </a:r>
            <a:r>
              <a:rPr lang="en-US" dirty="0" smtClean="0"/>
              <a:t> processing</a:t>
            </a:r>
            <a:r>
              <a:rPr lang="en-US" baseline="30000" dirty="0" smtClean="0"/>
              <a:t>1</a:t>
            </a:r>
          </a:p>
          <a:p>
            <a:r>
              <a:rPr lang="en-US" dirty="0" smtClean="0"/>
              <a:t>Fabrication Techniques</a:t>
            </a:r>
          </a:p>
          <a:p>
            <a:pPr lvl="1"/>
            <a:r>
              <a:rPr lang="en-US" dirty="0" smtClean="0"/>
              <a:t>Spiral vs longitudinal welding</a:t>
            </a:r>
          </a:p>
          <a:p>
            <a:pPr lvl="1"/>
            <a:r>
              <a:rPr lang="en-US" dirty="0" smtClean="0"/>
              <a:t>Seamless and Al extrusion</a:t>
            </a:r>
          </a:p>
          <a:p>
            <a:pPr lvl="1"/>
            <a:r>
              <a:rPr lang="en-US" dirty="0" smtClean="0"/>
              <a:t>Explosion bonding vs hot isostatic pressing </a:t>
            </a:r>
          </a:p>
          <a:p>
            <a:pPr marL="457200" lvl="1" indent="0">
              <a:buNone/>
            </a:pPr>
            <a:r>
              <a:rPr lang="en-US" dirty="0"/>
              <a:t> </a:t>
            </a:r>
            <a:r>
              <a:rPr lang="en-US" dirty="0" smtClean="0"/>
              <a:t>    vs adhesive bonded transition</a:t>
            </a:r>
          </a:p>
          <a:p>
            <a:r>
              <a:rPr lang="en-US" dirty="0" smtClean="0"/>
              <a:t>Surface &amp; Bakeout</a:t>
            </a:r>
            <a:endParaRPr lang="en-US" dirty="0"/>
          </a:p>
          <a:p>
            <a:pPr lvl="1"/>
            <a:r>
              <a:rPr lang="en-US" dirty="0" smtClean="0"/>
              <a:t>Reflective surface bad; smooth surface good</a:t>
            </a:r>
          </a:p>
          <a:p>
            <a:pPr lvl="1"/>
            <a:r>
              <a:rPr lang="en-US" dirty="0" smtClean="0"/>
              <a:t>100C bakeout via iterative traveling ‘hot tent’ and ppb ultra dry viscous air flow – no isolation valves needed</a:t>
            </a:r>
          </a:p>
          <a:p>
            <a:pPr lvl="1"/>
            <a:endParaRPr lang="en-US" dirty="0"/>
          </a:p>
        </p:txBody>
      </p:sp>
      <p:pic>
        <p:nvPicPr>
          <p:cNvPr id="8" name="Content Placeholder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3264" y="3271068"/>
            <a:ext cx="3114651" cy="220114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74511" y="6007303"/>
            <a:ext cx="879497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1400" baseline="30000" dirty="0">
                <a:solidFill>
                  <a:schemeClr val="bg1"/>
                </a:solidFill>
                <a:latin typeface="+mn-lt"/>
              </a:rPr>
              <a:t>1</a:t>
            </a:r>
            <a:r>
              <a:rPr lang="en-US" sz="1400" dirty="0">
                <a:solidFill>
                  <a:schemeClr val="bg1"/>
                </a:solidFill>
                <a:latin typeface="+mn-lt"/>
              </a:rPr>
              <a:t>Chongdo Park, et. </a:t>
            </a:r>
            <a:r>
              <a:rPr lang="en-US" sz="1400" dirty="0" smtClean="0">
                <a:solidFill>
                  <a:schemeClr val="bg1"/>
                </a:solidFill>
                <a:latin typeface="+mn-lt"/>
              </a:rPr>
              <a:t>al</a:t>
            </a:r>
            <a:r>
              <a:rPr lang="en-US" sz="1400" dirty="0">
                <a:solidFill>
                  <a:schemeClr val="bg1"/>
                </a:solidFill>
                <a:latin typeface="+mn-lt"/>
              </a:rPr>
              <a:t>., J. Vac. Sci. Technol. A 34(2), 021601-1 2016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6367476" y="1501676"/>
            <a:ext cx="2303421" cy="2308324"/>
            <a:chOff x="5240379" y="1117656"/>
            <a:chExt cx="2303421" cy="2308324"/>
          </a:xfrm>
        </p:grpSpPr>
        <p:pic>
          <p:nvPicPr>
            <p:cNvPr id="10" name="Content Placeholder 9" descr="beamtube-20.jp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7800" y="1211357"/>
              <a:ext cx="2286000" cy="14563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5240379" y="1117656"/>
              <a:ext cx="2227221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LIGO Beamtube</a:t>
              </a:r>
              <a:endParaRPr lang="en-US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9000 m</a:t>
              </a:r>
              <a:r>
                <a:rPr lang="en-US" sz="1200" baseline="30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</a:t>
              </a:r>
              <a:r>
                <a:rPr lang="en-US" sz="1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volume/site 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30000 m</a:t>
              </a:r>
              <a:r>
                <a:rPr lang="en-US" sz="1200" baseline="30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  <a:r>
                <a:rPr lang="en-US" sz="1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area/site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50 km of spiral welds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~10</a:t>
              </a:r>
              <a:r>
                <a:rPr lang="en-US" sz="1200" baseline="30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-9</a:t>
              </a:r>
              <a:r>
                <a:rPr lang="en-US" sz="1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1200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torr</a:t>
              </a:r>
              <a:endPara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budget ~ $40M (1997)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$2500/m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$50/</a:t>
              </a:r>
              <a:r>
                <a:rPr lang="en-US" sz="1200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lb</a:t>
              </a:r>
              <a:endParaRPr lang="en-US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marL="1371600" lvl="2" indent="-457200">
                <a:buFont typeface="Arial"/>
                <a:buChar char="•"/>
              </a:pPr>
              <a:endParaRPr lang="en-US" sz="1200" dirty="0" smtClean="0">
                <a:solidFill>
                  <a:srgbClr val="FFFFFF"/>
                </a:solidFill>
              </a:endParaRPr>
            </a:p>
            <a:p>
              <a:pPr marL="1371600" lvl="2" indent="-457200">
                <a:buFont typeface="Arial"/>
                <a:buChar char="•"/>
              </a:pPr>
              <a:endParaRPr lang="en-US" sz="1200" dirty="0" smtClean="0">
                <a:solidFill>
                  <a:srgbClr val="FFFFFF"/>
                </a:solidFill>
              </a:endParaRPr>
            </a:p>
            <a:p>
              <a:pPr marL="1371600" lvl="2" indent="-457200">
                <a:buFont typeface="Arial"/>
                <a:buChar char="•"/>
              </a:pPr>
              <a:endParaRPr lang="en-US" dirty="0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5410200" y="5407223"/>
            <a:ext cx="311465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1400" dirty="0" smtClean="0">
                <a:solidFill>
                  <a:schemeClr val="bg1"/>
                </a:solidFill>
                <a:latin typeface="+mn-lt"/>
              </a:rPr>
              <a:t>Figure courtesy of C. </a:t>
            </a:r>
            <a:r>
              <a:rPr lang="en-US" sz="1400" dirty="0" err="1" smtClean="0">
                <a:solidFill>
                  <a:schemeClr val="bg1"/>
                </a:solidFill>
                <a:latin typeface="+mn-lt"/>
              </a:rPr>
              <a:t>Baffes</a:t>
            </a:r>
            <a:r>
              <a:rPr lang="en-US" sz="1400" dirty="0" smtClean="0">
                <a:solidFill>
                  <a:schemeClr val="bg1"/>
                </a:solidFill>
                <a:latin typeface="+mn-lt"/>
              </a:rPr>
              <a:t>, FNAL</a:t>
            </a:r>
            <a:endParaRPr lang="en-US" sz="1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595393" y="583284"/>
            <a:ext cx="8229600" cy="9183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000" dirty="0" smtClean="0"/>
              <a:t>Co-chairs:  C. </a:t>
            </a:r>
            <a:r>
              <a:rPr lang="en-US" sz="2000" dirty="0" err="1" smtClean="0"/>
              <a:t>Baffes</a:t>
            </a:r>
            <a:r>
              <a:rPr lang="en-US" sz="2000" dirty="0" smtClean="0"/>
              <a:t> </a:t>
            </a:r>
            <a:r>
              <a:rPr lang="en-US" sz="2000" dirty="0" smtClean="0"/>
              <a:t>(FNAL) and D. Henkel (</a:t>
            </a:r>
            <a:r>
              <a:rPr lang="en-US" sz="2000" dirty="0" err="1" smtClean="0"/>
              <a:t>Rimkus</a:t>
            </a:r>
            <a:r>
              <a:rPr lang="en-US" sz="2000" dirty="0" smtClean="0"/>
              <a:t> Consulting Group, Inc.)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720747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4850" y="1501676"/>
            <a:ext cx="3449550" cy="27451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WG2:  Nested Beamtube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LIGO-G1901913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AVS 66 Columbus, 21 October 2019</a:t>
            </a:r>
            <a:endParaRPr lang="en-US" smtClean="0"/>
          </a:p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76200" y="1581296"/>
            <a:ext cx="47244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Nested design conceived by R. Weiss</a:t>
            </a:r>
          </a:p>
          <a:p>
            <a:r>
              <a:rPr lang="en-US" dirty="0" smtClean="0"/>
              <a:t>Concentric tubes</a:t>
            </a:r>
          </a:p>
          <a:p>
            <a:pPr lvl="1"/>
            <a:r>
              <a:rPr lang="en-US" dirty="0" smtClean="0"/>
              <a:t>Thin, </a:t>
            </a:r>
            <a:r>
              <a:rPr lang="en-US" dirty="0" err="1" smtClean="0"/>
              <a:t>bakeable</a:t>
            </a:r>
            <a:r>
              <a:rPr lang="en-US" dirty="0" smtClean="0"/>
              <a:t> inner shell ½-1.5 mm thick Al with vibration dampening</a:t>
            </a:r>
          </a:p>
          <a:p>
            <a:pPr lvl="1"/>
            <a:r>
              <a:rPr lang="en-US" dirty="0" smtClean="0"/>
              <a:t>Robust outer tube holds rough to HV; mild steel or FRP</a:t>
            </a:r>
          </a:p>
          <a:p>
            <a:pPr lvl="1"/>
            <a:r>
              <a:rPr lang="en-US" dirty="0"/>
              <a:t>Sealed or shared </a:t>
            </a:r>
            <a:r>
              <a:rPr lang="en-US" dirty="0" smtClean="0"/>
              <a:t>volumes</a:t>
            </a:r>
          </a:p>
          <a:p>
            <a:pPr lvl="1"/>
            <a:r>
              <a:rPr lang="en-US" dirty="0" smtClean="0"/>
              <a:t>Annulus or soft sealing valves/shutters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95393" y="583284"/>
            <a:ext cx="8229600" cy="9183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000" dirty="0" smtClean="0"/>
              <a:t>Co-chairs:  J. Noonan (ANL) and D. Manos (William and Mary)</a:t>
            </a:r>
            <a:endParaRPr lang="en-US" sz="2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371" y="4504927"/>
            <a:ext cx="4678546" cy="1687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4881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WG3:  Novel Surface Treatments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4582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1 </a:t>
            </a:r>
            <a:r>
              <a:rPr lang="el-GR" dirty="0" smtClean="0"/>
              <a:t>μ</a:t>
            </a:r>
            <a:r>
              <a:rPr lang="en-US" dirty="0" smtClean="0"/>
              <a:t>m </a:t>
            </a:r>
            <a:r>
              <a:rPr lang="en-US" dirty="0" err="1" smtClean="0"/>
              <a:t>TiN</a:t>
            </a:r>
            <a:r>
              <a:rPr lang="en-US" dirty="0" smtClean="0"/>
              <a:t> coating on SS to minimize water adsorption</a:t>
            </a:r>
            <a:r>
              <a:rPr lang="en-US" baseline="30000" dirty="0" smtClean="0"/>
              <a:t>1</a:t>
            </a:r>
          </a:p>
          <a:p>
            <a:r>
              <a:rPr lang="en-US" dirty="0" smtClean="0"/>
              <a:t>Vacuum degassing at foundry reduces H</a:t>
            </a:r>
            <a:r>
              <a:rPr lang="en-US" baseline="-25000" dirty="0" smtClean="0"/>
              <a:t>2</a:t>
            </a:r>
            <a:r>
              <a:rPr lang="en-US" dirty="0" smtClean="0"/>
              <a:t> in mild steel</a:t>
            </a:r>
            <a:r>
              <a:rPr lang="en-US" baseline="30000" dirty="0" smtClean="0"/>
              <a:t>2</a:t>
            </a:r>
          </a:p>
          <a:p>
            <a:r>
              <a:rPr lang="en-US" dirty="0"/>
              <a:t>Magnetite (Fe</a:t>
            </a:r>
            <a:r>
              <a:rPr lang="en-US" baseline="-25000" dirty="0"/>
              <a:t>3</a:t>
            </a:r>
            <a:r>
              <a:rPr lang="en-US" dirty="0"/>
              <a:t>O</a:t>
            </a:r>
            <a:r>
              <a:rPr lang="en-US" baseline="-25000" dirty="0"/>
              <a:t>4</a:t>
            </a:r>
            <a:r>
              <a:rPr lang="en-US" dirty="0"/>
              <a:t>) on mild </a:t>
            </a:r>
            <a:r>
              <a:rPr lang="en-US" dirty="0" smtClean="0"/>
              <a:t>steel to prevent corrosion</a:t>
            </a:r>
          </a:p>
          <a:p>
            <a:r>
              <a:rPr lang="en-US" dirty="0" smtClean="0"/>
              <a:t>Electrochemical </a:t>
            </a:r>
            <a:r>
              <a:rPr lang="en-US" dirty="0"/>
              <a:t>conversion for low-reflection surface (blue/black </a:t>
            </a:r>
            <a:r>
              <a:rPr lang="en-US" dirty="0" smtClean="0"/>
              <a:t>surface)</a:t>
            </a:r>
          </a:p>
          <a:p>
            <a:r>
              <a:rPr lang="en-US" dirty="0" smtClean="0"/>
              <a:t>Diamond-like carbon (DLC) coating</a:t>
            </a:r>
          </a:p>
          <a:p>
            <a:r>
              <a:rPr lang="en-US" dirty="0" smtClean="0"/>
              <a:t>Amorphous silicon (a-Si)</a:t>
            </a:r>
          </a:p>
          <a:p>
            <a:r>
              <a:rPr lang="en-US" dirty="0" smtClean="0"/>
              <a:t>UV light sources and ozone considered</a:t>
            </a:r>
          </a:p>
          <a:p>
            <a:r>
              <a:rPr lang="en-US" dirty="0" smtClean="0"/>
              <a:t>Dry purge cleaning and “cycle purge” method</a:t>
            </a:r>
          </a:p>
          <a:p>
            <a:r>
              <a:rPr lang="en-US" dirty="0" smtClean="0"/>
              <a:t>NIST will perform outgassing measurements using SRG technique of mild steel and </a:t>
            </a:r>
            <a:r>
              <a:rPr lang="en-US" dirty="0" err="1" smtClean="0"/>
              <a:t>TiN</a:t>
            </a:r>
            <a:r>
              <a:rPr lang="en-US" dirty="0" smtClean="0"/>
              <a:t>, DLC coated chambers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LIGO-G1901913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AVS 66 Columbus, 21 October 2019</a:t>
            </a:r>
            <a:endParaRPr lang="en-US" smtClean="0"/>
          </a:p>
          <a:p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95393" y="583284"/>
            <a:ext cx="8229600" cy="9183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000" dirty="0" smtClean="0"/>
              <a:t>Co-chairs:  J. Fedchak (NIST) and J. Feicht (LIGO)</a:t>
            </a:r>
            <a:endParaRPr lang="en-US" sz="2000" dirty="0"/>
          </a:p>
        </p:txBody>
      </p:sp>
      <p:sp>
        <p:nvSpPr>
          <p:cNvPr id="8" name="Rectangle 7"/>
          <p:cNvSpPr/>
          <p:nvPr/>
        </p:nvSpPr>
        <p:spPr>
          <a:xfrm>
            <a:off x="174511" y="5877580"/>
            <a:ext cx="87949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1400" baseline="30000" dirty="0" smtClean="0">
                <a:solidFill>
                  <a:schemeClr val="bg1"/>
                </a:solidFill>
                <a:latin typeface="+mn-lt"/>
              </a:rPr>
              <a:t>1</a:t>
            </a:r>
            <a:r>
              <a:rPr lang="en-US" sz="1400" dirty="0" smtClean="0">
                <a:solidFill>
                  <a:schemeClr val="bg1"/>
                </a:solidFill>
                <a:latin typeface="+mn-lt"/>
              </a:rPr>
              <a:t>Y. Saito, et. al., Vacuum 53, 353 (1999)</a:t>
            </a:r>
          </a:p>
          <a:p>
            <a:pPr lvl="1"/>
            <a:r>
              <a:rPr lang="en-US" sz="1400" baseline="30000" dirty="0" smtClean="0">
                <a:solidFill>
                  <a:schemeClr val="bg1"/>
                </a:solidFill>
                <a:latin typeface="+mn-lt"/>
              </a:rPr>
              <a:t>2</a:t>
            </a:r>
            <a:r>
              <a:rPr lang="en-US" sz="1400" dirty="0" smtClean="0">
                <a:solidFill>
                  <a:schemeClr val="bg1"/>
                </a:solidFill>
                <a:latin typeface="+mn-lt"/>
              </a:rPr>
              <a:t>C. </a:t>
            </a:r>
            <a:r>
              <a:rPr lang="en-US" sz="1400" dirty="0">
                <a:solidFill>
                  <a:schemeClr val="bg1"/>
                </a:solidFill>
                <a:latin typeface="+mn-lt"/>
              </a:rPr>
              <a:t>Park, et. </a:t>
            </a:r>
            <a:r>
              <a:rPr lang="en-US" sz="1400" dirty="0" smtClean="0">
                <a:solidFill>
                  <a:schemeClr val="bg1"/>
                </a:solidFill>
                <a:latin typeface="+mn-lt"/>
              </a:rPr>
              <a:t>al</a:t>
            </a:r>
            <a:r>
              <a:rPr lang="en-US" sz="1400" dirty="0">
                <a:solidFill>
                  <a:schemeClr val="bg1"/>
                </a:solidFill>
                <a:latin typeface="+mn-lt"/>
              </a:rPr>
              <a:t>., </a:t>
            </a:r>
            <a:r>
              <a:rPr lang="en-US" sz="1400" dirty="0" smtClean="0">
                <a:solidFill>
                  <a:schemeClr val="bg1"/>
                </a:solidFill>
                <a:latin typeface="+mn-lt"/>
              </a:rPr>
              <a:t>JVST A34, 021601 (2016)</a:t>
            </a:r>
            <a:endParaRPr lang="en-US" sz="14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214116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399" y="1371600"/>
            <a:ext cx="8941775" cy="4735659"/>
          </a:xfrm>
        </p:spPr>
        <p:txBody>
          <a:bodyPr/>
          <a:lstStyle/>
          <a:p>
            <a:r>
              <a:rPr lang="en-US" sz="2000" dirty="0" smtClean="0"/>
              <a:t>40 km sectored into 10 km segments for independent pump down</a:t>
            </a:r>
          </a:p>
          <a:p>
            <a:r>
              <a:rPr lang="en-US" sz="2000" dirty="0" smtClean="0"/>
              <a:t>10 km segments reduced to 2 km sections for installation intervals and bake out</a:t>
            </a:r>
          </a:p>
          <a:p>
            <a:r>
              <a:rPr lang="en-US" sz="2000" dirty="0" smtClean="0"/>
              <a:t>Automated venting for nested system to avoid buckling</a:t>
            </a:r>
          </a:p>
          <a:p>
            <a:r>
              <a:rPr lang="en-US" sz="2000" dirty="0" smtClean="0"/>
              <a:t>Rough to 10</a:t>
            </a:r>
            <a:r>
              <a:rPr lang="en-US" sz="2000" baseline="30000" dirty="0" smtClean="0"/>
              <a:t>-2</a:t>
            </a:r>
            <a:r>
              <a:rPr lang="en-US" sz="2000" dirty="0" smtClean="0"/>
              <a:t> Torr </a:t>
            </a:r>
            <a:r>
              <a:rPr lang="en-US" sz="2000" dirty="0" smtClean="0">
                <a:sym typeface="Wingdings" panose="05000000000000000000" pitchFamily="2" charset="2"/>
              </a:rPr>
              <a:t> turbo to 10</a:t>
            </a:r>
            <a:r>
              <a:rPr lang="en-US" sz="2000" baseline="30000" dirty="0" smtClean="0">
                <a:sym typeface="Wingdings" panose="05000000000000000000" pitchFamily="2" charset="2"/>
              </a:rPr>
              <a:t>-5</a:t>
            </a:r>
            <a:r>
              <a:rPr lang="en-US" sz="2000" dirty="0" smtClean="0">
                <a:sym typeface="Wingdings" panose="05000000000000000000" pitchFamily="2" charset="2"/>
              </a:rPr>
              <a:t> Torr  </a:t>
            </a:r>
            <a:r>
              <a:rPr lang="en-US" sz="2000" dirty="0" err="1" smtClean="0">
                <a:sym typeface="Wingdings" panose="05000000000000000000" pitchFamily="2" charset="2"/>
              </a:rPr>
              <a:t>cryopumps</a:t>
            </a:r>
            <a:r>
              <a:rPr lang="en-US" sz="2000" dirty="0" smtClean="0">
                <a:sym typeface="Wingdings" panose="05000000000000000000" pitchFamily="2" charset="2"/>
              </a:rPr>
              <a:t> or ZAO NEG+IP to trap H</a:t>
            </a:r>
            <a:r>
              <a:rPr lang="en-US" sz="2000" baseline="-25000" dirty="0" smtClean="0">
                <a:sym typeface="Wingdings" panose="05000000000000000000" pitchFamily="2" charset="2"/>
              </a:rPr>
              <a:t>2</a:t>
            </a:r>
            <a:r>
              <a:rPr lang="en-US" sz="2000" dirty="0" smtClean="0">
                <a:sym typeface="Wingdings" panose="05000000000000000000" pitchFamily="2" charset="2"/>
              </a:rPr>
              <a:t>0 during bake</a:t>
            </a:r>
          </a:p>
          <a:p>
            <a:r>
              <a:rPr lang="en-US" sz="2000" dirty="0" smtClean="0">
                <a:sym typeface="Wingdings" panose="05000000000000000000" pitchFamily="2" charset="2"/>
              </a:rPr>
              <a:t>Ne-He </a:t>
            </a:r>
            <a:r>
              <a:rPr lang="en-US" sz="2000" dirty="0" err="1" smtClean="0">
                <a:sym typeface="Wingdings" panose="05000000000000000000" pitchFamily="2" charset="2"/>
              </a:rPr>
              <a:t>cryo</a:t>
            </a:r>
            <a:r>
              <a:rPr lang="en-US" sz="2000" dirty="0" smtClean="0">
                <a:sym typeface="Wingdings" panose="05000000000000000000" pitchFamily="2" charset="2"/>
              </a:rPr>
              <a:t> cycles to condense N</a:t>
            </a:r>
            <a:r>
              <a:rPr lang="en-US" sz="2000" baseline="-25000" dirty="0" smtClean="0">
                <a:sym typeface="Wingdings" panose="05000000000000000000" pitchFamily="2" charset="2"/>
              </a:rPr>
              <a:t>2</a:t>
            </a:r>
            <a:r>
              <a:rPr lang="en-US" sz="2000" dirty="0" smtClean="0">
                <a:sym typeface="Wingdings" panose="05000000000000000000" pitchFamily="2" charset="2"/>
              </a:rPr>
              <a:t>, O</a:t>
            </a:r>
            <a:r>
              <a:rPr lang="en-US" sz="2000" baseline="-25000" dirty="0" smtClean="0">
                <a:sym typeface="Wingdings" panose="05000000000000000000" pitchFamily="2" charset="2"/>
              </a:rPr>
              <a:t>2</a:t>
            </a:r>
            <a:r>
              <a:rPr lang="en-US" sz="2000" dirty="0" smtClean="0">
                <a:sym typeface="Wingdings" panose="05000000000000000000" pitchFamily="2" charset="2"/>
              </a:rPr>
              <a:t>, </a:t>
            </a:r>
            <a:r>
              <a:rPr lang="en-US" sz="2000" dirty="0" err="1" smtClean="0">
                <a:sym typeface="Wingdings" panose="05000000000000000000" pitchFamily="2" charset="2"/>
              </a:rPr>
              <a:t>Ar</a:t>
            </a:r>
            <a:r>
              <a:rPr lang="en-US" sz="2000" dirty="0" smtClean="0">
                <a:sym typeface="Wingdings" panose="05000000000000000000" pitchFamily="2" charset="2"/>
              </a:rPr>
              <a:t> </a:t>
            </a:r>
          </a:p>
          <a:p>
            <a:r>
              <a:rPr lang="en-US" sz="2000" dirty="0" err="1" smtClean="0">
                <a:sym typeface="Wingdings" panose="05000000000000000000" pitchFamily="2" charset="2"/>
              </a:rPr>
              <a:t>Ti</a:t>
            </a:r>
            <a:r>
              <a:rPr lang="en-US" sz="2000" dirty="0" smtClean="0">
                <a:sym typeface="Wingdings" panose="05000000000000000000" pitchFamily="2" charset="2"/>
              </a:rPr>
              <a:t> sublimation pumping for distributed getter pumping</a:t>
            </a:r>
          </a:p>
          <a:p>
            <a:r>
              <a:rPr lang="en-US" sz="2000" dirty="0" smtClean="0">
                <a:sym typeface="Wingdings" panose="05000000000000000000" pitchFamily="2" charset="2"/>
              </a:rPr>
              <a:t>Pump interval ~ 250 m during bake and 1000 l/s per 1 km during operation</a:t>
            </a:r>
          </a:p>
          <a:p>
            <a:r>
              <a:rPr lang="en-US" sz="2000" dirty="0" smtClean="0">
                <a:sym typeface="Wingdings" panose="05000000000000000000" pitchFamily="2" charset="2"/>
              </a:rPr>
              <a:t>Pressure gauges every 100-250 m to localize leaks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endParaRPr lang="en-US" dirty="0" smtClean="0">
              <a:sym typeface="Wingdings" panose="05000000000000000000" pitchFamily="2" charset="2"/>
            </a:endParaRP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LIGO-G1901913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AVS 66 Columbus, 21 October 2019</a:t>
            </a:r>
            <a:endParaRPr lang="en-US" smtClean="0"/>
          </a:p>
          <a:p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97668"/>
            <a:ext cx="8229600" cy="918392"/>
          </a:xfrm>
        </p:spPr>
        <p:txBody>
          <a:bodyPr/>
          <a:lstStyle/>
          <a:p>
            <a:r>
              <a:rPr lang="en-US" dirty="0" smtClean="0"/>
              <a:t>WG4:  Pumping</a:t>
            </a:r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95393" y="583284"/>
            <a:ext cx="8229600" cy="9183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000" dirty="0" smtClean="0"/>
              <a:t>Co-chairs:  Y. Li (Cornell) and P. </a:t>
            </a:r>
            <a:r>
              <a:rPr lang="en-US" sz="2000" dirty="0" err="1" smtClean="0"/>
              <a:t>Chiggiato</a:t>
            </a:r>
            <a:r>
              <a:rPr lang="en-US" sz="2000" dirty="0" smtClean="0"/>
              <a:t> (CERN)</a:t>
            </a:r>
            <a:endParaRPr lang="en-US" sz="20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2827313" y="4648200"/>
            <a:ext cx="3497287" cy="1692275"/>
            <a:chOff x="5493632" y="4452146"/>
            <a:chExt cx="3497287" cy="169227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70631" y="4452146"/>
              <a:ext cx="3220288" cy="1692275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 rot="16200000">
              <a:off x="4841883" y="5152959"/>
              <a:ext cx="158049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  <a:latin typeface="+mn-lt"/>
                </a:rPr>
                <a:t>Data courtesy of SAES </a:t>
              </a:r>
              <a:endParaRPr lang="en-US" sz="1200" dirty="0">
                <a:solidFill>
                  <a:schemeClr val="bg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0820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Path Forward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Carry out single wall and nested beamtube concepts to next level of detailed design, engineering, and cost studies</a:t>
            </a:r>
          </a:p>
          <a:p>
            <a:r>
              <a:rPr lang="en-US" dirty="0" smtClean="0"/>
              <a:t>Consider mild steel alloys and Al in addition to SS, detailing surface treatment, coatings, and material transitions</a:t>
            </a:r>
          </a:p>
          <a:p>
            <a:r>
              <a:rPr lang="en-US" dirty="0" smtClean="0"/>
              <a:t>Study best options for outer vessel material in nested system</a:t>
            </a:r>
          </a:p>
          <a:p>
            <a:r>
              <a:rPr lang="en-US" dirty="0" smtClean="0"/>
              <a:t>Quantify </a:t>
            </a:r>
            <a:r>
              <a:rPr lang="en-US" dirty="0" err="1" smtClean="0"/>
              <a:t>TiN</a:t>
            </a:r>
            <a:r>
              <a:rPr lang="en-US" dirty="0" smtClean="0"/>
              <a:t>, DLC, a-Si, Fe</a:t>
            </a:r>
            <a:r>
              <a:rPr lang="en-US" baseline="-25000" dirty="0" smtClean="0"/>
              <a:t>3</a:t>
            </a:r>
            <a:r>
              <a:rPr lang="en-US" dirty="0" smtClean="0"/>
              <a:t>O</a:t>
            </a:r>
            <a:r>
              <a:rPr lang="en-US" baseline="-25000" dirty="0" smtClean="0"/>
              <a:t>4</a:t>
            </a:r>
            <a:r>
              <a:rPr lang="en-US" dirty="0" smtClean="0"/>
              <a:t> coating effectiveness for H</a:t>
            </a:r>
            <a:r>
              <a:rPr lang="en-US" baseline="-25000" dirty="0" smtClean="0"/>
              <a:t>2</a:t>
            </a:r>
            <a:r>
              <a:rPr lang="en-US" dirty="0" smtClean="0"/>
              <a:t>0 adsorption, scale and particulate, welding interference, and optical characterization</a:t>
            </a:r>
          </a:p>
          <a:p>
            <a:r>
              <a:rPr lang="en-US" dirty="0"/>
              <a:t>Collaborate with NIST, </a:t>
            </a:r>
            <a:r>
              <a:rPr lang="en-US" dirty="0" err="1"/>
              <a:t>Jlab</a:t>
            </a:r>
            <a:r>
              <a:rPr lang="en-US" dirty="0"/>
              <a:t>, and CERN on outgassing studies</a:t>
            </a:r>
          </a:p>
          <a:p>
            <a:r>
              <a:rPr lang="en-US" dirty="0" smtClean="0"/>
              <a:t>Follow-up workshop is planned for April 2020 at CERN:</a:t>
            </a:r>
          </a:p>
          <a:p>
            <a:pPr lvl="1"/>
            <a:r>
              <a:rPr lang="en-US" dirty="0" smtClean="0"/>
              <a:t>Research agenda layout for short-term R&amp;D to quantify cost-benefit of material choices and surface treatments identified</a:t>
            </a:r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LIGO-G1901913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AVS 66 Columbus, 21 October 2019</a:t>
            </a:r>
            <a:endParaRPr lang="en-US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481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26004"/>
            <a:ext cx="8382000" cy="4900159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Thank you to the </a:t>
            </a:r>
            <a:r>
              <a:rPr lang="en-US" i="1" dirty="0" smtClean="0"/>
              <a:t>US National Science Foundation </a:t>
            </a:r>
            <a:endParaRPr lang="en-US" i="1" dirty="0" smtClean="0"/>
          </a:p>
          <a:p>
            <a:pPr marL="0" indent="0" algn="ctr">
              <a:buNone/>
            </a:pPr>
            <a:r>
              <a:rPr lang="en-US" dirty="0" smtClean="0"/>
              <a:t>award </a:t>
            </a:r>
            <a:r>
              <a:rPr lang="en-US" dirty="0" smtClean="0"/>
              <a:t>PHY-1846124</a:t>
            </a:r>
          </a:p>
          <a:p>
            <a:pPr marL="0" indent="0" algn="ctr">
              <a:buNone/>
            </a:pPr>
            <a:endParaRPr lang="en-US" sz="1000" dirty="0" smtClean="0"/>
          </a:p>
          <a:p>
            <a:pPr marL="0" indent="0" algn="ctr">
              <a:buNone/>
            </a:pPr>
            <a:r>
              <a:rPr lang="en-US" dirty="0" smtClean="0"/>
              <a:t>Thank you to </a:t>
            </a:r>
            <a:r>
              <a:rPr lang="en-US" dirty="0" smtClean="0"/>
              <a:t>all </a:t>
            </a:r>
            <a:r>
              <a:rPr lang="en-US" dirty="0" smtClean="0"/>
              <a:t>attendees of </a:t>
            </a:r>
            <a:r>
              <a:rPr lang="en-US" dirty="0" smtClean="0"/>
              <a:t>the </a:t>
            </a:r>
            <a:r>
              <a:rPr lang="en-US" dirty="0" smtClean="0"/>
              <a:t>Large Vacuum Workshop. Special </a:t>
            </a:r>
            <a:r>
              <a:rPr lang="en-US" dirty="0" smtClean="0"/>
              <a:t>thanks to F. Dylla, R. Weiss, M. Zucke</a:t>
            </a:r>
            <a:r>
              <a:rPr lang="en-US" dirty="0" smtClean="0"/>
              <a:t>r for organizing, and </a:t>
            </a:r>
            <a:r>
              <a:rPr lang="en-US" dirty="0" smtClean="0"/>
              <a:t>to </a:t>
            </a:r>
            <a:r>
              <a:rPr lang="en-US" dirty="0" smtClean="0"/>
              <a:t>co-chairs </a:t>
            </a:r>
            <a:r>
              <a:rPr lang="en-US" dirty="0" smtClean="0"/>
              <a:t>for leading</a:t>
            </a:r>
            <a:r>
              <a:rPr lang="en-US" dirty="0" smtClean="0"/>
              <a:t> </a:t>
            </a:r>
            <a:r>
              <a:rPr lang="en-US" dirty="0" smtClean="0"/>
              <a:t>working groups and </a:t>
            </a:r>
            <a:r>
              <a:rPr lang="en-US" dirty="0" smtClean="0"/>
              <a:t>composing reports.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LIGO-G1901913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AVS 66 Columbus, 21 October 2019</a:t>
            </a:r>
            <a:endParaRPr lang="en-US" smtClean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179" y="4352962"/>
            <a:ext cx="3162441" cy="2114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524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LIGO-G1901913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AVS 66 Columbus, 21 October 2019</a:t>
            </a:r>
            <a:endParaRPr lang="en-US" dirty="0"/>
          </a:p>
        </p:txBody>
      </p:sp>
      <p:pic>
        <p:nvPicPr>
          <p:cNvPr id="4" name="Picture 3" descr="SunEarthGravityGrid-H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7" y="1329854"/>
            <a:ext cx="9130359" cy="5477752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952500" y="-304801"/>
            <a:ext cx="7239000" cy="1143001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9pPr>
          </a:lstStyle>
          <a:p>
            <a:endParaRPr lang="en-US" b="0" dirty="0" smtClean="0"/>
          </a:p>
          <a:p>
            <a:r>
              <a:rPr lang="en-US" b="0" dirty="0" smtClean="0">
                <a:solidFill>
                  <a:schemeClr val="bg1"/>
                </a:solidFill>
              </a:rPr>
              <a:t>Gravity &amp; Curved Space-time</a:t>
            </a:r>
            <a:endParaRPr lang="en-US" b="0" dirty="0">
              <a:solidFill>
                <a:schemeClr val="bg1"/>
              </a:solidFill>
            </a:endParaRPr>
          </a:p>
        </p:txBody>
      </p:sp>
      <p:pic>
        <p:nvPicPr>
          <p:cNvPr id="7" name="Picture 6" descr="blackhole_gravity_james_provost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1066800"/>
            <a:ext cx="231775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549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LIGO-G1901913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AVS 66 Columbus, 21 October 2019</a:t>
            </a:r>
            <a:endParaRPr lang="en-US" smtClean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044" y="0"/>
            <a:ext cx="9175044" cy="68713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1486282"/>
            <a:ext cx="42117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chemeClr val="bg1"/>
                </a:solidFill>
              </a:rPr>
              <a:t>THANK YOU</a:t>
            </a:r>
            <a:endParaRPr lang="en-US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5094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8992"/>
            <a:ext cx="8229600" cy="1143000"/>
          </a:xfrm>
        </p:spPr>
        <p:txBody>
          <a:bodyPr/>
          <a:lstStyle/>
          <a:p>
            <a:r>
              <a:rPr lang="en-US" dirty="0" smtClean="0"/>
              <a:t>Gravitational Waves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fld id="{6C44F27E-7259-A544-87CC-77CCC20BF5BB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6" name="Video-GravityRipples-720p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224139"/>
            <a:ext cx="9144000" cy="5143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98" y="980377"/>
            <a:ext cx="152384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0" i="1" dirty="0" smtClean="0">
                <a:solidFill>
                  <a:schemeClr val="bg1"/>
                </a:solidFill>
              </a:rPr>
              <a:t>Credit: LIGO/Tim Pyle</a:t>
            </a:r>
            <a:endParaRPr lang="en-US" sz="1050" b="0" i="1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LIGO-G1901913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469240"/>
            <a:ext cx="2895600" cy="365125"/>
          </a:xfrm>
        </p:spPr>
        <p:txBody>
          <a:bodyPr/>
          <a:lstStyle/>
          <a:p>
            <a:r>
              <a:rPr lang="nl-NL" dirty="0"/>
              <a:t>AVS 66 Columbus, 21 October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3694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LIGO-G1901913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AVS 66 Columbus, 21 October 2019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2" y="1385887"/>
            <a:ext cx="8691675" cy="4938713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47650" y="457200"/>
            <a:ext cx="8896350" cy="5334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/>
                </a:solidFill>
              </a:rPr>
              <a:t>Typical Interferometer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086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LIGO-G1901913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AVS 66 Columbus, 21 October 2019</a:t>
            </a:r>
            <a:endParaRPr lang="en-US" dirty="0"/>
          </a:p>
        </p:txBody>
      </p:sp>
      <p:pic>
        <p:nvPicPr>
          <p:cNvPr id="4" name="Picture 3" descr="DSC_78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1" y="1337747"/>
            <a:ext cx="7350721" cy="4891269"/>
          </a:xfrm>
          <a:prstGeom prst="rect">
            <a:avLst/>
          </a:prstGeom>
        </p:spPr>
      </p:pic>
      <p:pic>
        <p:nvPicPr>
          <p:cNvPr id="5" name="Picture 4" descr="IMG_228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694" y="1337747"/>
            <a:ext cx="3281306" cy="4921959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47650" y="457200"/>
            <a:ext cx="8896350" cy="5334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/>
                </a:solidFill>
              </a:rPr>
              <a:t>LIGO’s Crown Jewels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721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LIGO-G1901913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AVS 66 Columbus, 21 October 2019</a:t>
            </a:r>
            <a:endParaRPr lang="en-US" dirty="0"/>
          </a:p>
        </p:txBody>
      </p:sp>
      <p:pic>
        <p:nvPicPr>
          <p:cNvPr id="4" name="Picture 3" descr="555287669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4" r="3906" b="3035"/>
          <a:stretch/>
        </p:blipFill>
        <p:spPr>
          <a:xfrm>
            <a:off x="0" y="1214283"/>
            <a:ext cx="9144000" cy="53198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2150" y="0"/>
            <a:ext cx="5124450" cy="1259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173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5441" y="990600"/>
            <a:ext cx="8944544" cy="5529821"/>
            <a:chOff x="220980" y="1209674"/>
            <a:chExt cx="8694420" cy="502919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0980" y="1209674"/>
              <a:ext cx="8691256" cy="4810125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247650" y="1269936"/>
              <a:ext cx="7829550" cy="40646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8077200" y="5797612"/>
              <a:ext cx="838200" cy="44126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650" y="457200"/>
            <a:ext cx="8896350" cy="5334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dirty="0" smtClean="0">
                <a:solidFill>
                  <a:schemeClr val="bg1"/>
                </a:solidFill>
              </a:rPr>
              <a:t>Global</a:t>
            </a:r>
            <a:r>
              <a:rPr lang="en-US" sz="3600" b="0" dirty="0" smtClean="0">
                <a:solidFill>
                  <a:schemeClr val="bg1"/>
                </a:solidFill>
              </a:rPr>
              <a:t> </a:t>
            </a:r>
            <a:r>
              <a:rPr lang="en-US" sz="3600" b="0" dirty="0">
                <a:solidFill>
                  <a:schemeClr val="bg1"/>
                </a:solidFill>
              </a:rPr>
              <a:t>GW Detector </a:t>
            </a:r>
            <a:r>
              <a:rPr lang="en-US" sz="3600" b="0" dirty="0" smtClean="0">
                <a:solidFill>
                  <a:schemeClr val="bg1"/>
                </a:solidFill>
              </a:rPr>
              <a:t>Network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3D1D0D-2DE5-564B-9DA8-153146211231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21" name="Date Placeholder 3"/>
          <p:cNvSpPr>
            <a:spLocks noGrp="1"/>
          </p:cNvSpPr>
          <p:nvPr>
            <p:ph type="dt" sz="half" idx="10"/>
          </p:nvPr>
        </p:nvSpPr>
        <p:spPr>
          <a:xfrm>
            <a:off x="95441" y="6448714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LIGO-G1901913</a:t>
            </a:r>
            <a:endParaRPr lang="en-US" dirty="0"/>
          </a:p>
        </p:txBody>
      </p:sp>
      <p:sp>
        <p:nvSpPr>
          <p:cNvPr id="22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32059" y="6538031"/>
            <a:ext cx="2895600" cy="365125"/>
          </a:xfrm>
        </p:spPr>
        <p:txBody>
          <a:bodyPr/>
          <a:lstStyle/>
          <a:p>
            <a:r>
              <a:rPr lang="nl-NL" dirty="0"/>
              <a:t>AVS </a:t>
            </a:r>
            <a:r>
              <a:rPr lang="nl-NL" dirty="0" smtClean="0"/>
              <a:t>66 Columbus, 21 </a:t>
            </a:r>
            <a:r>
              <a:rPr lang="nl-NL" dirty="0"/>
              <a:t>October </a:t>
            </a:r>
            <a:r>
              <a:rPr lang="nl-NL" dirty="0" smtClean="0"/>
              <a:t>2019</a:t>
            </a:r>
            <a:endParaRPr lang="en-US" dirty="0"/>
          </a:p>
          <a:p>
            <a:endParaRPr lang="en-US" dirty="0"/>
          </a:p>
        </p:txBody>
      </p:sp>
      <p:pic>
        <p:nvPicPr>
          <p:cNvPr id="27" name="Picture 26" descr="O1-O2-skymaps-whit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208616"/>
            <a:ext cx="2476987" cy="1875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540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7575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6466189"/>
              </p:ext>
            </p:extLst>
          </p:nvPr>
        </p:nvGraphicFramePr>
        <p:xfrm>
          <a:off x="1238250" y="3034844"/>
          <a:ext cx="6953250" cy="844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665" name="Equation" r:id="rId4" imgW="4178300" imgH="508000" progId="Equation.3">
                  <p:embed/>
                </p:oleObj>
              </mc:Choice>
              <mc:Fallback>
                <p:oleObj name="Equation" r:id="rId4" imgW="4178300" imgH="508000" progId="Equation.3">
                  <p:embed/>
                  <p:pic>
                    <p:nvPicPr>
                      <p:cNvPr id="237575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8250" y="3034844"/>
                        <a:ext cx="6953250" cy="844550"/>
                      </a:xfrm>
                      <a:prstGeom prst="rect">
                        <a:avLst/>
                      </a:prstGeom>
                      <a:solidFill>
                        <a:srgbClr val="E9EAF0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7571" name="Rectangle 3"/>
          <p:cNvSpPr>
            <a:spLocks noChangeArrowheads="1"/>
          </p:cNvSpPr>
          <p:nvPr/>
        </p:nvSpPr>
        <p:spPr bwMode="auto">
          <a:xfrm>
            <a:off x="936625" y="457200"/>
            <a:ext cx="7239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b">
            <a:prstTxWarp prst="textNoShape">
              <a:avLst/>
            </a:prstTxWarp>
          </a:bodyPr>
          <a:lstStyle/>
          <a:p>
            <a:pPr algn="ctr"/>
            <a:r>
              <a:rPr lang="en-US" sz="3600" dirty="0" smtClean="0">
                <a:solidFill>
                  <a:srgbClr val="FFFFFF"/>
                </a:solidFill>
                <a:latin typeface="+mj-lt"/>
              </a:rPr>
              <a:t>A </a:t>
            </a:r>
            <a:r>
              <a:rPr lang="en-US" sz="3600" dirty="0" smtClean="0">
                <a:solidFill>
                  <a:srgbClr val="FFFFFF"/>
                </a:solidFill>
                <a:latin typeface="+mj-lt"/>
              </a:rPr>
              <a:t>“Small” </a:t>
            </a:r>
            <a:r>
              <a:rPr lang="en-US" sz="3600" dirty="0" smtClean="0">
                <a:solidFill>
                  <a:srgbClr val="FFFFFF"/>
                </a:solidFill>
                <a:latin typeface="+mj-lt"/>
              </a:rPr>
              <a:t>Problem</a:t>
            </a:r>
            <a:endParaRPr lang="en-US" sz="3600" dirty="0">
              <a:solidFill>
                <a:srgbClr val="FFFFFF"/>
              </a:solidFill>
              <a:latin typeface="+mj-lt"/>
            </a:endParaRPr>
          </a:p>
        </p:txBody>
      </p:sp>
      <p:graphicFrame>
        <p:nvGraphicFramePr>
          <p:cNvPr id="23757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3085577"/>
              </p:ext>
            </p:extLst>
          </p:nvPr>
        </p:nvGraphicFramePr>
        <p:xfrm>
          <a:off x="3625822" y="1700213"/>
          <a:ext cx="1714500" cy="60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666" name="Equation" r:id="rId6" imgW="685800" imgH="241200" progId="Equation.3">
                  <p:embed/>
                </p:oleObj>
              </mc:Choice>
              <mc:Fallback>
                <p:oleObj name="Equation" r:id="rId6" imgW="685800" imgH="241200" progId="Equation.3">
                  <p:embed/>
                  <p:pic>
                    <p:nvPicPr>
                      <p:cNvPr id="23757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25822" y="1700213"/>
                        <a:ext cx="1714500" cy="6032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7573" name="Text Box 5"/>
          <p:cNvSpPr txBox="1">
            <a:spLocks noChangeArrowheads="1"/>
          </p:cNvSpPr>
          <p:nvPr/>
        </p:nvSpPr>
        <p:spPr bwMode="auto">
          <a:xfrm>
            <a:off x="1752600" y="6019800"/>
            <a:ext cx="4673600" cy="396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 sz="2000">
              <a:solidFill>
                <a:srgbClr val="F9134F"/>
              </a:solidFill>
            </a:endParaRPr>
          </a:p>
        </p:txBody>
      </p:sp>
      <p:sp>
        <p:nvSpPr>
          <p:cNvPr id="237577" name="Rectangle 9"/>
          <p:cNvSpPr>
            <a:spLocks noChangeArrowheads="1"/>
          </p:cNvSpPr>
          <p:nvPr/>
        </p:nvSpPr>
        <p:spPr bwMode="auto">
          <a:xfrm>
            <a:off x="152400" y="1066800"/>
            <a:ext cx="8661345" cy="4616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 smtClean="0">
                <a:latin typeface="+mj-lt"/>
              </a:rPr>
              <a:t>A </a:t>
            </a:r>
            <a:r>
              <a:rPr lang="en-US" sz="2400" dirty="0">
                <a:latin typeface="+mj-lt"/>
              </a:rPr>
              <a:t>wave’s strength </a:t>
            </a:r>
            <a:r>
              <a:rPr lang="en-US" sz="2400" dirty="0" smtClean="0">
                <a:latin typeface="+mj-lt"/>
              </a:rPr>
              <a:t>is measured </a:t>
            </a:r>
            <a:r>
              <a:rPr lang="en-US" sz="2400" dirty="0">
                <a:latin typeface="+mj-lt"/>
              </a:rPr>
              <a:t>by </a:t>
            </a:r>
            <a:r>
              <a:rPr lang="en-US" sz="2400" dirty="0" smtClean="0">
                <a:latin typeface="+mj-lt"/>
              </a:rPr>
              <a:t>the </a:t>
            </a:r>
            <a:r>
              <a:rPr lang="en-US" sz="2400" i="1" dirty="0" smtClean="0">
                <a:latin typeface="+mj-lt"/>
              </a:rPr>
              <a:t>strain </a:t>
            </a:r>
            <a:r>
              <a:rPr lang="en-US" dirty="0" smtClean="0">
                <a:latin typeface="+mj-lt"/>
              </a:rPr>
              <a:t>induced in the detector,</a:t>
            </a:r>
            <a:endParaRPr lang="en-US" sz="2400" dirty="0">
              <a:latin typeface="+mj-lt"/>
            </a:endParaRPr>
          </a:p>
        </p:txBody>
      </p:sp>
      <p:sp>
        <p:nvSpPr>
          <p:cNvPr id="237578" name="Rectangle 10"/>
          <p:cNvSpPr>
            <a:spLocks noChangeArrowheads="1"/>
          </p:cNvSpPr>
          <p:nvPr/>
        </p:nvSpPr>
        <p:spPr bwMode="auto">
          <a:xfrm>
            <a:off x="936625" y="2438399"/>
            <a:ext cx="7556500" cy="4616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latin typeface="+mj-lt"/>
              </a:rPr>
              <a:t>We can calculate </a:t>
            </a:r>
            <a:r>
              <a:rPr lang="en-US" sz="2400" dirty="0" smtClean="0">
                <a:latin typeface="+mj-lt"/>
              </a:rPr>
              <a:t>expected strain at Earth;</a:t>
            </a:r>
            <a:endParaRPr lang="en-US" sz="2400" dirty="0">
              <a:latin typeface="+mj-lt"/>
            </a:endParaRPr>
          </a:p>
        </p:txBody>
      </p:sp>
      <p:sp>
        <p:nvSpPr>
          <p:cNvPr id="237579" name="Rectangle 11"/>
          <p:cNvSpPr>
            <a:spLocks noChangeArrowheads="1"/>
          </p:cNvSpPr>
          <p:nvPr/>
        </p:nvSpPr>
        <p:spPr bwMode="auto">
          <a:xfrm>
            <a:off x="936625" y="4191000"/>
            <a:ext cx="7430953" cy="4616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latin typeface="+mj-lt"/>
              </a:rPr>
              <a:t>If we make our </a:t>
            </a:r>
            <a:r>
              <a:rPr lang="en-US" sz="2400" dirty="0" smtClean="0">
                <a:latin typeface="+mj-lt"/>
              </a:rPr>
              <a:t>interferometer arms 4,000 </a:t>
            </a:r>
            <a:r>
              <a:rPr lang="en-US" sz="2400" dirty="0">
                <a:latin typeface="+mj-lt"/>
              </a:rPr>
              <a:t>meters long,</a:t>
            </a:r>
            <a:r>
              <a:rPr lang="en-US" sz="2400" dirty="0" smtClean="0">
                <a:latin typeface="+mj-lt"/>
              </a:rPr>
              <a:t> </a:t>
            </a:r>
            <a:endParaRPr lang="en-US" sz="2400" dirty="0">
              <a:latin typeface="+mj-lt"/>
            </a:endParaRPr>
          </a:p>
        </p:txBody>
      </p:sp>
      <p:graphicFrame>
        <p:nvGraphicFramePr>
          <p:cNvPr id="237580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8485516"/>
              </p:ext>
            </p:extLst>
          </p:nvPr>
        </p:nvGraphicFramePr>
        <p:xfrm>
          <a:off x="1588226" y="4675540"/>
          <a:ext cx="6127750" cy="574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667" name="Equation" r:id="rId8" imgW="2451100" imgH="228600" progId="Equation.3">
                  <p:embed/>
                </p:oleObj>
              </mc:Choice>
              <mc:Fallback>
                <p:oleObj name="Equation" r:id="rId8" imgW="2451100" imgH="228600" progId="Equation.3">
                  <p:embed/>
                  <p:pic>
                    <p:nvPicPr>
                      <p:cNvPr id="23758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226" y="4675540"/>
                        <a:ext cx="6127750" cy="574675"/>
                      </a:xfrm>
                      <a:prstGeom prst="rect">
                        <a:avLst/>
                      </a:prstGeom>
                      <a:solidFill>
                        <a:srgbClr val="E9EAF0"/>
                      </a:solidFill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7583" name="Line 15"/>
          <p:cNvSpPr>
            <a:spLocks noChangeShapeType="1"/>
          </p:cNvSpPr>
          <p:nvPr/>
        </p:nvSpPr>
        <p:spPr bwMode="auto">
          <a:xfrm flipH="1">
            <a:off x="7417858" y="4637627"/>
            <a:ext cx="1075267" cy="170746"/>
          </a:xfrm>
          <a:prstGeom prst="line">
            <a:avLst/>
          </a:prstGeom>
          <a:noFill/>
          <a:ln w="76200">
            <a:solidFill>
              <a:srgbClr val="E3293B"/>
            </a:solidFill>
            <a:round/>
            <a:headEnd type="none" w="sm" len="sm"/>
            <a:tailEnd type="triangl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LIGO-G1901913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AVS 66 Columbus, 21 October 2019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9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363056" y="4408900"/>
            <a:ext cx="4238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!!</a:t>
            </a:r>
            <a:endParaRPr lang="en-US" sz="28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505246" y="5517176"/>
            <a:ext cx="82295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CCFFCC"/>
                </a:solidFill>
              </a:rPr>
              <a:t>A ten-thousandth the size of an atomic nucleus</a:t>
            </a:r>
            <a:endParaRPr lang="en-US" sz="2800" b="1" i="1" dirty="0">
              <a:solidFill>
                <a:srgbClr val="CC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6717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184126</TotalTime>
  <Words>1288</Words>
  <Application>Microsoft Office PowerPoint</Application>
  <PresentationFormat>On-screen Show (4:3)</PresentationFormat>
  <Paragraphs>242</Paragraphs>
  <Slides>30</Slides>
  <Notes>1</Notes>
  <HiddenSlides>0</HiddenSlides>
  <MMClips>1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1" baseType="lpstr">
      <vt:lpstr>ＭＳ Ｐゴシック</vt:lpstr>
      <vt:lpstr>Arial</vt:lpstr>
      <vt:lpstr>Calibri</vt:lpstr>
      <vt:lpstr>Chalkduster</vt:lpstr>
      <vt:lpstr>Courier New</vt:lpstr>
      <vt:lpstr>Helvetica</vt:lpstr>
      <vt:lpstr>Lucida Grande</vt:lpstr>
      <vt:lpstr>Times New Roman</vt:lpstr>
      <vt:lpstr>Wingdings</vt:lpstr>
      <vt:lpstr>Office Theme</vt:lpstr>
      <vt:lpstr>Equation</vt:lpstr>
      <vt:lpstr>  FUTURE  LASER INTERFEROMETER  GRAVITATIONAL WAVE OBSERVATORIES  &amp; VACUUM REQUIREMENTS </vt:lpstr>
      <vt:lpstr>PowerPoint Presentation</vt:lpstr>
      <vt:lpstr>PowerPoint Presentation</vt:lpstr>
      <vt:lpstr>Gravitational Waves</vt:lpstr>
      <vt:lpstr>PowerPoint Presentation</vt:lpstr>
      <vt:lpstr>PowerPoint Presentation</vt:lpstr>
      <vt:lpstr>PowerPoint Presentation</vt:lpstr>
      <vt:lpstr>Global GW Detector Network</vt:lpstr>
      <vt:lpstr>PowerPoint Presentation</vt:lpstr>
      <vt:lpstr>PowerPoint Presentation</vt:lpstr>
      <vt:lpstr>PowerPoint Presentation</vt:lpstr>
      <vt:lpstr> </vt:lpstr>
      <vt:lpstr>PowerPoint Presentation</vt:lpstr>
      <vt:lpstr>Pumping for Non-Condensibles</vt:lpstr>
      <vt:lpstr>A+ Upgrade</vt:lpstr>
      <vt:lpstr>Sensitivity</vt:lpstr>
      <vt:lpstr>Future Gravitational Wave Detectors</vt:lpstr>
      <vt:lpstr>Einstein Telescope www.et-gw.eu</vt:lpstr>
      <vt:lpstr>Cosmic Explorer www.cosmicexplorer.org</vt:lpstr>
      <vt:lpstr>What is Cosmic Explorer?</vt:lpstr>
      <vt:lpstr>CE Vacuum Requirements</vt:lpstr>
      <vt:lpstr>Blue Sky Large Vacuum Workshop</vt:lpstr>
      <vt:lpstr>Working Groups</vt:lpstr>
      <vt:lpstr>WG1:  Single Wall Beamtube</vt:lpstr>
      <vt:lpstr>WG2:  Nested Beamtube</vt:lpstr>
      <vt:lpstr>WG3:  Novel Surface Treatments</vt:lpstr>
      <vt:lpstr>WG4:  Pumping</vt:lpstr>
      <vt:lpstr>Path Forward</vt:lpstr>
      <vt:lpstr>Acknowledgements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Detector Installation and Commissioning (NSF Annual Review)</dc:title>
  <dc:creator>Stan Whitcomb</dc:creator>
  <cp:lastModifiedBy>Romel, Chandra</cp:lastModifiedBy>
  <cp:revision>995</cp:revision>
  <cp:lastPrinted>2015-10-18T20:05:32Z</cp:lastPrinted>
  <dcterms:created xsi:type="dcterms:W3CDTF">2013-03-16T19:56:30Z</dcterms:created>
  <dcterms:modified xsi:type="dcterms:W3CDTF">2019-10-20T13:28:19Z</dcterms:modified>
</cp:coreProperties>
</file>