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13"/>
  </p:notesMasterIdLst>
  <p:sldIdLst>
    <p:sldId id="256" r:id="rId2"/>
    <p:sldId id="257" r:id="rId3"/>
    <p:sldId id="263" r:id="rId4"/>
    <p:sldId id="258" r:id="rId5"/>
    <p:sldId id="259" r:id="rId6"/>
    <p:sldId id="266" r:id="rId7"/>
    <p:sldId id="265" r:id="rId8"/>
    <p:sldId id="261" r:id="rId9"/>
    <p:sldId id="264" r:id="rId10"/>
    <p:sldId id="262" r:id="rId11"/>
    <p:sldId id="267" r:id="rId1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688" userDrawn="1">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8"/>
    <p:restoredTop sz="91713" autoAdjust="0"/>
  </p:normalViewPr>
  <p:slideViewPr>
    <p:cSldViewPr>
      <p:cViewPr>
        <p:scale>
          <a:sx n="114" d="100"/>
          <a:sy n="114" d="100"/>
        </p:scale>
        <p:origin x="672" y="144"/>
      </p:cViewPr>
      <p:guideLst>
        <p:guide orient="horz" pos="2688"/>
        <p:guide pos="28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B0B964C6-5F75-FC4E-9489-B0A6CB4BA13D}" type="slidenum">
              <a:rPr lang="en-US"/>
              <a:pPr/>
              <a:t>‹#›</a:t>
            </a:fld>
            <a:endParaRPr lang="en-US"/>
          </a:p>
        </p:txBody>
      </p:sp>
    </p:spTree>
    <p:extLst>
      <p:ext uri="{BB962C8B-B14F-4D97-AF65-F5344CB8AC3E}">
        <p14:creationId xmlns:p14="http://schemas.microsoft.com/office/powerpoint/2010/main" val="34334778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8EE5A2-A7BB-4140-8A69-762003F47637}" type="slidenum">
              <a:rPr lang="en-US"/>
              <a:pPr/>
              <a:t>1</a:t>
            </a:fld>
            <a:endParaRPr lang="en-US"/>
          </a:p>
        </p:txBody>
      </p:sp>
      <p:sp>
        <p:nvSpPr>
          <p:cNvPr id="40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09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964C6-5F75-FC4E-9489-B0A6CB4BA13D}" type="slidenum">
              <a:rPr lang="en-US" smtClean="0"/>
              <a:pPr/>
              <a:t>6</a:t>
            </a:fld>
            <a:endParaRPr lang="en-US"/>
          </a:p>
        </p:txBody>
      </p:sp>
    </p:spTree>
    <p:extLst>
      <p:ext uri="{BB962C8B-B14F-4D97-AF65-F5344CB8AC3E}">
        <p14:creationId xmlns:p14="http://schemas.microsoft.com/office/powerpoint/2010/main" val="1315946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964C6-5F75-FC4E-9489-B0A6CB4BA13D}" type="slidenum">
              <a:rPr lang="en-US" smtClean="0"/>
              <a:pPr/>
              <a:t>7</a:t>
            </a:fld>
            <a:endParaRPr lang="en-US"/>
          </a:p>
        </p:txBody>
      </p:sp>
    </p:spTree>
    <p:extLst>
      <p:ext uri="{BB962C8B-B14F-4D97-AF65-F5344CB8AC3E}">
        <p14:creationId xmlns:p14="http://schemas.microsoft.com/office/powerpoint/2010/main" val="3270214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non-zero lag time for the false alarm rate was estimated by scaling: </a:t>
            </a:r>
            <a:r>
              <a:rPr lang="en-US" sz="1200" kern="1200" dirty="0" err="1">
                <a:solidFill>
                  <a:schemeClr val="tx1"/>
                </a:solidFill>
                <a:effectLst/>
                <a:latin typeface="Arial" charset="0"/>
                <a:ea typeface="ＭＳ Ｐゴシック" charset="0"/>
                <a:cs typeface="ＭＳ Ｐゴシック" charset="0"/>
              </a:rPr>
              <a:t>t_bkgrnd</a:t>
            </a:r>
            <a:r>
              <a:rPr lang="en-US" sz="1200" kern="1200" dirty="0">
                <a:solidFill>
                  <a:schemeClr val="tx1"/>
                </a:solidFill>
                <a:effectLst/>
                <a:latin typeface="Arial" charset="0"/>
                <a:ea typeface="ＭＳ Ｐゴシック" charset="0"/>
                <a:cs typeface="ＭＳ Ｐゴシック" charset="0"/>
              </a:rPr>
              <a:t>*(# threshold triggers/total triggers).</a:t>
            </a:r>
            <a:endParaRPr lang="en-US" dirty="0"/>
          </a:p>
        </p:txBody>
      </p:sp>
      <p:sp>
        <p:nvSpPr>
          <p:cNvPr id="4" name="Slide Number Placeholder 3"/>
          <p:cNvSpPr>
            <a:spLocks noGrp="1"/>
          </p:cNvSpPr>
          <p:nvPr>
            <p:ph type="sldNum" sz="quarter" idx="5"/>
          </p:nvPr>
        </p:nvSpPr>
        <p:spPr/>
        <p:txBody>
          <a:bodyPr/>
          <a:lstStyle/>
          <a:p>
            <a:fld id="{B0B964C6-5F75-FC4E-9489-B0A6CB4BA13D}" type="slidenum">
              <a:rPr lang="en-US" smtClean="0"/>
              <a:pPr/>
              <a:t>9</a:t>
            </a:fld>
            <a:endParaRPr lang="en-US"/>
          </a:p>
        </p:txBody>
      </p:sp>
    </p:spTree>
    <p:extLst>
      <p:ext uri="{BB962C8B-B14F-4D97-AF65-F5344CB8AC3E}">
        <p14:creationId xmlns:p14="http://schemas.microsoft.com/office/powerpoint/2010/main" val="3501650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086600" y="6248400"/>
            <a:ext cx="1905000" cy="457200"/>
          </a:xfrm>
        </p:spPr>
        <p:txBody>
          <a:bodyPr/>
          <a:lstStyle>
            <a:lvl1pPr>
              <a:defRPr/>
            </a:lvl1pPr>
          </a:lstStyle>
          <a:p>
            <a:fld id="{2C547948-C932-C441-92DE-1FB10D23B32D}" type="slidenum">
              <a:rPr lang="en-US"/>
              <a:pPr/>
              <a:t>‹#›</a:t>
            </a:fld>
            <a:endParaRPr lang="en-US" dirty="0"/>
          </a:p>
        </p:txBody>
      </p:sp>
    </p:spTree>
    <p:extLst>
      <p:ext uri="{BB962C8B-B14F-4D97-AF65-F5344CB8AC3E}">
        <p14:creationId xmlns:p14="http://schemas.microsoft.com/office/powerpoint/2010/main" val="3890359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E3A7D7-3DAC-B04E-94D3-2BDA7C5470E1}" type="slidenum">
              <a:rPr lang="en-US"/>
              <a:pPr/>
              <a:t>‹#›</a:t>
            </a:fld>
            <a:endParaRPr lang="en-US"/>
          </a:p>
        </p:txBody>
      </p:sp>
    </p:spTree>
    <p:extLst>
      <p:ext uri="{BB962C8B-B14F-4D97-AF65-F5344CB8AC3E}">
        <p14:creationId xmlns:p14="http://schemas.microsoft.com/office/powerpoint/2010/main" val="1993632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03835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9626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345992-2712-F545-8B26-F1A53C2F3A9B}" type="slidenum">
              <a:rPr lang="en-US"/>
              <a:pPr/>
              <a:t>‹#›</a:t>
            </a:fld>
            <a:endParaRPr lang="en-US"/>
          </a:p>
        </p:txBody>
      </p:sp>
    </p:spTree>
    <p:extLst>
      <p:ext uri="{BB962C8B-B14F-4D97-AF65-F5344CB8AC3E}">
        <p14:creationId xmlns:p14="http://schemas.microsoft.com/office/powerpoint/2010/main" val="3190847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E31D6CA-95AD-4744-A1A0-123E17ADFFBA}" type="slidenum">
              <a:rPr lang="en-US"/>
              <a:pPr/>
              <a:t>‹#›</a:t>
            </a:fld>
            <a:endParaRPr lang="en-US"/>
          </a:p>
        </p:txBody>
      </p:sp>
    </p:spTree>
    <p:extLst>
      <p:ext uri="{BB962C8B-B14F-4D97-AF65-F5344CB8AC3E}">
        <p14:creationId xmlns:p14="http://schemas.microsoft.com/office/powerpoint/2010/main" val="2540611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2E911C0-4C07-7A46-8949-C5EDAC5711AE}" type="slidenum">
              <a:rPr lang="en-US"/>
              <a:pPr/>
              <a:t>‹#›</a:t>
            </a:fld>
            <a:endParaRPr lang="en-US"/>
          </a:p>
        </p:txBody>
      </p:sp>
    </p:spTree>
    <p:extLst>
      <p:ext uri="{BB962C8B-B14F-4D97-AF65-F5344CB8AC3E}">
        <p14:creationId xmlns:p14="http://schemas.microsoft.com/office/powerpoint/2010/main" val="214181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22D8075-E01C-154A-878E-E5AD9838FA1C}" type="slidenum">
              <a:rPr lang="en-US"/>
              <a:pPr/>
              <a:t>‹#›</a:t>
            </a:fld>
            <a:endParaRPr lang="en-US"/>
          </a:p>
        </p:txBody>
      </p:sp>
    </p:spTree>
    <p:extLst>
      <p:ext uri="{BB962C8B-B14F-4D97-AF65-F5344CB8AC3E}">
        <p14:creationId xmlns:p14="http://schemas.microsoft.com/office/powerpoint/2010/main" val="257134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F500D7E-BA77-BD4A-8647-C095F8071FF0}" type="slidenum">
              <a:rPr lang="en-US"/>
              <a:pPr/>
              <a:t>‹#›</a:t>
            </a:fld>
            <a:endParaRPr lang="en-US"/>
          </a:p>
        </p:txBody>
      </p:sp>
    </p:spTree>
    <p:extLst>
      <p:ext uri="{BB962C8B-B14F-4D97-AF65-F5344CB8AC3E}">
        <p14:creationId xmlns:p14="http://schemas.microsoft.com/office/powerpoint/2010/main" val="2806999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62567B0-19F1-0D4C-872C-6720AB6FE263}" type="slidenum">
              <a:rPr lang="en-US"/>
              <a:pPr/>
              <a:t>‹#›</a:t>
            </a:fld>
            <a:endParaRPr lang="en-US"/>
          </a:p>
        </p:txBody>
      </p:sp>
    </p:spTree>
    <p:extLst>
      <p:ext uri="{BB962C8B-B14F-4D97-AF65-F5344CB8AC3E}">
        <p14:creationId xmlns:p14="http://schemas.microsoft.com/office/powerpoint/2010/main" val="406195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18E429B-9711-5E4C-9B50-E528596C4431}" type="slidenum">
              <a:rPr lang="en-US"/>
              <a:pPr/>
              <a:t>‹#›</a:t>
            </a:fld>
            <a:endParaRPr lang="en-US"/>
          </a:p>
        </p:txBody>
      </p:sp>
    </p:spTree>
    <p:extLst>
      <p:ext uri="{BB962C8B-B14F-4D97-AF65-F5344CB8AC3E}">
        <p14:creationId xmlns:p14="http://schemas.microsoft.com/office/powerpoint/2010/main" val="340476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38F8DCF-DBF1-334F-8538-210B300282C5}" type="slidenum">
              <a:rPr lang="en-US"/>
              <a:pPr/>
              <a:t>‹#›</a:t>
            </a:fld>
            <a:endParaRPr lang="en-US"/>
          </a:p>
        </p:txBody>
      </p:sp>
    </p:spTree>
    <p:extLst>
      <p:ext uri="{BB962C8B-B14F-4D97-AF65-F5344CB8AC3E}">
        <p14:creationId xmlns:p14="http://schemas.microsoft.com/office/powerpoint/2010/main" val="2605961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CB061BC-7E11-4945-9E7E-0F5B523AB40C}" type="slidenum">
              <a:rPr lang="en-US"/>
              <a:pPr/>
              <a:t>‹#›</a:t>
            </a:fld>
            <a:endParaRPr lang="en-US"/>
          </a:p>
        </p:txBody>
      </p:sp>
    </p:spTree>
    <p:extLst>
      <p:ext uri="{BB962C8B-B14F-4D97-AF65-F5344CB8AC3E}">
        <p14:creationId xmlns:p14="http://schemas.microsoft.com/office/powerpoint/2010/main" val="3825305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defRPr sz="1400">
                <a:latin typeface="Times New Roman" charset="0"/>
              </a:defRPr>
            </a:lvl1pPr>
          </a:lstStyle>
          <a:p>
            <a:endParaRPr lang="en-US"/>
          </a:p>
        </p:txBody>
      </p:sp>
      <p:sp>
        <p:nvSpPr>
          <p:cNvPr id="5123" name="Rectangle 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ctr">
              <a:defRPr sz="1400" b="1" i="1">
                <a:latin typeface="+mn-lt"/>
              </a:defRPr>
            </a:lvl1pPr>
          </a:lstStyle>
          <a:p>
            <a:endParaRPr lang="en-US"/>
          </a:p>
        </p:txBody>
      </p:sp>
      <p:sp>
        <p:nvSpPr>
          <p:cNvPr id="5124" name="Rectangle 4"/>
          <p:cNvSpPr>
            <a:spLocks noGrp="1" noChangeArrowheads="1"/>
          </p:cNvSpPr>
          <p:nvPr>
            <p:ph type="sldNum" sz="quarter" idx="4"/>
          </p:nvPr>
        </p:nvSpPr>
        <p:spPr bwMode="auto">
          <a:xfrm>
            <a:off x="7162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sz="1400">
                <a:latin typeface="+mn-lt"/>
              </a:defRPr>
            </a:lvl1pPr>
          </a:lstStyle>
          <a:p>
            <a:fld id="{E9A72B63-078D-6347-B3A6-B3C4B8C0A78D}" type="slidenum">
              <a:rPr lang="en-US"/>
              <a:pPr/>
              <a:t>‹#›</a:t>
            </a:fld>
            <a:endParaRPr lang="en-US" dirty="0"/>
          </a:p>
        </p:txBody>
      </p:sp>
      <p:sp>
        <p:nvSpPr>
          <p:cNvPr id="5125" name="Rectangle 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title"/>
          </p:nvPr>
        </p:nvSpPr>
        <p:spPr bwMode="auto">
          <a:xfrm>
            <a:off x="1600200" y="228600"/>
            <a:ext cx="7239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5127" name="Rectangle 7"/>
          <p:cNvSpPr>
            <a:spLocks noChangeArrowheads="1"/>
          </p:cNvSpPr>
          <p:nvPr/>
        </p:nvSpPr>
        <p:spPr bwMode="auto">
          <a:xfrm>
            <a:off x="762000" y="6019800"/>
            <a:ext cx="6584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p>
            <a:r>
              <a:rPr lang="en-US" sz="1400" dirty="0">
                <a:solidFill>
                  <a:schemeClr val="tx2"/>
                </a:solidFill>
                <a:latin typeface="Helvetica" charset="0"/>
              </a:rPr>
              <a:t>			 				</a:t>
            </a:r>
          </a:p>
        </p:txBody>
      </p:sp>
      <p:sp>
        <p:nvSpPr>
          <p:cNvPr id="5128" name="Rectangle 8"/>
          <p:cNvSpPr>
            <a:spLocks noChangeArrowheads="1"/>
          </p:cNvSpPr>
          <p:nvPr/>
        </p:nvSpPr>
        <p:spPr bwMode="auto">
          <a:xfrm>
            <a:off x="4430713" y="6484938"/>
            <a:ext cx="282575"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29" name="Rectangle 9"/>
          <p:cNvSpPr>
            <a:spLocks noChangeArrowheads="1"/>
          </p:cNvSpPr>
          <p:nvPr/>
        </p:nvSpPr>
        <p:spPr bwMode="auto">
          <a:xfrm>
            <a:off x="4479925" y="3189288"/>
            <a:ext cx="3540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30" name="Rectangle 10"/>
          <p:cNvSpPr>
            <a:spLocks noChangeArrowheads="1"/>
          </p:cNvSpPr>
          <p:nvPr/>
        </p:nvSpPr>
        <p:spPr bwMode="auto">
          <a:xfrm>
            <a:off x="4479925" y="3108325"/>
            <a:ext cx="5238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31" name="Rectangle 11"/>
          <p:cNvSpPr>
            <a:spLocks noChangeArrowheads="1"/>
          </p:cNvSpPr>
          <p:nvPr/>
        </p:nvSpPr>
        <p:spPr bwMode="auto">
          <a:xfrm>
            <a:off x="0" y="1543050"/>
            <a:ext cx="9132888" cy="38100"/>
          </a:xfrm>
          <a:prstGeom prst="rect">
            <a:avLst/>
          </a:prstGeom>
          <a:solidFill>
            <a:srgbClr val="DC0081"/>
          </a:solidFill>
          <a:ln w="9525">
            <a:solidFill>
              <a:schemeClr val="accent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 name="Picture 1" descr="LIGO_Only_Black-on-transparent.png"/>
          <p:cNvPicPr>
            <a:picLocks noChangeAspect="1"/>
          </p:cNvPicPr>
          <p:nvPr userDrawn="1"/>
        </p:nvPicPr>
        <p:blipFill rotWithShape="1">
          <a:blip r:embed="rId13">
            <a:extLst>
              <a:ext uri="{28A0092B-C50C-407E-A947-70E740481C1C}">
                <a14:useLocalDpi xmlns:a14="http://schemas.microsoft.com/office/drawing/2010/main" val="0"/>
              </a:ext>
            </a:extLst>
          </a:blip>
          <a:srcRect l="4666" t="16626" r="4810" b="15848"/>
          <a:stretch/>
        </p:blipFill>
        <p:spPr>
          <a:xfrm>
            <a:off x="0" y="0"/>
            <a:ext cx="2218765" cy="579853"/>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ctr" rtl="0" eaLnBrk="1" fontAlgn="base" hangingPunct="1">
        <a:spcBef>
          <a:spcPct val="0"/>
        </a:spcBef>
        <a:spcAft>
          <a:spcPct val="0"/>
        </a:spcAft>
        <a:defRPr sz="36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Helvetica" charset="0"/>
          <a:ea typeface="ＭＳ Ｐゴシック" charset="0"/>
        </a:defRPr>
      </a:lvl2pPr>
      <a:lvl3pPr algn="ctr" rtl="0" eaLnBrk="1" fontAlgn="base" hangingPunct="1">
        <a:spcBef>
          <a:spcPct val="0"/>
        </a:spcBef>
        <a:spcAft>
          <a:spcPct val="0"/>
        </a:spcAft>
        <a:defRPr sz="3600">
          <a:solidFill>
            <a:schemeClr val="tx2"/>
          </a:solidFill>
          <a:latin typeface="Helvetica" charset="0"/>
          <a:ea typeface="ＭＳ Ｐゴシック" charset="0"/>
        </a:defRPr>
      </a:lvl3pPr>
      <a:lvl4pPr algn="ctr" rtl="0" eaLnBrk="1" fontAlgn="base" hangingPunct="1">
        <a:spcBef>
          <a:spcPct val="0"/>
        </a:spcBef>
        <a:spcAft>
          <a:spcPct val="0"/>
        </a:spcAft>
        <a:defRPr sz="3600">
          <a:solidFill>
            <a:schemeClr val="tx2"/>
          </a:solidFill>
          <a:latin typeface="Helvetica" charset="0"/>
          <a:ea typeface="ＭＳ Ｐゴシック" charset="0"/>
        </a:defRPr>
      </a:lvl4pPr>
      <a:lvl5pPr algn="ctr" rtl="0" eaLnBrk="1" fontAlgn="base" hangingPunct="1">
        <a:spcBef>
          <a:spcPct val="0"/>
        </a:spcBef>
        <a:spcAft>
          <a:spcPct val="0"/>
        </a:spcAft>
        <a:defRPr sz="3600">
          <a:solidFill>
            <a:schemeClr val="tx2"/>
          </a:solidFill>
          <a:latin typeface="Helvetica" charset="0"/>
          <a:ea typeface="ＭＳ Ｐゴシック" charset="0"/>
        </a:defRPr>
      </a:lvl5pPr>
      <a:lvl6pPr marL="457200" algn="ctr" rtl="0" eaLnBrk="1" fontAlgn="base" hangingPunct="1">
        <a:spcBef>
          <a:spcPct val="0"/>
        </a:spcBef>
        <a:spcAft>
          <a:spcPct val="0"/>
        </a:spcAft>
        <a:defRPr sz="3600">
          <a:solidFill>
            <a:schemeClr val="tx2"/>
          </a:solidFill>
          <a:latin typeface="Helvetica" charset="0"/>
          <a:ea typeface="ＭＳ Ｐゴシック" charset="0"/>
        </a:defRPr>
      </a:lvl6pPr>
      <a:lvl7pPr marL="914400" algn="ctr" rtl="0" eaLnBrk="1" fontAlgn="base" hangingPunct="1">
        <a:spcBef>
          <a:spcPct val="0"/>
        </a:spcBef>
        <a:spcAft>
          <a:spcPct val="0"/>
        </a:spcAft>
        <a:defRPr sz="3600">
          <a:solidFill>
            <a:schemeClr val="tx2"/>
          </a:solidFill>
          <a:latin typeface="Helvetica" charset="0"/>
          <a:ea typeface="ＭＳ Ｐゴシック" charset="0"/>
        </a:defRPr>
      </a:lvl7pPr>
      <a:lvl8pPr marL="1371600" algn="ctr" rtl="0" eaLnBrk="1" fontAlgn="base" hangingPunct="1">
        <a:spcBef>
          <a:spcPct val="0"/>
        </a:spcBef>
        <a:spcAft>
          <a:spcPct val="0"/>
        </a:spcAft>
        <a:defRPr sz="3600">
          <a:solidFill>
            <a:schemeClr val="tx2"/>
          </a:solidFill>
          <a:latin typeface="Helvetica" charset="0"/>
          <a:ea typeface="ＭＳ Ｐゴシック" charset="0"/>
        </a:defRPr>
      </a:lvl8pPr>
      <a:lvl9pPr marL="1828800" algn="ctr" rtl="0" eaLnBrk="1" fontAlgn="base" hangingPunct="1">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1" fontAlgn="base" hangingPunct="1">
        <a:spcBef>
          <a:spcPct val="20000"/>
        </a:spcBef>
        <a:spcAft>
          <a:spcPct val="0"/>
        </a:spcAft>
        <a:buClr>
          <a:schemeClr val="tx1"/>
        </a:buClr>
        <a:buSzPct val="75000"/>
        <a:buFont typeface="Monotype Sorts" charset="0"/>
        <a:buChar char="l"/>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100000"/>
        <a:buChar char="»"/>
        <a:defRPr>
          <a:solidFill>
            <a:schemeClr val="tx1"/>
          </a:solidFill>
          <a:latin typeface="+mn-lt"/>
          <a:ea typeface="+mn-ea"/>
        </a:defRPr>
      </a:lvl2pPr>
      <a:lvl3pPr marL="11430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3pPr>
      <a:lvl4pPr marL="1600200" indent="-228600" algn="l" rtl="0" eaLnBrk="1" fontAlgn="base" hangingPunct="1">
        <a:spcBef>
          <a:spcPct val="20000"/>
        </a:spcBef>
        <a:spcAft>
          <a:spcPct val="0"/>
        </a:spcAft>
        <a:buClr>
          <a:schemeClr val="tx1"/>
        </a:buClr>
        <a:buSzPct val="65000"/>
        <a:buFont typeface="Monotype Sorts" charset="0"/>
        <a:buChar char="l"/>
        <a:defRPr sz="1600">
          <a:solidFill>
            <a:schemeClr val="tx1"/>
          </a:solidFill>
          <a:latin typeface="+mn-lt"/>
          <a:ea typeface="+mn-ea"/>
        </a:defRPr>
      </a:lvl4pPr>
      <a:lvl5pPr marL="20574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5pPr>
      <a:lvl6pPr marL="25146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6pPr>
      <a:lvl7pPr marL="29718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7pPr>
      <a:lvl8pPr marL="34290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8pPr>
      <a:lvl9pPr marL="38862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2438400"/>
            <a:ext cx="8153400" cy="1143000"/>
          </a:xfrm>
        </p:spPr>
        <p:txBody>
          <a:bodyPr/>
          <a:lstStyle/>
          <a:p>
            <a:r>
              <a:rPr lang="en-US" b="1" dirty="0"/>
              <a:t>The Effect of Winds at the LIGO Hanford Observatory on the Search for Burst Gravitational Waves</a:t>
            </a:r>
            <a:endParaRPr lang="en-US" b="1" dirty="0">
              <a:effectLst/>
            </a:endParaRPr>
          </a:p>
        </p:txBody>
      </p:sp>
      <p:sp>
        <p:nvSpPr>
          <p:cNvPr id="2051" name="Rectangle 3"/>
          <p:cNvSpPr>
            <a:spLocks noGrp="1" noChangeArrowheads="1"/>
          </p:cNvSpPr>
          <p:nvPr>
            <p:ph type="subTitle" idx="1"/>
          </p:nvPr>
        </p:nvSpPr>
        <p:spPr>
          <a:xfrm>
            <a:off x="1371600" y="4572000"/>
            <a:ext cx="6400800" cy="1066800"/>
          </a:xfrm>
        </p:spPr>
        <p:txBody>
          <a:bodyPr/>
          <a:lstStyle/>
          <a:p>
            <a:r>
              <a:rPr lang="en-US" dirty="0"/>
              <a:t>Amber L. Stuver, Ray Dean, Matt Caesar</a:t>
            </a:r>
          </a:p>
          <a:p>
            <a:r>
              <a:rPr lang="en-US" sz="2000" dirty="0"/>
              <a:t>Villanova University</a:t>
            </a:r>
          </a:p>
        </p:txBody>
      </p:sp>
      <p:sp>
        <p:nvSpPr>
          <p:cNvPr id="2" name="Slide Number Placeholder 1">
            <a:extLst>
              <a:ext uri="{FF2B5EF4-FFF2-40B4-BE49-F238E27FC236}">
                <a16:creationId xmlns:a16="http://schemas.microsoft.com/office/drawing/2014/main" id="{CB47D775-0663-3B4F-BBE5-B4BDC083C79F}"/>
              </a:ext>
            </a:extLst>
          </p:cNvPr>
          <p:cNvSpPr>
            <a:spLocks noGrp="1"/>
          </p:cNvSpPr>
          <p:nvPr>
            <p:ph type="sldNum" sz="quarter" idx="12"/>
          </p:nvPr>
        </p:nvSpPr>
        <p:spPr/>
        <p:txBody>
          <a:bodyPr/>
          <a:lstStyle/>
          <a:p>
            <a:fld id="{2C547948-C932-C441-92DE-1FB10D23B32D}" type="slidenum">
              <a:rPr lang="en-US" smtClean="0"/>
              <a:pPr/>
              <a:t>1</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B953A834-8CC7-0845-9E68-084844604845}"/>
              </a:ext>
            </a:extLst>
          </p:cNvPr>
          <p:cNvPicPr>
            <a:picLocks noChangeAspect="1"/>
          </p:cNvPicPr>
          <p:nvPr/>
        </p:nvPicPr>
        <p:blipFill>
          <a:blip r:embed="rId2"/>
          <a:stretch>
            <a:fillRect/>
          </a:stretch>
        </p:blipFill>
        <p:spPr>
          <a:xfrm>
            <a:off x="7434" y="2362200"/>
            <a:ext cx="9144000" cy="3810000"/>
          </a:xfrm>
          <a:prstGeom prst="rect">
            <a:avLst/>
          </a:prstGeom>
        </p:spPr>
      </p:pic>
      <p:sp>
        <p:nvSpPr>
          <p:cNvPr id="9" name="Slide Number Placeholder 8">
            <a:extLst>
              <a:ext uri="{FF2B5EF4-FFF2-40B4-BE49-F238E27FC236}">
                <a16:creationId xmlns:a16="http://schemas.microsoft.com/office/drawing/2014/main" id="{2BFA87E4-BA41-2B44-9AE5-CC4B61B78A5C}"/>
              </a:ext>
            </a:extLst>
          </p:cNvPr>
          <p:cNvSpPr>
            <a:spLocks noGrp="1"/>
          </p:cNvSpPr>
          <p:nvPr>
            <p:ph type="sldNum" sz="quarter" idx="12"/>
          </p:nvPr>
        </p:nvSpPr>
        <p:spPr/>
        <p:txBody>
          <a:bodyPr/>
          <a:lstStyle/>
          <a:p>
            <a:fld id="{8E31D6CA-95AD-4744-A1A0-123E17ADFFBA}" type="slidenum">
              <a:rPr lang="en-US" smtClean="0"/>
              <a:pPr/>
              <a:t>10</a:t>
            </a:fld>
            <a:endParaRPr lang="en-US"/>
          </a:p>
        </p:txBody>
      </p:sp>
      <p:sp>
        <p:nvSpPr>
          <p:cNvPr id="10" name="Title 1">
            <a:extLst>
              <a:ext uri="{FF2B5EF4-FFF2-40B4-BE49-F238E27FC236}">
                <a16:creationId xmlns:a16="http://schemas.microsoft.com/office/drawing/2014/main" id="{27C8CD62-8ED5-1642-B590-F079163A0120}"/>
              </a:ext>
            </a:extLst>
          </p:cNvPr>
          <p:cNvSpPr>
            <a:spLocks noGrp="1"/>
          </p:cNvSpPr>
          <p:nvPr>
            <p:ph type="title"/>
          </p:nvPr>
        </p:nvSpPr>
        <p:spPr>
          <a:xfrm>
            <a:off x="1600200" y="228600"/>
            <a:ext cx="7239000" cy="1143000"/>
          </a:xfrm>
        </p:spPr>
        <p:txBody>
          <a:bodyPr/>
          <a:lstStyle/>
          <a:p>
            <a:r>
              <a:rPr lang="en-US" dirty="0"/>
              <a:t>False Alarm Rate &amp; Probability</a:t>
            </a:r>
          </a:p>
        </p:txBody>
      </p:sp>
      <p:sp>
        <p:nvSpPr>
          <p:cNvPr id="11" name="TextBox 10">
            <a:extLst>
              <a:ext uri="{FF2B5EF4-FFF2-40B4-BE49-F238E27FC236}">
                <a16:creationId xmlns:a16="http://schemas.microsoft.com/office/drawing/2014/main" id="{1DC87AE7-5E1E-8548-AFDD-92854E35D089}"/>
              </a:ext>
            </a:extLst>
          </p:cNvPr>
          <p:cNvSpPr txBox="1"/>
          <p:nvPr/>
        </p:nvSpPr>
        <p:spPr>
          <a:xfrm>
            <a:off x="2115253" y="1811325"/>
            <a:ext cx="4910319" cy="461665"/>
          </a:xfrm>
          <a:prstGeom prst="rect">
            <a:avLst/>
          </a:prstGeom>
          <a:noFill/>
        </p:spPr>
        <p:txBody>
          <a:bodyPr wrap="none" rtlCol="0">
            <a:spAutoFit/>
          </a:bodyPr>
          <a:lstStyle/>
          <a:p>
            <a:r>
              <a:rPr lang="en-US" dirty="0"/>
              <a:t>Animation: Increasing Wind Speed</a:t>
            </a:r>
          </a:p>
        </p:txBody>
      </p:sp>
    </p:spTree>
    <p:extLst>
      <p:ext uri="{BB962C8B-B14F-4D97-AF65-F5344CB8AC3E}">
        <p14:creationId xmlns:p14="http://schemas.microsoft.com/office/powerpoint/2010/main" val="1918981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3EE36-C767-904F-B5F2-D22D355B6DAE}"/>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9AC980D4-1247-0140-AF40-F849C992F00E}"/>
              </a:ext>
            </a:extLst>
          </p:cNvPr>
          <p:cNvSpPr>
            <a:spLocks noGrp="1"/>
          </p:cNvSpPr>
          <p:nvPr>
            <p:ph idx="1"/>
          </p:nvPr>
        </p:nvSpPr>
        <p:spPr/>
        <p:txBody>
          <a:bodyPr/>
          <a:lstStyle/>
          <a:p>
            <a:r>
              <a:rPr lang="en-US" dirty="0"/>
              <a:t>The average wind speed when the detector is locked is lower than when it is not.</a:t>
            </a:r>
          </a:p>
          <a:p>
            <a:r>
              <a:rPr lang="en-US" dirty="0"/>
              <a:t>While it is observed that the trigger rate can increase up to 700% at high mean wind speeds, the number of triggers observed at these wind speeds is small; it is expected that mitigating high winds would have a positive but modest benefit to Omicron.</a:t>
            </a:r>
          </a:p>
          <a:p>
            <a:r>
              <a:rPr lang="en-US" dirty="0"/>
              <a:t>cWB: Comparison of the change in </a:t>
            </a:r>
            <a:r>
              <a:rPr lang="en-US" dirty="0">
                <a:latin typeface="Symbol" pitchFamily="2" charset="2"/>
              </a:rPr>
              <a:t>r</a:t>
            </a:r>
            <a:r>
              <a:rPr lang="en-US" dirty="0"/>
              <a:t> between windy and less windy times shows a fairly consistent increase 0.2 in </a:t>
            </a:r>
            <a:r>
              <a:rPr lang="en-US" dirty="0">
                <a:latin typeface="Symbol" pitchFamily="2" charset="2"/>
              </a:rPr>
              <a:t>r</a:t>
            </a:r>
            <a:r>
              <a:rPr lang="en-US" dirty="0"/>
              <a:t>. A wind fence will have a positive effect of the search for burst GW.</a:t>
            </a:r>
          </a:p>
        </p:txBody>
      </p:sp>
      <p:sp>
        <p:nvSpPr>
          <p:cNvPr id="4" name="Slide Number Placeholder 3">
            <a:extLst>
              <a:ext uri="{FF2B5EF4-FFF2-40B4-BE49-F238E27FC236}">
                <a16:creationId xmlns:a16="http://schemas.microsoft.com/office/drawing/2014/main" id="{0A1DC4A4-83D6-BA42-A640-9DB5EF2DE178}"/>
              </a:ext>
            </a:extLst>
          </p:cNvPr>
          <p:cNvSpPr>
            <a:spLocks noGrp="1"/>
          </p:cNvSpPr>
          <p:nvPr>
            <p:ph type="sldNum" sz="quarter" idx="12"/>
          </p:nvPr>
        </p:nvSpPr>
        <p:spPr/>
        <p:txBody>
          <a:bodyPr/>
          <a:lstStyle/>
          <a:p>
            <a:fld id="{8E31D6CA-95AD-4744-A1A0-123E17ADFFBA}" type="slidenum">
              <a:rPr lang="en-US" smtClean="0"/>
              <a:pPr/>
              <a:t>11</a:t>
            </a:fld>
            <a:endParaRPr lang="en-US"/>
          </a:p>
        </p:txBody>
      </p:sp>
    </p:spTree>
    <p:extLst>
      <p:ext uri="{BB962C8B-B14F-4D97-AF65-F5344CB8AC3E}">
        <p14:creationId xmlns:p14="http://schemas.microsoft.com/office/powerpoint/2010/main" val="1985089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D11AE-2937-0E4A-BCC7-D76917F0410E}"/>
              </a:ext>
            </a:extLst>
          </p:cNvPr>
          <p:cNvSpPr>
            <a:spLocks noGrp="1"/>
          </p:cNvSpPr>
          <p:nvPr>
            <p:ph type="title"/>
          </p:nvPr>
        </p:nvSpPr>
        <p:spPr/>
        <p:txBody>
          <a:bodyPr/>
          <a:lstStyle/>
          <a:p>
            <a:r>
              <a:rPr lang="en-US" dirty="0"/>
              <a:t>LHO and Wind</a:t>
            </a:r>
          </a:p>
        </p:txBody>
      </p:sp>
      <p:sp>
        <p:nvSpPr>
          <p:cNvPr id="3" name="Content Placeholder 2">
            <a:extLst>
              <a:ext uri="{FF2B5EF4-FFF2-40B4-BE49-F238E27FC236}">
                <a16:creationId xmlns:a16="http://schemas.microsoft.com/office/drawing/2014/main" id="{FDAAA1CA-DEB1-C449-BC90-EB62FAB35EE5}"/>
              </a:ext>
            </a:extLst>
          </p:cNvPr>
          <p:cNvSpPr>
            <a:spLocks noGrp="1"/>
          </p:cNvSpPr>
          <p:nvPr>
            <p:ph idx="1"/>
          </p:nvPr>
        </p:nvSpPr>
        <p:spPr>
          <a:xfrm>
            <a:off x="152400" y="4800600"/>
            <a:ext cx="8991600" cy="1905000"/>
          </a:xfrm>
        </p:spPr>
        <p:txBody>
          <a:bodyPr/>
          <a:lstStyle/>
          <a:p>
            <a:pPr marL="0" indent="0">
              <a:buNone/>
            </a:pPr>
            <a:r>
              <a:rPr lang="en-US" dirty="0">
                <a:cs typeface="Calibri"/>
              </a:rPr>
              <a:t>High winds are prevalent at the Hanford detector.  A wind fence has been proposed to help mitigate effects like loss of observing time and higher glitch rates in data.  This investigation is meant to inform on the potential effects reduced winds would have on the search for burst (short, unmodeled) gravitational waves.</a:t>
            </a:r>
          </a:p>
          <a:p>
            <a:endParaRPr lang="en-US" dirty="0"/>
          </a:p>
        </p:txBody>
      </p:sp>
      <p:pic>
        <p:nvPicPr>
          <p:cNvPr id="11" name="Picture 12">
            <a:extLst>
              <a:ext uri="{FF2B5EF4-FFF2-40B4-BE49-F238E27FC236}">
                <a16:creationId xmlns:a16="http://schemas.microsoft.com/office/drawing/2014/main" id="{353E2F66-5B3D-D34C-9C93-46B9BC2BFA1C}"/>
              </a:ext>
            </a:extLst>
          </p:cNvPr>
          <p:cNvPicPr>
            <a:picLocks noChangeAspect="1"/>
          </p:cNvPicPr>
          <p:nvPr/>
        </p:nvPicPr>
        <p:blipFill>
          <a:blip r:embed="rId2"/>
          <a:stretch>
            <a:fillRect/>
          </a:stretch>
        </p:blipFill>
        <p:spPr>
          <a:xfrm>
            <a:off x="3810000" y="1600200"/>
            <a:ext cx="5210908" cy="3088866"/>
          </a:xfrm>
          <a:prstGeom prst="rect">
            <a:avLst/>
          </a:prstGeom>
        </p:spPr>
      </p:pic>
      <p:pic>
        <p:nvPicPr>
          <p:cNvPr id="12" name="Picture 16" descr="A picture containing grass, sailing vessel, watercraft, sky&#10;&#10;Description generated with very high confidence">
            <a:extLst>
              <a:ext uri="{FF2B5EF4-FFF2-40B4-BE49-F238E27FC236}">
                <a16:creationId xmlns:a16="http://schemas.microsoft.com/office/drawing/2014/main" id="{0316198F-4537-574D-9C37-56A9748DFA7C}"/>
              </a:ext>
            </a:extLst>
          </p:cNvPr>
          <p:cNvPicPr>
            <a:picLocks noChangeAspect="1"/>
          </p:cNvPicPr>
          <p:nvPr/>
        </p:nvPicPr>
        <p:blipFill>
          <a:blip r:embed="rId3"/>
          <a:stretch>
            <a:fillRect/>
          </a:stretch>
        </p:blipFill>
        <p:spPr>
          <a:xfrm>
            <a:off x="0" y="2133600"/>
            <a:ext cx="4472008" cy="2514600"/>
          </a:xfrm>
          <a:prstGeom prst="rect">
            <a:avLst/>
          </a:prstGeom>
        </p:spPr>
      </p:pic>
      <p:cxnSp>
        <p:nvCxnSpPr>
          <p:cNvPr id="13" name="Straight Connector 12">
            <a:extLst>
              <a:ext uri="{FF2B5EF4-FFF2-40B4-BE49-F238E27FC236}">
                <a16:creationId xmlns:a16="http://schemas.microsoft.com/office/drawing/2014/main" id="{0190C925-8506-744B-89AC-C02A1B8A8EFC}"/>
              </a:ext>
            </a:extLst>
          </p:cNvPr>
          <p:cNvCxnSpPr>
            <a:cxnSpLocks/>
            <a:stCxn id="14" idx="0"/>
          </p:cNvCxnSpPr>
          <p:nvPr/>
        </p:nvCxnSpPr>
        <p:spPr>
          <a:xfrm flipH="1" flipV="1">
            <a:off x="4419600" y="2133600"/>
            <a:ext cx="1280160" cy="4572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D66CFB6-ADE8-4544-8E0F-36BFAA83A6E0}"/>
              </a:ext>
            </a:extLst>
          </p:cNvPr>
          <p:cNvSpPr/>
          <p:nvPr/>
        </p:nvSpPr>
        <p:spPr>
          <a:xfrm>
            <a:off x="5486400" y="2590800"/>
            <a:ext cx="426720" cy="4064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D5471349-9DB7-7441-A3D0-91E517C3E4A3}"/>
              </a:ext>
            </a:extLst>
          </p:cNvPr>
          <p:cNvCxnSpPr>
            <a:cxnSpLocks/>
          </p:cNvCxnSpPr>
          <p:nvPr/>
        </p:nvCxnSpPr>
        <p:spPr>
          <a:xfrm flipH="1">
            <a:off x="4419600" y="2971800"/>
            <a:ext cx="1295400" cy="16764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Slide Number Placeholder 25">
            <a:extLst>
              <a:ext uri="{FF2B5EF4-FFF2-40B4-BE49-F238E27FC236}">
                <a16:creationId xmlns:a16="http://schemas.microsoft.com/office/drawing/2014/main" id="{D565C19E-2AAF-EB4C-AE23-EA956D7207C9}"/>
              </a:ext>
            </a:extLst>
          </p:cNvPr>
          <p:cNvSpPr>
            <a:spLocks noGrp="1"/>
          </p:cNvSpPr>
          <p:nvPr>
            <p:ph type="sldNum" sz="quarter" idx="12"/>
          </p:nvPr>
        </p:nvSpPr>
        <p:spPr/>
        <p:txBody>
          <a:bodyPr/>
          <a:lstStyle/>
          <a:p>
            <a:fld id="{8E31D6CA-95AD-4744-A1A0-123E17ADFFBA}" type="slidenum">
              <a:rPr lang="en-US" smtClean="0"/>
              <a:pPr/>
              <a:t>2</a:t>
            </a:fld>
            <a:endParaRPr lang="en-US"/>
          </a:p>
        </p:txBody>
      </p:sp>
      <p:sp>
        <p:nvSpPr>
          <p:cNvPr id="27" name="TextBox 26">
            <a:extLst>
              <a:ext uri="{FF2B5EF4-FFF2-40B4-BE49-F238E27FC236}">
                <a16:creationId xmlns:a16="http://schemas.microsoft.com/office/drawing/2014/main" id="{3E1B5EEE-FE95-8E4B-9399-5B0088F06076}"/>
              </a:ext>
            </a:extLst>
          </p:cNvPr>
          <p:cNvSpPr txBox="1"/>
          <p:nvPr/>
        </p:nvSpPr>
        <p:spPr>
          <a:xfrm>
            <a:off x="38100" y="1676400"/>
            <a:ext cx="2675732" cy="400110"/>
          </a:xfrm>
          <a:prstGeom prst="rect">
            <a:avLst/>
          </a:prstGeom>
          <a:noFill/>
        </p:spPr>
        <p:txBody>
          <a:bodyPr wrap="none" rtlCol="0">
            <a:spAutoFit/>
          </a:bodyPr>
          <a:lstStyle/>
          <a:p>
            <a:r>
              <a:rPr lang="en-US" sz="2000" i="1" dirty="0"/>
              <a:t>Wind fence prototype:</a:t>
            </a:r>
          </a:p>
        </p:txBody>
      </p:sp>
    </p:spTree>
    <p:extLst>
      <p:ext uri="{BB962C8B-B14F-4D97-AF65-F5344CB8AC3E}">
        <p14:creationId xmlns:p14="http://schemas.microsoft.com/office/powerpoint/2010/main" val="3455338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4C5C5-FBB4-9C4A-BC78-47A5C34F8AD2}"/>
              </a:ext>
            </a:extLst>
          </p:cNvPr>
          <p:cNvSpPr>
            <a:spLocks noGrp="1"/>
          </p:cNvSpPr>
          <p:nvPr>
            <p:ph type="title"/>
          </p:nvPr>
        </p:nvSpPr>
        <p:spPr/>
        <p:txBody>
          <a:bodyPr/>
          <a:lstStyle/>
          <a:p>
            <a:r>
              <a:rPr lang="en-US" dirty="0"/>
              <a:t>Investigation</a:t>
            </a:r>
          </a:p>
        </p:txBody>
      </p:sp>
      <p:sp>
        <p:nvSpPr>
          <p:cNvPr id="3" name="Content Placeholder 2">
            <a:extLst>
              <a:ext uri="{FF2B5EF4-FFF2-40B4-BE49-F238E27FC236}">
                <a16:creationId xmlns:a16="http://schemas.microsoft.com/office/drawing/2014/main" id="{1C49B1C3-A098-B348-99F6-7A3E5E87BA41}"/>
              </a:ext>
            </a:extLst>
          </p:cNvPr>
          <p:cNvSpPr>
            <a:spLocks noGrp="1"/>
          </p:cNvSpPr>
          <p:nvPr>
            <p:ph idx="1"/>
          </p:nvPr>
        </p:nvSpPr>
        <p:spPr>
          <a:xfrm>
            <a:off x="533400" y="1981200"/>
            <a:ext cx="8001000" cy="4114800"/>
          </a:xfrm>
        </p:spPr>
        <p:txBody>
          <a:bodyPr/>
          <a:lstStyle/>
          <a:p>
            <a:r>
              <a:rPr lang="en-US" dirty="0"/>
              <a:t>Characterize wind properties</a:t>
            </a:r>
          </a:p>
          <a:p>
            <a:r>
              <a:rPr lang="en-US" dirty="0"/>
              <a:t>Examine the effect of wind on Omicron triggers</a:t>
            </a:r>
          </a:p>
          <a:p>
            <a:pPr lvl="1"/>
            <a:r>
              <a:rPr lang="en-US" dirty="0"/>
              <a:t>Gives a measure of the general glitch rate</a:t>
            </a:r>
          </a:p>
          <a:p>
            <a:r>
              <a:rPr lang="en-US" dirty="0"/>
              <a:t>Examine the effect of the wind on cWB background triggers</a:t>
            </a:r>
          </a:p>
          <a:p>
            <a:pPr lvl="1"/>
            <a:r>
              <a:rPr lang="en-US" dirty="0"/>
              <a:t>Gives a measure of the effect of the search for burst GW</a:t>
            </a:r>
          </a:p>
          <a:p>
            <a:pPr lvl="1"/>
            <a:endParaRPr lang="en-US" dirty="0"/>
          </a:p>
          <a:p>
            <a:r>
              <a:rPr lang="en-US" dirty="0"/>
              <a:t>The results shown here reflect only data collected during the first 11 weeks of O3a (3 Apr – 20 Jun 2019).</a:t>
            </a:r>
          </a:p>
        </p:txBody>
      </p:sp>
      <p:sp>
        <p:nvSpPr>
          <p:cNvPr id="4" name="Slide Number Placeholder 3">
            <a:extLst>
              <a:ext uri="{FF2B5EF4-FFF2-40B4-BE49-F238E27FC236}">
                <a16:creationId xmlns:a16="http://schemas.microsoft.com/office/drawing/2014/main" id="{22FC877A-A5A8-A74E-8E32-084C98E2D47B}"/>
              </a:ext>
            </a:extLst>
          </p:cNvPr>
          <p:cNvSpPr>
            <a:spLocks noGrp="1"/>
          </p:cNvSpPr>
          <p:nvPr>
            <p:ph type="sldNum" sz="quarter" idx="12"/>
          </p:nvPr>
        </p:nvSpPr>
        <p:spPr/>
        <p:txBody>
          <a:bodyPr/>
          <a:lstStyle/>
          <a:p>
            <a:fld id="{8E31D6CA-95AD-4744-A1A0-123E17ADFFBA}" type="slidenum">
              <a:rPr lang="en-US" smtClean="0"/>
              <a:pPr/>
              <a:t>3</a:t>
            </a:fld>
            <a:endParaRPr lang="en-US"/>
          </a:p>
        </p:txBody>
      </p:sp>
    </p:spTree>
    <p:extLst>
      <p:ext uri="{BB962C8B-B14F-4D97-AF65-F5344CB8AC3E}">
        <p14:creationId xmlns:p14="http://schemas.microsoft.com/office/powerpoint/2010/main" val="2234582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BA46A-5AC1-D24E-9195-AE37FFD6F1BE}"/>
              </a:ext>
            </a:extLst>
          </p:cNvPr>
          <p:cNvSpPr>
            <a:spLocks noGrp="1"/>
          </p:cNvSpPr>
          <p:nvPr>
            <p:ph type="title"/>
          </p:nvPr>
        </p:nvSpPr>
        <p:spPr/>
        <p:txBody>
          <a:bodyPr/>
          <a:lstStyle/>
          <a:p>
            <a:r>
              <a:rPr lang="en-US" dirty="0"/>
              <a:t>Wind Properties</a:t>
            </a:r>
          </a:p>
        </p:txBody>
      </p:sp>
      <p:sp>
        <p:nvSpPr>
          <p:cNvPr id="10" name="Slide Number Placeholder 9">
            <a:extLst>
              <a:ext uri="{FF2B5EF4-FFF2-40B4-BE49-F238E27FC236}">
                <a16:creationId xmlns:a16="http://schemas.microsoft.com/office/drawing/2014/main" id="{B750A1D9-F675-9A43-B640-F2CBAEA91A91}"/>
              </a:ext>
            </a:extLst>
          </p:cNvPr>
          <p:cNvSpPr>
            <a:spLocks noGrp="1"/>
          </p:cNvSpPr>
          <p:nvPr>
            <p:ph type="sldNum" sz="quarter" idx="12"/>
          </p:nvPr>
        </p:nvSpPr>
        <p:spPr/>
        <p:txBody>
          <a:bodyPr/>
          <a:lstStyle/>
          <a:p>
            <a:fld id="{8E31D6CA-95AD-4744-A1A0-123E17ADFFBA}" type="slidenum">
              <a:rPr lang="en-US" smtClean="0"/>
              <a:pPr/>
              <a:t>4</a:t>
            </a:fld>
            <a:endParaRPr lang="en-US"/>
          </a:p>
        </p:txBody>
      </p:sp>
      <p:sp>
        <p:nvSpPr>
          <p:cNvPr id="11" name="TextBox 10">
            <a:extLst>
              <a:ext uri="{FF2B5EF4-FFF2-40B4-BE49-F238E27FC236}">
                <a16:creationId xmlns:a16="http://schemas.microsoft.com/office/drawing/2014/main" id="{263BD780-CFBF-1E49-902E-B7B8A3436299}"/>
              </a:ext>
            </a:extLst>
          </p:cNvPr>
          <p:cNvSpPr txBox="1"/>
          <p:nvPr/>
        </p:nvSpPr>
        <p:spPr>
          <a:xfrm>
            <a:off x="4262916" y="6444734"/>
            <a:ext cx="2980368" cy="369332"/>
          </a:xfrm>
          <a:prstGeom prst="rect">
            <a:avLst/>
          </a:prstGeom>
          <a:noFill/>
        </p:spPr>
        <p:txBody>
          <a:bodyPr wrap="none" rtlCol="0">
            <a:spAutoFit/>
          </a:bodyPr>
          <a:lstStyle/>
          <a:p>
            <a:r>
              <a:rPr lang="en-US" sz="1800" dirty="0"/>
              <a:t>Dates: 3 Apr – 5 June 2019</a:t>
            </a:r>
          </a:p>
        </p:txBody>
      </p:sp>
      <p:pic>
        <p:nvPicPr>
          <p:cNvPr id="14" name="Picture 37">
            <a:extLst>
              <a:ext uri="{FF2B5EF4-FFF2-40B4-BE49-F238E27FC236}">
                <a16:creationId xmlns:a16="http://schemas.microsoft.com/office/drawing/2014/main" id="{80B2D0B8-4CAF-B841-BC4C-A1C0A7BC0B82}"/>
              </a:ext>
            </a:extLst>
          </p:cNvPr>
          <p:cNvPicPr>
            <a:picLocks noChangeAspect="1"/>
          </p:cNvPicPr>
          <p:nvPr/>
        </p:nvPicPr>
        <p:blipFill rotWithShape="1">
          <a:blip r:embed="rId2"/>
          <a:srcRect l="4895" r="9440" b="3030"/>
          <a:stretch/>
        </p:blipFill>
        <p:spPr>
          <a:xfrm>
            <a:off x="17510" y="2978716"/>
            <a:ext cx="4325890" cy="3879284"/>
          </a:xfrm>
          <a:prstGeom prst="rect">
            <a:avLst/>
          </a:prstGeom>
        </p:spPr>
      </p:pic>
      <p:pic>
        <p:nvPicPr>
          <p:cNvPr id="15" name="Content Placeholder 8">
            <a:extLst>
              <a:ext uri="{FF2B5EF4-FFF2-40B4-BE49-F238E27FC236}">
                <a16:creationId xmlns:a16="http://schemas.microsoft.com/office/drawing/2014/main" id="{F0D5F01B-9044-0949-97AC-F2D699E74613}"/>
              </a:ext>
            </a:extLst>
          </p:cNvPr>
          <p:cNvPicPr>
            <a:picLocks noChangeAspect="1"/>
          </p:cNvPicPr>
          <p:nvPr/>
        </p:nvPicPr>
        <p:blipFill>
          <a:blip r:embed="rId3"/>
          <a:stretch>
            <a:fillRect/>
          </a:stretch>
        </p:blipFill>
        <p:spPr bwMode="auto">
          <a:xfrm>
            <a:off x="794750" y="3152274"/>
            <a:ext cx="2362200" cy="1243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13" name="Content Placeholder 12">
            <a:extLst>
              <a:ext uri="{FF2B5EF4-FFF2-40B4-BE49-F238E27FC236}">
                <a16:creationId xmlns:a16="http://schemas.microsoft.com/office/drawing/2014/main" id="{83488BE5-1752-8640-8777-217637C78298}"/>
              </a:ext>
            </a:extLst>
          </p:cNvPr>
          <p:cNvSpPr>
            <a:spLocks noGrp="1"/>
          </p:cNvSpPr>
          <p:nvPr>
            <p:ph idx="1"/>
          </p:nvPr>
        </p:nvSpPr>
        <p:spPr>
          <a:xfrm>
            <a:off x="190500" y="1650702"/>
            <a:ext cx="8572500" cy="1625898"/>
          </a:xfrm>
        </p:spPr>
        <p:txBody>
          <a:bodyPr/>
          <a:lstStyle/>
          <a:p>
            <a:r>
              <a:rPr lang="en-US" dirty="0"/>
              <a:t>We characterized the wind speed and direction.</a:t>
            </a:r>
          </a:p>
          <a:p>
            <a:r>
              <a:rPr lang="en-US" dirty="0"/>
              <a:t>The wind is more likely to be directed between 160</a:t>
            </a:r>
            <a:r>
              <a:rPr lang="en-US" baseline="30000" dirty="0"/>
              <a:t>o</a:t>
            </a:r>
            <a:r>
              <a:rPr lang="en-US" dirty="0"/>
              <a:t> to 170</a:t>
            </a:r>
            <a:r>
              <a:rPr lang="en-US" baseline="30000" dirty="0"/>
              <a:t>o</a:t>
            </a:r>
            <a:r>
              <a:rPr lang="en-US" dirty="0"/>
              <a:t> and have a higher speed when oriented in this way.</a:t>
            </a:r>
          </a:p>
          <a:p>
            <a:endParaRPr lang="en-US" dirty="0"/>
          </a:p>
        </p:txBody>
      </p:sp>
      <p:sp>
        <p:nvSpPr>
          <p:cNvPr id="16" name="Content Placeholder 12">
            <a:extLst>
              <a:ext uri="{FF2B5EF4-FFF2-40B4-BE49-F238E27FC236}">
                <a16:creationId xmlns:a16="http://schemas.microsoft.com/office/drawing/2014/main" id="{06B72A59-4270-9F4B-8A84-2A16A32C0802}"/>
              </a:ext>
            </a:extLst>
          </p:cNvPr>
          <p:cNvSpPr txBox="1">
            <a:spLocks/>
          </p:cNvSpPr>
          <p:nvPr/>
        </p:nvSpPr>
        <p:spPr bwMode="auto">
          <a:xfrm>
            <a:off x="4476923" y="3527252"/>
            <a:ext cx="4325890" cy="16258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SzPct val="75000"/>
              <a:buFont typeface="Monotype Sorts" charset="0"/>
              <a:buChar char="l"/>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100000"/>
              <a:buChar char="»"/>
              <a:defRPr>
                <a:solidFill>
                  <a:schemeClr val="tx1"/>
                </a:solidFill>
                <a:latin typeface="+mn-lt"/>
                <a:ea typeface="+mn-ea"/>
              </a:defRPr>
            </a:lvl2pPr>
            <a:lvl3pPr marL="11430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3pPr>
            <a:lvl4pPr marL="1600200" indent="-228600" algn="l" rtl="0" eaLnBrk="1" fontAlgn="base" hangingPunct="1">
              <a:spcBef>
                <a:spcPct val="20000"/>
              </a:spcBef>
              <a:spcAft>
                <a:spcPct val="0"/>
              </a:spcAft>
              <a:buClr>
                <a:schemeClr val="tx1"/>
              </a:buClr>
              <a:buSzPct val="65000"/>
              <a:buFont typeface="Monotype Sorts" charset="0"/>
              <a:buChar char="l"/>
              <a:defRPr sz="1600">
                <a:solidFill>
                  <a:schemeClr val="tx1"/>
                </a:solidFill>
                <a:latin typeface="+mn-lt"/>
                <a:ea typeface="+mn-ea"/>
              </a:defRPr>
            </a:lvl4pPr>
            <a:lvl5pPr marL="20574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5pPr>
            <a:lvl6pPr marL="25146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6pPr>
            <a:lvl7pPr marL="29718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7pPr>
            <a:lvl8pPr marL="34290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8pPr>
            <a:lvl9pPr marL="38862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9pPr>
          </a:lstStyle>
          <a:p>
            <a:r>
              <a:rPr lang="en-US" kern="0" dirty="0"/>
              <a:t>We also found that the mean wind speed is slightly lower when the detector is locked (2.666 ± 0.007 m/s) than when it is not (2.796 ± 0.019 m/s), p &lt; 0.01.</a:t>
            </a:r>
          </a:p>
        </p:txBody>
      </p:sp>
    </p:spTree>
    <p:extLst>
      <p:ext uri="{BB962C8B-B14F-4D97-AF65-F5344CB8AC3E}">
        <p14:creationId xmlns:p14="http://schemas.microsoft.com/office/powerpoint/2010/main" val="2192430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966-8E27-AB44-BD30-DD5AC4208807}"/>
              </a:ext>
            </a:extLst>
          </p:cNvPr>
          <p:cNvSpPr>
            <a:spLocks noGrp="1"/>
          </p:cNvSpPr>
          <p:nvPr>
            <p:ph type="title"/>
          </p:nvPr>
        </p:nvSpPr>
        <p:spPr>
          <a:xfrm>
            <a:off x="533400" y="76200"/>
            <a:ext cx="8305800" cy="1143000"/>
          </a:xfrm>
        </p:spPr>
        <p:txBody>
          <a:bodyPr/>
          <a:lstStyle/>
          <a:p>
            <a:r>
              <a:rPr lang="en-US" dirty="0"/>
              <a:t>Omicron Glitch Rate WRT Wind Speed</a:t>
            </a:r>
          </a:p>
        </p:txBody>
      </p:sp>
      <p:sp>
        <p:nvSpPr>
          <p:cNvPr id="6" name="Slide Number Placeholder 5">
            <a:extLst>
              <a:ext uri="{FF2B5EF4-FFF2-40B4-BE49-F238E27FC236}">
                <a16:creationId xmlns:a16="http://schemas.microsoft.com/office/drawing/2014/main" id="{51FEF44D-CC46-2B4D-BAEF-EE8460D11D86}"/>
              </a:ext>
            </a:extLst>
          </p:cNvPr>
          <p:cNvSpPr>
            <a:spLocks noGrp="1"/>
          </p:cNvSpPr>
          <p:nvPr>
            <p:ph type="sldNum" sz="quarter" idx="12"/>
          </p:nvPr>
        </p:nvSpPr>
        <p:spPr/>
        <p:txBody>
          <a:bodyPr/>
          <a:lstStyle/>
          <a:p>
            <a:fld id="{8E31D6CA-95AD-4744-A1A0-123E17ADFFBA}" type="slidenum">
              <a:rPr lang="en-US" smtClean="0"/>
              <a:pPr/>
              <a:t>5</a:t>
            </a:fld>
            <a:endParaRPr lang="en-US"/>
          </a:p>
        </p:txBody>
      </p:sp>
      <p:sp>
        <p:nvSpPr>
          <p:cNvPr id="7" name="TextBox 6">
            <a:extLst>
              <a:ext uri="{FF2B5EF4-FFF2-40B4-BE49-F238E27FC236}">
                <a16:creationId xmlns:a16="http://schemas.microsoft.com/office/drawing/2014/main" id="{3FD8A748-F0A7-FF4A-9641-0274F8BAC4CE}"/>
              </a:ext>
            </a:extLst>
          </p:cNvPr>
          <p:cNvSpPr txBox="1"/>
          <p:nvPr/>
        </p:nvSpPr>
        <p:spPr>
          <a:xfrm>
            <a:off x="2438400" y="6400800"/>
            <a:ext cx="3070071" cy="369332"/>
          </a:xfrm>
          <a:prstGeom prst="rect">
            <a:avLst/>
          </a:prstGeom>
          <a:noFill/>
        </p:spPr>
        <p:txBody>
          <a:bodyPr wrap="none" rtlCol="0">
            <a:spAutoFit/>
          </a:bodyPr>
          <a:lstStyle/>
          <a:p>
            <a:r>
              <a:rPr lang="en-US" sz="1800" dirty="0"/>
              <a:t>Dates: 1 May – 20 Jun 2019</a:t>
            </a:r>
          </a:p>
        </p:txBody>
      </p:sp>
      <p:pic>
        <p:nvPicPr>
          <p:cNvPr id="11" name="Content Placeholder 10" descr="A picture containing water, man, flying, cat&#10;&#10;Description automatically generated">
            <a:extLst>
              <a:ext uri="{FF2B5EF4-FFF2-40B4-BE49-F238E27FC236}">
                <a16:creationId xmlns:a16="http://schemas.microsoft.com/office/drawing/2014/main" id="{8DF00622-B33C-7942-B0CF-6EFD79E8AAE8}"/>
              </a:ext>
            </a:extLst>
          </p:cNvPr>
          <p:cNvPicPr>
            <a:picLocks noGrp="1" noChangeAspect="1"/>
          </p:cNvPicPr>
          <p:nvPr>
            <p:ph idx="1"/>
          </p:nvPr>
        </p:nvPicPr>
        <p:blipFill>
          <a:blip r:embed="rId2"/>
          <a:stretch>
            <a:fillRect/>
          </a:stretch>
        </p:blipFill>
        <p:spPr>
          <a:xfrm>
            <a:off x="2668022" y="3352800"/>
            <a:ext cx="6448100" cy="2590800"/>
          </a:xfrm>
        </p:spPr>
      </p:pic>
      <p:sp>
        <p:nvSpPr>
          <p:cNvPr id="12" name="TextBox 11">
            <a:extLst>
              <a:ext uri="{FF2B5EF4-FFF2-40B4-BE49-F238E27FC236}">
                <a16:creationId xmlns:a16="http://schemas.microsoft.com/office/drawing/2014/main" id="{9A246BB6-E401-5F4B-AF5F-51E58CD5920F}"/>
              </a:ext>
            </a:extLst>
          </p:cNvPr>
          <p:cNvSpPr txBox="1"/>
          <p:nvPr/>
        </p:nvSpPr>
        <p:spPr>
          <a:xfrm>
            <a:off x="2514600" y="1752600"/>
            <a:ext cx="6641755" cy="1015663"/>
          </a:xfrm>
          <a:prstGeom prst="rect">
            <a:avLst/>
          </a:prstGeom>
          <a:noFill/>
        </p:spPr>
        <p:txBody>
          <a:bodyPr wrap="none" rtlCol="0">
            <a:spAutoFit/>
          </a:bodyPr>
          <a:lstStyle/>
          <a:p>
            <a:r>
              <a:rPr lang="en-US" sz="2000" dirty="0"/>
              <a:t>Omicron is a transient event analysis that can be used to</a:t>
            </a:r>
            <a:br>
              <a:rPr lang="en-US" sz="2000" dirty="0"/>
            </a:br>
            <a:r>
              <a:rPr lang="en-US" sz="2000" dirty="0"/>
              <a:t>detect generic noise artifacts.  The Omicron glitch rate is </a:t>
            </a:r>
            <a:br>
              <a:rPr lang="en-US" sz="2000" dirty="0"/>
            </a:br>
            <a:r>
              <a:rPr lang="en-US" sz="2000" dirty="0"/>
              <a:t>a measure of data quality.</a:t>
            </a:r>
          </a:p>
        </p:txBody>
      </p:sp>
      <p:graphicFrame>
        <p:nvGraphicFramePr>
          <p:cNvPr id="13" name="Table 12">
            <a:extLst>
              <a:ext uri="{FF2B5EF4-FFF2-40B4-BE49-F238E27FC236}">
                <a16:creationId xmlns:a16="http://schemas.microsoft.com/office/drawing/2014/main" id="{3925E4A9-AD95-3F4A-A4AE-9F187FD19EE3}"/>
              </a:ext>
            </a:extLst>
          </p:cNvPr>
          <p:cNvGraphicFramePr>
            <a:graphicFrameLocks noGrp="1"/>
          </p:cNvGraphicFramePr>
          <p:nvPr>
            <p:extLst>
              <p:ext uri="{D42A27DB-BD31-4B8C-83A1-F6EECF244321}">
                <p14:modId xmlns:p14="http://schemas.microsoft.com/office/powerpoint/2010/main" val="795788660"/>
              </p:ext>
            </p:extLst>
          </p:nvPr>
        </p:nvGraphicFramePr>
        <p:xfrm>
          <a:off x="152400" y="1234441"/>
          <a:ext cx="2209800" cy="5623559"/>
        </p:xfrm>
        <a:graphic>
          <a:graphicData uri="http://schemas.openxmlformats.org/drawingml/2006/table">
            <a:tbl>
              <a:tblPr firstRow="1" bandRow="1">
                <a:tableStyleId>{5C22544A-7EE6-4342-B048-85BDC9FD1C3A}</a:tableStyleId>
              </a:tblPr>
              <a:tblGrid>
                <a:gridCol w="1080239">
                  <a:extLst>
                    <a:ext uri="{9D8B030D-6E8A-4147-A177-3AD203B41FA5}">
                      <a16:colId xmlns:a16="http://schemas.microsoft.com/office/drawing/2014/main" val="2147515651"/>
                    </a:ext>
                  </a:extLst>
                </a:gridCol>
                <a:gridCol w="1129561">
                  <a:extLst>
                    <a:ext uri="{9D8B030D-6E8A-4147-A177-3AD203B41FA5}">
                      <a16:colId xmlns:a16="http://schemas.microsoft.com/office/drawing/2014/main" val="2413648216"/>
                    </a:ext>
                  </a:extLst>
                </a:gridCol>
              </a:tblGrid>
              <a:tr h="457199">
                <a:tc>
                  <a:txBody>
                    <a:bodyPr/>
                    <a:lstStyle/>
                    <a:p>
                      <a:pPr rtl="0" fontAlgn="t">
                        <a:spcBef>
                          <a:spcPts val="0"/>
                        </a:spcBef>
                        <a:spcAft>
                          <a:spcPts val="0"/>
                        </a:spcAft>
                      </a:pPr>
                      <a:r>
                        <a:rPr lang="en-US" sz="1050" u="none" strike="noStrike" dirty="0">
                          <a:effectLst/>
                        </a:rPr>
                        <a:t>SNR ≥ 8: Wind Speed (m/s)</a:t>
                      </a:r>
                      <a:endParaRPr lang="en-US" sz="1050" dirty="0">
                        <a:effectLst/>
                      </a:endParaRPr>
                    </a:p>
                  </a:txBody>
                  <a:tcPr marL="63500" marR="63500" marT="63500" marB="63500"/>
                </a:tc>
                <a:tc>
                  <a:txBody>
                    <a:bodyPr/>
                    <a:lstStyle/>
                    <a:p>
                      <a:pPr rtl="0" fontAlgn="t">
                        <a:spcBef>
                          <a:spcPts val="0"/>
                        </a:spcBef>
                        <a:spcAft>
                          <a:spcPts val="0"/>
                        </a:spcAft>
                      </a:pPr>
                      <a:r>
                        <a:rPr lang="en-US" sz="1050" u="none" strike="noStrike" dirty="0">
                          <a:effectLst/>
                        </a:rPr>
                        <a:t>Rate (Above/ Below)</a:t>
                      </a:r>
                      <a:endParaRPr lang="en-US" sz="1050" dirty="0">
                        <a:effectLst/>
                      </a:endParaRPr>
                    </a:p>
                  </a:txBody>
                  <a:tcPr marL="63500" marR="63500" marT="63500" marB="63500"/>
                </a:tc>
                <a:extLst>
                  <a:ext uri="{0D108BD9-81ED-4DB2-BD59-A6C34878D82A}">
                    <a16:rowId xmlns:a16="http://schemas.microsoft.com/office/drawing/2014/main" val="1186892574"/>
                  </a:ext>
                </a:extLst>
              </a:tr>
              <a:tr h="274310">
                <a:tc>
                  <a:txBody>
                    <a:bodyPr/>
                    <a:lstStyle/>
                    <a:p>
                      <a:pPr rtl="0" fontAlgn="t">
                        <a:spcBef>
                          <a:spcPts val="0"/>
                        </a:spcBef>
                        <a:spcAft>
                          <a:spcPts val="0"/>
                        </a:spcAft>
                      </a:pPr>
                      <a:r>
                        <a:rPr lang="en-US" sz="1050" u="none" strike="noStrike">
                          <a:effectLst/>
                        </a:rPr>
                        <a:t>1</a:t>
                      </a:r>
                      <a:endParaRPr lang="en-US" sz="1050">
                        <a:effectLst/>
                      </a:endParaRPr>
                    </a:p>
                  </a:txBody>
                  <a:tcPr marL="63500" marR="63500" marT="63500" marB="63500"/>
                </a:tc>
                <a:tc>
                  <a:txBody>
                    <a:bodyPr/>
                    <a:lstStyle/>
                    <a:p>
                      <a:pPr rtl="0" fontAlgn="t">
                        <a:spcBef>
                          <a:spcPts val="0"/>
                        </a:spcBef>
                        <a:spcAft>
                          <a:spcPts val="0"/>
                        </a:spcAft>
                      </a:pPr>
                      <a:r>
                        <a:rPr lang="en-US" sz="1050" u="none" strike="noStrike" dirty="0">
                          <a:effectLst/>
                        </a:rPr>
                        <a:t>2.0026</a:t>
                      </a:r>
                      <a:endParaRPr lang="en-US" sz="1050" dirty="0">
                        <a:effectLst/>
                      </a:endParaRPr>
                    </a:p>
                  </a:txBody>
                  <a:tcPr marL="63500" marR="63500" marT="63500" marB="63500"/>
                </a:tc>
                <a:extLst>
                  <a:ext uri="{0D108BD9-81ED-4DB2-BD59-A6C34878D82A}">
                    <a16:rowId xmlns:a16="http://schemas.microsoft.com/office/drawing/2014/main" val="2583942236"/>
                  </a:ext>
                </a:extLst>
              </a:tr>
              <a:tr h="274310">
                <a:tc>
                  <a:txBody>
                    <a:bodyPr/>
                    <a:lstStyle/>
                    <a:p>
                      <a:pPr rtl="0" fontAlgn="t">
                        <a:spcBef>
                          <a:spcPts val="0"/>
                        </a:spcBef>
                        <a:spcAft>
                          <a:spcPts val="0"/>
                        </a:spcAft>
                      </a:pPr>
                      <a:r>
                        <a:rPr lang="en-US" sz="1050" u="none" strike="noStrike">
                          <a:effectLst/>
                        </a:rPr>
                        <a:t>1.5</a:t>
                      </a:r>
                      <a:endParaRPr lang="en-US" sz="1050">
                        <a:effectLst/>
                      </a:endParaRPr>
                    </a:p>
                  </a:txBody>
                  <a:tcPr marL="63500" marR="63500" marT="63500" marB="63500"/>
                </a:tc>
                <a:tc>
                  <a:txBody>
                    <a:bodyPr/>
                    <a:lstStyle/>
                    <a:p>
                      <a:pPr rtl="0" fontAlgn="t">
                        <a:spcBef>
                          <a:spcPts val="0"/>
                        </a:spcBef>
                        <a:spcAft>
                          <a:spcPts val="0"/>
                        </a:spcAft>
                      </a:pPr>
                      <a:r>
                        <a:rPr lang="en-US" sz="1050" u="none" strike="noStrike">
                          <a:effectLst/>
                        </a:rPr>
                        <a:t>2.1190</a:t>
                      </a:r>
                      <a:endParaRPr lang="en-US" sz="1050">
                        <a:effectLst/>
                      </a:endParaRPr>
                    </a:p>
                  </a:txBody>
                  <a:tcPr marL="63500" marR="63500" marT="63500" marB="63500"/>
                </a:tc>
                <a:extLst>
                  <a:ext uri="{0D108BD9-81ED-4DB2-BD59-A6C34878D82A}">
                    <a16:rowId xmlns:a16="http://schemas.microsoft.com/office/drawing/2014/main" val="909957116"/>
                  </a:ext>
                </a:extLst>
              </a:tr>
              <a:tr h="274310">
                <a:tc>
                  <a:txBody>
                    <a:bodyPr/>
                    <a:lstStyle/>
                    <a:p>
                      <a:pPr rtl="0" fontAlgn="t">
                        <a:spcBef>
                          <a:spcPts val="0"/>
                        </a:spcBef>
                        <a:spcAft>
                          <a:spcPts val="0"/>
                        </a:spcAft>
                      </a:pPr>
                      <a:r>
                        <a:rPr lang="en-US" sz="1050" u="none" strike="noStrike">
                          <a:effectLst/>
                        </a:rPr>
                        <a:t>2</a:t>
                      </a:r>
                      <a:endParaRPr lang="en-US" sz="1050">
                        <a:effectLst/>
                      </a:endParaRPr>
                    </a:p>
                  </a:txBody>
                  <a:tcPr marL="63500" marR="63500" marT="63500" marB="63500"/>
                </a:tc>
                <a:tc>
                  <a:txBody>
                    <a:bodyPr/>
                    <a:lstStyle/>
                    <a:p>
                      <a:pPr rtl="0" fontAlgn="t">
                        <a:spcBef>
                          <a:spcPts val="0"/>
                        </a:spcBef>
                        <a:spcAft>
                          <a:spcPts val="0"/>
                        </a:spcAft>
                      </a:pPr>
                      <a:r>
                        <a:rPr lang="en-US" sz="1050" u="none" strike="noStrike" dirty="0">
                          <a:effectLst/>
                        </a:rPr>
                        <a:t>2.2619</a:t>
                      </a:r>
                      <a:endParaRPr lang="en-US" sz="1050" dirty="0">
                        <a:effectLst/>
                      </a:endParaRPr>
                    </a:p>
                  </a:txBody>
                  <a:tcPr marL="63500" marR="63500" marT="63500" marB="63500"/>
                </a:tc>
                <a:extLst>
                  <a:ext uri="{0D108BD9-81ED-4DB2-BD59-A6C34878D82A}">
                    <a16:rowId xmlns:a16="http://schemas.microsoft.com/office/drawing/2014/main" val="885377423"/>
                  </a:ext>
                </a:extLst>
              </a:tr>
              <a:tr h="274310">
                <a:tc>
                  <a:txBody>
                    <a:bodyPr/>
                    <a:lstStyle/>
                    <a:p>
                      <a:pPr rtl="0" fontAlgn="t">
                        <a:spcBef>
                          <a:spcPts val="0"/>
                        </a:spcBef>
                        <a:spcAft>
                          <a:spcPts val="0"/>
                        </a:spcAft>
                      </a:pPr>
                      <a:r>
                        <a:rPr lang="en-US" sz="1050" u="none" strike="noStrike">
                          <a:effectLst/>
                        </a:rPr>
                        <a:t>2.5</a:t>
                      </a:r>
                      <a:endParaRPr lang="en-US" sz="1050">
                        <a:effectLst/>
                      </a:endParaRPr>
                    </a:p>
                  </a:txBody>
                  <a:tcPr marL="63500" marR="63500" marT="63500" marB="63500"/>
                </a:tc>
                <a:tc>
                  <a:txBody>
                    <a:bodyPr/>
                    <a:lstStyle/>
                    <a:p>
                      <a:pPr rtl="0" fontAlgn="t">
                        <a:spcBef>
                          <a:spcPts val="0"/>
                        </a:spcBef>
                        <a:spcAft>
                          <a:spcPts val="0"/>
                        </a:spcAft>
                      </a:pPr>
                      <a:r>
                        <a:rPr lang="en-US" sz="1050" u="none" strike="noStrike">
                          <a:effectLst/>
                        </a:rPr>
                        <a:t>2.4157</a:t>
                      </a:r>
                      <a:endParaRPr lang="en-US" sz="1050">
                        <a:effectLst/>
                      </a:endParaRPr>
                    </a:p>
                  </a:txBody>
                  <a:tcPr marL="63500" marR="63500" marT="63500" marB="63500"/>
                </a:tc>
                <a:extLst>
                  <a:ext uri="{0D108BD9-81ED-4DB2-BD59-A6C34878D82A}">
                    <a16:rowId xmlns:a16="http://schemas.microsoft.com/office/drawing/2014/main" val="4248126737"/>
                  </a:ext>
                </a:extLst>
              </a:tr>
              <a:tr h="274310">
                <a:tc>
                  <a:txBody>
                    <a:bodyPr/>
                    <a:lstStyle/>
                    <a:p>
                      <a:pPr rtl="0" fontAlgn="t">
                        <a:spcBef>
                          <a:spcPts val="0"/>
                        </a:spcBef>
                        <a:spcAft>
                          <a:spcPts val="0"/>
                        </a:spcAft>
                      </a:pPr>
                      <a:r>
                        <a:rPr lang="en-US" sz="1050" u="none" strike="noStrike">
                          <a:effectLst/>
                        </a:rPr>
                        <a:t>3</a:t>
                      </a:r>
                      <a:endParaRPr lang="en-US" sz="1050">
                        <a:effectLst/>
                      </a:endParaRPr>
                    </a:p>
                  </a:txBody>
                  <a:tcPr marL="63500" marR="63500" marT="63500" marB="63500"/>
                </a:tc>
                <a:tc>
                  <a:txBody>
                    <a:bodyPr/>
                    <a:lstStyle/>
                    <a:p>
                      <a:pPr rtl="0" fontAlgn="t">
                        <a:spcBef>
                          <a:spcPts val="0"/>
                        </a:spcBef>
                        <a:spcAft>
                          <a:spcPts val="0"/>
                        </a:spcAft>
                      </a:pPr>
                      <a:r>
                        <a:rPr lang="en-US" sz="1050" u="none" strike="noStrike">
                          <a:effectLst/>
                        </a:rPr>
                        <a:t>2.2850</a:t>
                      </a:r>
                      <a:endParaRPr lang="en-US" sz="1050">
                        <a:effectLst/>
                      </a:endParaRPr>
                    </a:p>
                  </a:txBody>
                  <a:tcPr marL="63500" marR="63500" marT="63500" marB="63500"/>
                </a:tc>
                <a:extLst>
                  <a:ext uri="{0D108BD9-81ED-4DB2-BD59-A6C34878D82A}">
                    <a16:rowId xmlns:a16="http://schemas.microsoft.com/office/drawing/2014/main" val="2519794781"/>
                  </a:ext>
                </a:extLst>
              </a:tr>
              <a:tr h="274310">
                <a:tc>
                  <a:txBody>
                    <a:bodyPr/>
                    <a:lstStyle/>
                    <a:p>
                      <a:pPr rtl="0" fontAlgn="t">
                        <a:spcBef>
                          <a:spcPts val="0"/>
                        </a:spcBef>
                        <a:spcAft>
                          <a:spcPts val="0"/>
                        </a:spcAft>
                      </a:pPr>
                      <a:r>
                        <a:rPr lang="en-US" sz="1050" u="none" strike="noStrike">
                          <a:effectLst/>
                        </a:rPr>
                        <a:t>3.5</a:t>
                      </a:r>
                      <a:endParaRPr lang="en-US" sz="1050">
                        <a:effectLst/>
                      </a:endParaRPr>
                    </a:p>
                  </a:txBody>
                  <a:tcPr marL="63500" marR="63500" marT="63500" marB="63500"/>
                </a:tc>
                <a:tc>
                  <a:txBody>
                    <a:bodyPr/>
                    <a:lstStyle/>
                    <a:p>
                      <a:pPr rtl="0" fontAlgn="t">
                        <a:spcBef>
                          <a:spcPts val="0"/>
                        </a:spcBef>
                        <a:spcAft>
                          <a:spcPts val="0"/>
                        </a:spcAft>
                      </a:pPr>
                      <a:r>
                        <a:rPr lang="en-US" sz="1050" u="none" strike="noStrike">
                          <a:effectLst/>
                        </a:rPr>
                        <a:t>2.2462</a:t>
                      </a:r>
                      <a:endParaRPr lang="en-US" sz="1050">
                        <a:effectLst/>
                      </a:endParaRPr>
                    </a:p>
                  </a:txBody>
                  <a:tcPr marL="63500" marR="63500" marT="63500" marB="63500"/>
                </a:tc>
                <a:extLst>
                  <a:ext uri="{0D108BD9-81ED-4DB2-BD59-A6C34878D82A}">
                    <a16:rowId xmlns:a16="http://schemas.microsoft.com/office/drawing/2014/main" val="3513387375"/>
                  </a:ext>
                </a:extLst>
              </a:tr>
              <a:tr h="274310">
                <a:tc>
                  <a:txBody>
                    <a:bodyPr/>
                    <a:lstStyle/>
                    <a:p>
                      <a:pPr rtl="0" fontAlgn="t">
                        <a:spcBef>
                          <a:spcPts val="0"/>
                        </a:spcBef>
                        <a:spcAft>
                          <a:spcPts val="0"/>
                        </a:spcAft>
                      </a:pPr>
                      <a:r>
                        <a:rPr lang="en-US" sz="1050" u="none" strike="noStrike">
                          <a:effectLst/>
                        </a:rPr>
                        <a:t>4</a:t>
                      </a:r>
                      <a:endParaRPr lang="en-US" sz="1050">
                        <a:effectLst/>
                      </a:endParaRPr>
                    </a:p>
                  </a:txBody>
                  <a:tcPr marL="63500" marR="63500" marT="63500" marB="63500"/>
                </a:tc>
                <a:tc>
                  <a:txBody>
                    <a:bodyPr/>
                    <a:lstStyle/>
                    <a:p>
                      <a:pPr rtl="0" fontAlgn="t">
                        <a:spcBef>
                          <a:spcPts val="0"/>
                        </a:spcBef>
                        <a:spcAft>
                          <a:spcPts val="0"/>
                        </a:spcAft>
                      </a:pPr>
                      <a:r>
                        <a:rPr lang="en-US" sz="1050" u="none" strike="noStrike">
                          <a:effectLst/>
                        </a:rPr>
                        <a:t>2.3064</a:t>
                      </a:r>
                      <a:endParaRPr lang="en-US" sz="1050">
                        <a:effectLst/>
                      </a:endParaRPr>
                    </a:p>
                  </a:txBody>
                  <a:tcPr marL="63500" marR="63500" marT="63500" marB="63500"/>
                </a:tc>
                <a:extLst>
                  <a:ext uri="{0D108BD9-81ED-4DB2-BD59-A6C34878D82A}">
                    <a16:rowId xmlns:a16="http://schemas.microsoft.com/office/drawing/2014/main" val="2117329985"/>
                  </a:ext>
                </a:extLst>
              </a:tr>
              <a:tr h="0">
                <a:tc>
                  <a:txBody>
                    <a:bodyPr/>
                    <a:lstStyle/>
                    <a:p>
                      <a:pPr rtl="0" fontAlgn="t">
                        <a:spcBef>
                          <a:spcPts val="0"/>
                        </a:spcBef>
                        <a:spcAft>
                          <a:spcPts val="0"/>
                        </a:spcAft>
                      </a:pPr>
                      <a:r>
                        <a:rPr lang="en-US" sz="1050" u="none" strike="noStrike" dirty="0">
                          <a:effectLst/>
                        </a:rPr>
                        <a:t>4.5</a:t>
                      </a:r>
                      <a:endParaRPr lang="en-US" sz="1050" dirty="0">
                        <a:effectLst/>
                      </a:endParaRPr>
                    </a:p>
                  </a:txBody>
                  <a:tcPr marL="63500" marR="63500" marT="63500" marB="63500"/>
                </a:tc>
                <a:tc>
                  <a:txBody>
                    <a:bodyPr/>
                    <a:lstStyle/>
                    <a:p>
                      <a:pPr rtl="0" fontAlgn="t">
                        <a:spcBef>
                          <a:spcPts val="0"/>
                        </a:spcBef>
                        <a:spcAft>
                          <a:spcPts val="0"/>
                        </a:spcAft>
                      </a:pPr>
                      <a:r>
                        <a:rPr lang="en-US" sz="1050" u="none" strike="noStrike">
                          <a:effectLst/>
                        </a:rPr>
                        <a:t>2.4400</a:t>
                      </a:r>
                      <a:endParaRPr lang="en-US" sz="1050">
                        <a:effectLst/>
                      </a:endParaRPr>
                    </a:p>
                  </a:txBody>
                  <a:tcPr marL="63500" marR="63500" marT="63500" marB="63500"/>
                </a:tc>
                <a:extLst>
                  <a:ext uri="{0D108BD9-81ED-4DB2-BD59-A6C34878D82A}">
                    <a16:rowId xmlns:a16="http://schemas.microsoft.com/office/drawing/2014/main" val="854706527"/>
                  </a:ext>
                </a:extLst>
              </a:tr>
              <a:tr h="274310">
                <a:tc>
                  <a:txBody>
                    <a:bodyPr/>
                    <a:lstStyle/>
                    <a:p>
                      <a:pPr rtl="0" fontAlgn="t">
                        <a:spcBef>
                          <a:spcPts val="0"/>
                        </a:spcBef>
                        <a:spcAft>
                          <a:spcPts val="0"/>
                        </a:spcAft>
                      </a:pPr>
                      <a:r>
                        <a:rPr lang="en-US" sz="1050" u="none" strike="noStrike" dirty="0">
                          <a:effectLst/>
                        </a:rPr>
                        <a:t>5</a:t>
                      </a:r>
                      <a:endParaRPr lang="en-US" sz="1050" dirty="0">
                        <a:effectLst/>
                      </a:endParaRPr>
                    </a:p>
                  </a:txBody>
                  <a:tcPr marL="63500" marR="63500" marT="63500" marB="63500"/>
                </a:tc>
                <a:tc>
                  <a:txBody>
                    <a:bodyPr/>
                    <a:lstStyle/>
                    <a:p>
                      <a:pPr rtl="0" fontAlgn="t">
                        <a:spcBef>
                          <a:spcPts val="0"/>
                        </a:spcBef>
                        <a:spcAft>
                          <a:spcPts val="0"/>
                        </a:spcAft>
                      </a:pPr>
                      <a:r>
                        <a:rPr lang="en-US" sz="1050" u="none" strike="noStrike">
                          <a:effectLst/>
                        </a:rPr>
                        <a:t>2.5672</a:t>
                      </a:r>
                      <a:endParaRPr lang="en-US" sz="1050">
                        <a:effectLst/>
                      </a:endParaRPr>
                    </a:p>
                  </a:txBody>
                  <a:tcPr marL="63500" marR="63500" marT="63500" marB="63500"/>
                </a:tc>
                <a:extLst>
                  <a:ext uri="{0D108BD9-81ED-4DB2-BD59-A6C34878D82A}">
                    <a16:rowId xmlns:a16="http://schemas.microsoft.com/office/drawing/2014/main" val="1959658331"/>
                  </a:ext>
                </a:extLst>
              </a:tr>
              <a:tr h="274310">
                <a:tc>
                  <a:txBody>
                    <a:bodyPr/>
                    <a:lstStyle/>
                    <a:p>
                      <a:pPr rtl="0" fontAlgn="t">
                        <a:spcBef>
                          <a:spcPts val="0"/>
                        </a:spcBef>
                        <a:spcAft>
                          <a:spcPts val="0"/>
                        </a:spcAft>
                      </a:pPr>
                      <a:r>
                        <a:rPr lang="en-US" sz="1050" u="none" strike="noStrike">
                          <a:effectLst/>
                        </a:rPr>
                        <a:t>5.5</a:t>
                      </a:r>
                      <a:endParaRPr lang="en-US" sz="1050">
                        <a:effectLst/>
                      </a:endParaRPr>
                    </a:p>
                  </a:txBody>
                  <a:tcPr marL="63500" marR="63500" marT="63500" marB="63500"/>
                </a:tc>
                <a:tc>
                  <a:txBody>
                    <a:bodyPr/>
                    <a:lstStyle/>
                    <a:p>
                      <a:pPr rtl="0" fontAlgn="t">
                        <a:spcBef>
                          <a:spcPts val="0"/>
                        </a:spcBef>
                        <a:spcAft>
                          <a:spcPts val="0"/>
                        </a:spcAft>
                      </a:pPr>
                      <a:r>
                        <a:rPr lang="en-US" sz="1050" u="none" strike="noStrike">
                          <a:effectLst/>
                        </a:rPr>
                        <a:t>2.6958</a:t>
                      </a:r>
                      <a:endParaRPr lang="en-US" sz="1050">
                        <a:effectLst/>
                      </a:endParaRPr>
                    </a:p>
                  </a:txBody>
                  <a:tcPr marL="63500" marR="63500" marT="63500" marB="63500"/>
                </a:tc>
                <a:extLst>
                  <a:ext uri="{0D108BD9-81ED-4DB2-BD59-A6C34878D82A}">
                    <a16:rowId xmlns:a16="http://schemas.microsoft.com/office/drawing/2014/main" val="1900417912"/>
                  </a:ext>
                </a:extLst>
              </a:tr>
              <a:tr h="274310">
                <a:tc>
                  <a:txBody>
                    <a:bodyPr/>
                    <a:lstStyle/>
                    <a:p>
                      <a:pPr rtl="0" fontAlgn="t">
                        <a:spcBef>
                          <a:spcPts val="0"/>
                        </a:spcBef>
                        <a:spcAft>
                          <a:spcPts val="0"/>
                        </a:spcAft>
                      </a:pPr>
                      <a:r>
                        <a:rPr lang="en-US" sz="1050" u="none" strike="noStrike">
                          <a:effectLst/>
                        </a:rPr>
                        <a:t>6</a:t>
                      </a:r>
                      <a:endParaRPr lang="en-US" sz="1050">
                        <a:effectLst/>
                      </a:endParaRPr>
                    </a:p>
                  </a:txBody>
                  <a:tcPr marL="63500" marR="63500" marT="63500" marB="63500"/>
                </a:tc>
                <a:tc>
                  <a:txBody>
                    <a:bodyPr/>
                    <a:lstStyle/>
                    <a:p>
                      <a:pPr rtl="0" fontAlgn="t">
                        <a:spcBef>
                          <a:spcPts val="0"/>
                        </a:spcBef>
                        <a:spcAft>
                          <a:spcPts val="0"/>
                        </a:spcAft>
                      </a:pPr>
                      <a:r>
                        <a:rPr lang="en-US" sz="1050" u="none" strike="noStrike">
                          <a:effectLst/>
                        </a:rPr>
                        <a:t>3.2389</a:t>
                      </a:r>
                      <a:endParaRPr lang="en-US" sz="1050">
                        <a:effectLst/>
                      </a:endParaRPr>
                    </a:p>
                  </a:txBody>
                  <a:tcPr marL="63500" marR="63500" marT="63500" marB="63500"/>
                </a:tc>
                <a:extLst>
                  <a:ext uri="{0D108BD9-81ED-4DB2-BD59-A6C34878D82A}">
                    <a16:rowId xmlns:a16="http://schemas.microsoft.com/office/drawing/2014/main" val="3626825209"/>
                  </a:ext>
                </a:extLst>
              </a:tr>
              <a:tr h="274310">
                <a:tc>
                  <a:txBody>
                    <a:bodyPr/>
                    <a:lstStyle/>
                    <a:p>
                      <a:pPr rtl="0" fontAlgn="t">
                        <a:spcBef>
                          <a:spcPts val="0"/>
                        </a:spcBef>
                        <a:spcAft>
                          <a:spcPts val="0"/>
                        </a:spcAft>
                      </a:pPr>
                      <a:r>
                        <a:rPr lang="en-US" sz="1050" u="none" strike="noStrike">
                          <a:effectLst/>
                        </a:rPr>
                        <a:t>6.5</a:t>
                      </a:r>
                      <a:endParaRPr lang="en-US" sz="1050">
                        <a:effectLst/>
                      </a:endParaRPr>
                    </a:p>
                  </a:txBody>
                  <a:tcPr marL="63500" marR="63500" marT="63500" marB="63500"/>
                </a:tc>
                <a:tc>
                  <a:txBody>
                    <a:bodyPr/>
                    <a:lstStyle/>
                    <a:p>
                      <a:pPr rtl="0" fontAlgn="t">
                        <a:spcBef>
                          <a:spcPts val="0"/>
                        </a:spcBef>
                        <a:spcAft>
                          <a:spcPts val="0"/>
                        </a:spcAft>
                      </a:pPr>
                      <a:r>
                        <a:rPr lang="en-US" sz="1050" u="none" strike="noStrike">
                          <a:effectLst/>
                        </a:rPr>
                        <a:t>3.8249</a:t>
                      </a:r>
                      <a:endParaRPr lang="en-US" sz="1050">
                        <a:effectLst/>
                      </a:endParaRPr>
                    </a:p>
                  </a:txBody>
                  <a:tcPr marL="63500" marR="63500" marT="63500" marB="63500"/>
                </a:tc>
                <a:extLst>
                  <a:ext uri="{0D108BD9-81ED-4DB2-BD59-A6C34878D82A}">
                    <a16:rowId xmlns:a16="http://schemas.microsoft.com/office/drawing/2014/main" val="565313649"/>
                  </a:ext>
                </a:extLst>
              </a:tr>
              <a:tr h="274310">
                <a:tc>
                  <a:txBody>
                    <a:bodyPr/>
                    <a:lstStyle/>
                    <a:p>
                      <a:pPr rtl="0" fontAlgn="t">
                        <a:spcBef>
                          <a:spcPts val="0"/>
                        </a:spcBef>
                        <a:spcAft>
                          <a:spcPts val="0"/>
                        </a:spcAft>
                      </a:pPr>
                      <a:r>
                        <a:rPr lang="en-US" sz="1050" u="none" strike="noStrike">
                          <a:effectLst/>
                        </a:rPr>
                        <a:t>7</a:t>
                      </a:r>
                      <a:endParaRPr lang="en-US" sz="1050">
                        <a:effectLst/>
                      </a:endParaRPr>
                    </a:p>
                  </a:txBody>
                  <a:tcPr marL="63500" marR="63500" marT="63500" marB="63500"/>
                </a:tc>
                <a:tc>
                  <a:txBody>
                    <a:bodyPr/>
                    <a:lstStyle/>
                    <a:p>
                      <a:pPr rtl="0" fontAlgn="t">
                        <a:spcBef>
                          <a:spcPts val="0"/>
                        </a:spcBef>
                        <a:spcAft>
                          <a:spcPts val="0"/>
                        </a:spcAft>
                      </a:pPr>
                      <a:r>
                        <a:rPr lang="en-US" sz="1050" u="none" strike="noStrike">
                          <a:effectLst/>
                        </a:rPr>
                        <a:t>4.5370</a:t>
                      </a:r>
                      <a:endParaRPr lang="en-US" sz="1050">
                        <a:effectLst/>
                      </a:endParaRPr>
                    </a:p>
                  </a:txBody>
                  <a:tcPr marL="63500" marR="63500" marT="63500" marB="63500"/>
                </a:tc>
                <a:extLst>
                  <a:ext uri="{0D108BD9-81ED-4DB2-BD59-A6C34878D82A}">
                    <a16:rowId xmlns:a16="http://schemas.microsoft.com/office/drawing/2014/main" val="1297690137"/>
                  </a:ext>
                </a:extLst>
              </a:tr>
              <a:tr h="274310">
                <a:tc>
                  <a:txBody>
                    <a:bodyPr/>
                    <a:lstStyle/>
                    <a:p>
                      <a:pPr rtl="0" fontAlgn="t">
                        <a:spcBef>
                          <a:spcPts val="0"/>
                        </a:spcBef>
                        <a:spcAft>
                          <a:spcPts val="0"/>
                        </a:spcAft>
                      </a:pPr>
                      <a:r>
                        <a:rPr lang="en-US" sz="1050" u="none" strike="noStrike">
                          <a:effectLst/>
                        </a:rPr>
                        <a:t>7.5</a:t>
                      </a:r>
                      <a:endParaRPr lang="en-US" sz="1050">
                        <a:effectLst/>
                      </a:endParaRPr>
                    </a:p>
                  </a:txBody>
                  <a:tcPr marL="63500" marR="63500" marT="63500" marB="63500"/>
                </a:tc>
                <a:tc>
                  <a:txBody>
                    <a:bodyPr/>
                    <a:lstStyle/>
                    <a:p>
                      <a:pPr rtl="0" fontAlgn="t">
                        <a:spcBef>
                          <a:spcPts val="0"/>
                        </a:spcBef>
                        <a:spcAft>
                          <a:spcPts val="0"/>
                        </a:spcAft>
                      </a:pPr>
                      <a:r>
                        <a:rPr lang="en-US" sz="1050" u="none" strike="noStrike">
                          <a:effectLst/>
                        </a:rPr>
                        <a:t>5.6737</a:t>
                      </a:r>
                      <a:endParaRPr lang="en-US" sz="1050">
                        <a:effectLst/>
                      </a:endParaRPr>
                    </a:p>
                  </a:txBody>
                  <a:tcPr marL="63500" marR="63500" marT="63500" marB="63500"/>
                </a:tc>
                <a:extLst>
                  <a:ext uri="{0D108BD9-81ED-4DB2-BD59-A6C34878D82A}">
                    <a16:rowId xmlns:a16="http://schemas.microsoft.com/office/drawing/2014/main" val="2495378935"/>
                  </a:ext>
                </a:extLst>
              </a:tr>
              <a:tr h="274310">
                <a:tc>
                  <a:txBody>
                    <a:bodyPr/>
                    <a:lstStyle/>
                    <a:p>
                      <a:pPr rtl="0" fontAlgn="t">
                        <a:spcBef>
                          <a:spcPts val="0"/>
                        </a:spcBef>
                        <a:spcAft>
                          <a:spcPts val="0"/>
                        </a:spcAft>
                      </a:pPr>
                      <a:r>
                        <a:rPr lang="en-US" sz="1050" u="none" strike="noStrike">
                          <a:effectLst/>
                        </a:rPr>
                        <a:t>8</a:t>
                      </a:r>
                      <a:endParaRPr lang="en-US" sz="1050">
                        <a:effectLst/>
                      </a:endParaRPr>
                    </a:p>
                  </a:txBody>
                  <a:tcPr marL="63500" marR="63500" marT="63500" marB="63500"/>
                </a:tc>
                <a:tc>
                  <a:txBody>
                    <a:bodyPr/>
                    <a:lstStyle/>
                    <a:p>
                      <a:pPr rtl="0" fontAlgn="t">
                        <a:spcBef>
                          <a:spcPts val="0"/>
                        </a:spcBef>
                        <a:spcAft>
                          <a:spcPts val="0"/>
                        </a:spcAft>
                      </a:pPr>
                      <a:r>
                        <a:rPr lang="en-US" sz="1050" u="none" strike="noStrike">
                          <a:effectLst/>
                        </a:rPr>
                        <a:t>5.8671</a:t>
                      </a:r>
                      <a:endParaRPr lang="en-US" sz="1050">
                        <a:effectLst/>
                      </a:endParaRPr>
                    </a:p>
                  </a:txBody>
                  <a:tcPr marL="63500" marR="63500" marT="63500" marB="63500"/>
                </a:tc>
                <a:extLst>
                  <a:ext uri="{0D108BD9-81ED-4DB2-BD59-A6C34878D82A}">
                    <a16:rowId xmlns:a16="http://schemas.microsoft.com/office/drawing/2014/main" val="1354059756"/>
                  </a:ext>
                </a:extLst>
              </a:tr>
              <a:tr h="274310">
                <a:tc>
                  <a:txBody>
                    <a:bodyPr/>
                    <a:lstStyle/>
                    <a:p>
                      <a:pPr rtl="0" fontAlgn="t">
                        <a:spcBef>
                          <a:spcPts val="0"/>
                        </a:spcBef>
                        <a:spcAft>
                          <a:spcPts val="0"/>
                        </a:spcAft>
                      </a:pPr>
                      <a:r>
                        <a:rPr lang="en-US" sz="1050" u="none" strike="noStrike">
                          <a:effectLst/>
                        </a:rPr>
                        <a:t>8.5</a:t>
                      </a:r>
                      <a:endParaRPr lang="en-US" sz="1050">
                        <a:effectLst/>
                      </a:endParaRPr>
                    </a:p>
                  </a:txBody>
                  <a:tcPr marL="63500" marR="63500" marT="63500" marB="63500"/>
                </a:tc>
                <a:tc>
                  <a:txBody>
                    <a:bodyPr/>
                    <a:lstStyle/>
                    <a:p>
                      <a:pPr rtl="0" fontAlgn="t">
                        <a:spcBef>
                          <a:spcPts val="0"/>
                        </a:spcBef>
                        <a:spcAft>
                          <a:spcPts val="0"/>
                        </a:spcAft>
                      </a:pPr>
                      <a:r>
                        <a:rPr lang="en-US" sz="1050" u="none" strike="noStrike">
                          <a:effectLst/>
                        </a:rPr>
                        <a:t>6.5918</a:t>
                      </a:r>
                      <a:endParaRPr lang="en-US" sz="1050">
                        <a:effectLst/>
                      </a:endParaRPr>
                    </a:p>
                  </a:txBody>
                  <a:tcPr marL="63500" marR="63500" marT="63500" marB="63500"/>
                </a:tc>
                <a:extLst>
                  <a:ext uri="{0D108BD9-81ED-4DB2-BD59-A6C34878D82A}">
                    <a16:rowId xmlns:a16="http://schemas.microsoft.com/office/drawing/2014/main" val="3724493112"/>
                  </a:ext>
                </a:extLst>
              </a:tr>
              <a:tr h="274310">
                <a:tc>
                  <a:txBody>
                    <a:bodyPr/>
                    <a:lstStyle/>
                    <a:p>
                      <a:pPr rtl="0" fontAlgn="t">
                        <a:spcBef>
                          <a:spcPts val="0"/>
                        </a:spcBef>
                        <a:spcAft>
                          <a:spcPts val="0"/>
                        </a:spcAft>
                      </a:pPr>
                      <a:r>
                        <a:rPr lang="en-US" sz="1050" u="none" strike="noStrike">
                          <a:effectLst/>
                        </a:rPr>
                        <a:t>9</a:t>
                      </a:r>
                      <a:endParaRPr lang="en-US" sz="1050">
                        <a:effectLst/>
                      </a:endParaRPr>
                    </a:p>
                  </a:txBody>
                  <a:tcPr marL="63500" marR="63500" marT="63500" marB="63500"/>
                </a:tc>
                <a:tc>
                  <a:txBody>
                    <a:bodyPr/>
                    <a:lstStyle/>
                    <a:p>
                      <a:pPr rtl="0" fontAlgn="t">
                        <a:spcBef>
                          <a:spcPts val="0"/>
                        </a:spcBef>
                        <a:spcAft>
                          <a:spcPts val="0"/>
                        </a:spcAft>
                      </a:pPr>
                      <a:r>
                        <a:rPr lang="en-US" sz="1050" u="none" strike="noStrike">
                          <a:effectLst/>
                        </a:rPr>
                        <a:t>7.1000</a:t>
                      </a:r>
                      <a:endParaRPr lang="en-US" sz="1050">
                        <a:effectLst/>
                      </a:endParaRPr>
                    </a:p>
                  </a:txBody>
                  <a:tcPr marL="63500" marR="63500" marT="63500" marB="63500"/>
                </a:tc>
                <a:extLst>
                  <a:ext uri="{0D108BD9-81ED-4DB2-BD59-A6C34878D82A}">
                    <a16:rowId xmlns:a16="http://schemas.microsoft.com/office/drawing/2014/main" val="3617981825"/>
                  </a:ext>
                </a:extLst>
              </a:tr>
              <a:tr h="272731">
                <a:tc>
                  <a:txBody>
                    <a:bodyPr/>
                    <a:lstStyle/>
                    <a:p>
                      <a:pPr rtl="0" fontAlgn="t">
                        <a:spcBef>
                          <a:spcPts val="0"/>
                        </a:spcBef>
                        <a:spcAft>
                          <a:spcPts val="0"/>
                        </a:spcAft>
                      </a:pPr>
                      <a:r>
                        <a:rPr lang="en-US" sz="1050" u="none" strike="noStrike">
                          <a:effectLst/>
                        </a:rPr>
                        <a:t>9.5</a:t>
                      </a:r>
                      <a:endParaRPr lang="en-US" sz="1050">
                        <a:effectLst/>
                      </a:endParaRPr>
                    </a:p>
                  </a:txBody>
                  <a:tcPr marL="63500" marR="63500" marT="63500" marB="63500"/>
                </a:tc>
                <a:tc>
                  <a:txBody>
                    <a:bodyPr/>
                    <a:lstStyle/>
                    <a:p>
                      <a:pPr rtl="0" fontAlgn="t">
                        <a:spcBef>
                          <a:spcPts val="0"/>
                        </a:spcBef>
                        <a:spcAft>
                          <a:spcPts val="0"/>
                        </a:spcAft>
                      </a:pPr>
                      <a:r>
                        <a:rPr lang="en-US" sz="1050" u="none" strike="noStrike" dirty="0">
                          <a:effectLst/>
                        </a:rPr>
                        <a:t>5.5287</a:t>
                      </a:r>
                      <a:endParaRPr lang="en-US" sz="1050" dirty="0">
                        <a:effectLst/>
                      </a:endParaRPr>
                    </a:p>
                  </a:txBody>
                  <a:tcPr marL="63500" marR="63500" marT="63500" marB="63500"/>
                </a:tc>
                <a:extLst>
                  <a:ext uri="{0D108BD9-81ED-4DB2-BD59-A6C34878D82A}">
                    <a16:rowId xmlns:a16="http://schemas.microsoft.com/office/drawing/2014/main" val="4069076943"/>
                  </a:ext>
                </a:extLst>
              </a:tr>
            </a:tbl>
          </a:graphicData>
        </a:graphic>
      </p:graphicFrame>
      <p:sp>
        <p:nvSpPr>
          <p:cNvPr id="14" name="TextBox 13">
            <a:extLst>
              <a:ext uri="{FF2B5EF4-FFF2-40B4-BE49-F238E27FC236}">
                <a16:creationId xmlns:a16="http://schemas.microsoft.com/office/drawing/2014/main" id="{36069EA0-7301-9641-81E0-D496384AF236}"/>
              </a:ext>
            </a:extLst>
          </p:cNvPr>
          <p:cNvSpPr txBox="1"/>
          <p:nvPr/>
        </p:nvSpPr>
        <p:spPr>
          <a:xfrm>
            <a:off x="4953000" y="5943600"/>
            <a:ext cx="1915909" cy="369332"/>
          </a:xfrm>
          <a:prstGeom prst="rect">
            <a:avLst/>
          </a:prstGeom>
          <a:noFill/>
        </p:spPr>
        <p:txBody>
          <a:bodyPr wrap="none" rtlCol="0">
            <a:spAutoFit/>
          </a:bodyPr>
          <a:lstStyle/>
          <a:p>
            <a:r>
              <a:rPr lang="en-US" sz="1800" dirty="0"/>
              <a:t>wind speed [m/s]</a:t>
            </a:r>
          </a:p>
        </p:txBody>
      </p:sp>
      <p:sp>
        <p:nvSpPr>
          <p:cNvPr id="15" name="TextBox 14">
            <a:extLst>
              <a:ext uri="{FF2B5EF4-FFF2-40B4-BE49-F238E27FC236}">
                <a16:creationId xmlns:a16="http://schemas.microsoft.com/office/drawing/2014/main" id="{D8E7F9CA-1EFB-1645-A51A-4037EF8AA39B}"/>
              </a:ext>
            </a:extLst>
          </p:cNvPr>
          <p:cNvSpPr txBox="1"/>
          <p:nvPr/>
        </p:nvSpPr>
        <p:spPr>
          <a:xfrm rot="16200000">
            <a:off x="1352470" y="4362531"/>
            <a:ext cx="2388795" cy="369332"/>
          </a:xfrm>
          <a:prstGeom prst="rect">
            <a:avLst/>
          </a:prstGeom>
          <a:noFill/>
        </p:spPr>
        <p:txBody>
          <a:bodyPr wrap="none" rtlCol="0">
            <a:spAutoFit/>
          </a:bodyPr>
          <a:lstStyle/>
          <a:p>
            <a:r>
              <a:rPr lang="en-US" sz="1800" dirty="0"/>
              <a:t>rate SNR ≥ 8; 70 bins</a:t>
            </a:r>
          </a:p>
        </p:txBody>
      </p:sp>
      <p:sp>
        <p:nvSpPr>
          <p:cNvPr id="16" name="TextBox 15">
            <a:extLst>
              <a:ext uri="{FF2B5EF4-FFF2-40B4-BE49-F238E27FC236}">
                <a16:creationId xmlns:a16="http://schemas.microsoft.com/office/drawing/2014/main" id="{66E85FD4-9530-BD4C-986C-921A889E0F10}"/>
              </a:ext>
            </a:extLst>
          </p:cNvPr>
          <p:cNvSpPr txBox="1"/>
          <p:nvPr/>
        </p:nvSpPr>
        <p:spPr>
          <a:xfrm>
            <a:off x="3429000" y="3048000"/>
            <a:ext cx="5094664" cy="369332"/>
          </a:xfrm>
          <a:prstGeom prst="rect">
            <a:avLst/>
          </a:prstGeom>
          <a:noFill/>
        </p:spPr>
        <p:txBody>
          <a:bodyPr wrap="none" rtlCol="0">
            <a:spAutoFit/>
          </a:bodyPr>
          <a:lstStyle/>
          <a:p>
            <a:r>
              <a:rPr lang="en-US" sz="1800" dirty="0"/>
              <a:t>Omicron Glitch (SNR ≥ 8) Rate vs. Wind Speed </a:t>
            </a:r>
          </a:p>
        </p:txBody>
      </p:sp>
    </p:spTree>
    <p:extLst>
      <p:ext uri="{BB962C8B-B14F-4D97-AF65-F5344CB8AC3E}">
        <p14:creationId xmlns:p14="http://schemas.microsoft.com/office/powerpoint/2010/main" val="2751395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F6BE-3308-7E48-9FB4-D95D0D9168BB}"/>
              </a:ext>
            </a:extLst>
          </p:cNvPr>
          <p:cNvSpPr>
            <a:spLocks noGrp="1"/>
          </p:cNvSpPr>
          <p:nvPr>
            <p:ph type="title"/>
          </p:nvPr>
        </p:nvSpPr>
        <p:spPr/>
        <p:txBody>
          <a:bodyPr/>
          <a:lstStyle/>
          <a:p>
            <a:r>
              <a:rPr lang="en-US" dirty="0"/>
              <a:t>Coherent WaveBurst Background</a:t>
            </a:r>
          </a:p>
        </p:txBody>
      </p:sp>
      <p:sp>
        <p:nvSpPr>
          <p:cNvPr id="3" name="Content Placeholder 2">
            <a:extLst>
              <a:ext uri="{FF2B5EF4-FFF2-40B4-BE49-F238E27FC236}">
                <a16:creationId xmlns:a16="http://schemas.microsoft.com/office/drawing/2014/main" id="{6BCA4594-D147-2145-9F8C-9E9F09007E1E}"/>
              </a:ext>
            </a:extLst>
          </p:cNvPr>
          <p:cNvSpPr>
            <a:spLocks noGrp="1"/>
          </p:cNvSpPr>
          <p:nvPr>
            <p:ph idx="1"/>
          </p:nvPr>
        </p:nvSpPr>
        <p:spPr/>
        <p:txBody>
          <a:bodyPr/>
          <a:lstStyle/>
          <a:p>
            <a:r>
              <a:rPr lang="en-US" dirty="0"/>
              <a:t>Coherent WaveBurst (cWB) is the primary burst search algorithm.</a:t>
            </a:r>
          </a:p>
          <a:p>
            <a:r>
              <a:rPr lang="en-US" dirty="0"/>
              <a:t>The background rate is generated by introducing non-physical time shifts between data streams from multiple detectors to measure the false alarm rate and probability.</a:t>
            </a:r>
          </a:p>
          <a:p>
            <a:r>
              <a:rPr lang="en-US" dirty="0"/>
              <a:t>We investigated how the cWB background changes WRT wind speed.</a:t>
            </a:r>
          </a:p>
          <a:p>
            <a:r>
              <a:rPr lang="en-US" dirty="0"/>
              <a:t>Between 3 Apr – 20 Jun 2019, a total background time of 946.543 years was observed.</a:t>
            </a:r>
          </a:p>
        </p:txBody>
      </p:sp>
      <p:sp>
        <p:nvSpPr>
          <p:cNvPr id="4" name="Slide Number Placeholder 3">
            <a:extLst>
              <a:ext uri="{FF2B5EF4-FFF2-40B4-BE49-F238E27FC236}">
                <a16:creationId xmlns:a16="http://schemas.microsoft.com/office/drawing/2014/main" id="{C7A379DA-2A9A-534E-98BA-C9E0F2FB273D}"/>
              </a:ext>
            </a:extLst>
          </p:cNvPr>
          <p:cNvSpPr>
            <a:spLocks noGrp="1"/>
          </p:cNvSpPr>
          <p:nvPr>
            <p:ph type="sldNum" sz="quarter" idx="12"/>
          </p:nvPr>
        </p:nvSpPr>
        <p:spPr/>
        <p:txBody>
          <a:bodyPr/>
          <a:lstStyle/>
          <a:p>
            <a:fld id="{8E31D6CA-95AD-4744-A1A0-123E17ADFFBA}" type="slidenum">
              <a:rPr lang="en-US" smtClean="0"/>
              <a:pPr/>
              <a:t>6</a:t>
            </a:fld>
            <a:endParaRPr lang="en-US"/>
          </a:p>
        </p:txBody>
      </p:sp>
    </p:spTree>
    <p:extLst>
      <p:ext uri="{BB962C8B-B14F-4D97-AF65-F5344CB8AC3E}">
        <p14:creationId xmlns:p14="http://schemas.microsoft.com/office/powerpoint/2010/main" val="2339313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A3E9-B8F6-1E44-8257-0D6E8506542E}"/>
              </a:ext>
            </a:extLst>
          </p:cNvPr>
          <p:cNvSpPr>
            <a:spLocks noGrp="1"/>
          </p:cNvSpPr>
          <p:nvPr>
            <p:ph type="title"/>
          </p:nvPr>
        </p:nvSpPr>
        <p:spPr/>
        <p:txBody>
          <a:bodyPr/>
          <a:lstStyle/>
          <a:p>
            <a:r>
              <a:rPr lang="en-US" dirty="0"/>
              <a:t>Wind Speed Distributions</a:t>
            </a:r>
          </a:p>
        </p:txBody>
      </p:sp>
      <p:pic>
        <p:nvPicPr>
          <p:cNvPr id="6" name="Content Placeholder 5" descr="A close up of a map&#10;&#10;Description automatically generated">
            <a:extLst>
              <a:ext uri="{FF2B5EF4-FFF2-40B4-BE49-F238E27FC236}">
                <a16:creationId xmlns:a16="http://schemas.microsoft.com/office/drawing/2014/main" id="{88971F0E-5654-204E-9C4D-97C14CE27C0F}"/>
              </a:ext>
            </a:extLst>
          </p:cNvPr>
          <p:cNvPicPr>
            <a:picLocks noGrp="1" noChangeAspect="1"/>
          </p:cNvPicPr>
          <p:nvPr>
            <p:ph idx="1"/>
          </p:nvPr>
        </p:nvPicPr>
        <p:blipFill>
          <a:blip r:embed="rId3"/>
          <a:stretch>
            <a:fillRect/>
          </a:stretch>
        </p:blipFill>
        <p:spPr>
          <a:xfrm>
            <a:off x="200722" y="1709100"/>
            <a:ext cx="8742556" cy="4767900"/>
          </a:xfrm>
        </p:spPr>
      </p:pic>
      <p:sp>
        <p:nvSpPr>
          <p:cNvPr id="4" name="Slide Number Placeholder 3">
            <a:extLst>
              <a:ext uri="{FF2B5EF4-FFF2-40B4-BE49-F238E27FC236}">
                <a16:creationId xmlns:a16="http://schemas.microsoft.com/office/drawing/2014/main" id="{F338550B-D05A-EC44-B403-8B189D5B5557}"/>
              </a:ext>
            </a:extLst>
          </p:cNvPr>
          <p:cNvSpPr>
            <a:spLocks noGrp="1"/>
          </p:cNvSpPr>
          <p:nvPr>
            <p:ph type="sldNum" sz="quarter" idx="12"/>
          </p:nvPr>
        </p:nvSpPr>
        <p:spPr/>
        <p:txBody>
          <a:bodyPr/>
          <a:lstStyle/>
          <a:p>
            <a:fld id="{8E31D6CA-95AD-4744-A1A0-123E17ADFFBA}" type="slidenum">
              <a:rPr lang="en-US" smtClean="0"/>
              <a:pPr/>
              <a:t>7</a:t>
            </a:fld>
            <a:endParaRPr lang="en-US"/>
          </a:p>
        </p:txBody>
      </p:sp>
    </p:spTree>
    <p:extLst>
      <p:ext uri="{BB962C8B-B14F-4D97-AF65-F5344CB8AC3E}">
        <p14:creationId xmlns:p14="http://schemas.microsoft.com/office/powerpoint/2010/main" val="3208170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02DBE-99ED-D546-B780-C6B5ACC8E6B4}"/>
              </a:ext>
            </a:extLst>
          </p:cNvPr>
          <p:cNvSpPr>
            <a:spLocks noGrp="1"/>
          </p:cNvSpPr>
          <p:nvPr>
            <p:ph type="title"/>
          </p:nvPr>
        </p:nvSpPr>
        <p:spPr/>
        <p:txBody>
          <a:bodyPr/>
          <a:lstStyle/>
          <a:p>
            <a:r>
              <a:rPr lang="en-US" dirty="0"/>
              <a:t>False Alarm Rate &amp; Probability</a:t>
            </a:r>
          </a:p>
        </p:txBody>
      </p:sp>
      <p:pic>
        <p:nvPicPr>
          <p:cNvPr id="5" name="Content Placeholder 4" descr="A close up of a map&#10;&#10;Description automatically generated">
            <a:extLst>
              <a:ext uri="{FF2B5EF4-FFF2-40B4-BE49-F238E27FC236}">
                <a16:creationId xmlns:a16="http://schemas.microsoft.com/office/drawing/2014/main" id="{9052DA36-CD70-0649-95B4-2E32407F31C7}"/>
              </a:ext>
            </a:extLst>
          </p:cNvPr>
          <p:cNvPicPr>
            <a:picLocks noGrp="1" noChangeAspect="1"/>
          </p:cNvPicPr>
          <p:nvPr>
            <p:ph idx="1"/>
          </p:nvPr>
        </p:nvPicPr>
        <p:blipFill>
          <a:blip r:embed="rId2"/>
          <a:stretch>
            <a:fillRect/>
          </a:stretch>
        </p:blipFill>
        <p:spPr>
          <a:xfrm>
            <a:off x="-1587" y="2360729"/>
            <a:ext cx="9144000" cy="3812941"/>
          </a:xfrm>
        </p:spPr>
      </p:pic>
      <p:sp>
        <p:nvSpPr>
          <p:cNvPr id="6" name="Slide Number Placeholder 5">
            <a:extLst>
              <a:ext uri="{FF2B5EF4-FFF2-40B4-BE49-F238E27FC236}">
                <a16:creationId xmlns:a16="http://schemas.microsoft.com/office/drawing/2014/main" id="{6274E4CA-E447-5046-B13F-4E898E668459}"/>
              </a:ext>
            </a:extLst>
          </p:cNvPr>
          <p:cNvSpPr>
            <a:spLocks noGrp="1"/>
          </p:cNvSpPr>
          <p:nvPr>
            <p:ph type="sldNum" sz="quarter" idx="12"/>
          </p:nvPr>
        </p:nvSpPr>
        <p:spPr/>
        <p:txBody>
          <a:bodyPr/>
          <a:lstStyle/>
          <a:p>
            <a:fld id="{8E31D6CA-95AD-4744-A1A0-123E17ADFFBA}" type="slidenum">
              <a:rPr lang="en-US" smtClean="0"/>
              <a:pPr/>
              <a:t>8</a:t>
            </a:fld>
            <a:endParaRPr lang="en-US"/>
          </a:p>
        </p:txBody>
      </p:sp>
      <p:sp>
        <p:nvSpPr>
          <p:cNvPr id="8" name="TextBox 7">
            <a:extLst>
              <a:ext uri="{FF2B5EF4-FFF2-40B4-BE49-F238E27FC236}">
                <a16:creationId xmlns:a16="http://schemas.microsoft.com/office/drawing/2014/main" id="{9BFEE6AE-8DBA-9F47-A333-6BC5776B0740}"/>
              </a:ext>
            </a:extLst>
          </p:cNvPr>
          <p:cNvSpPr txBox="1"/>
          <p:nvPr/>
        </p:nvSpPr>
        <p:spPr>
          <a:xfrm>
            <a:off x="2722792" y="1752600"/>
            <a:ext cx="3695242" cy="461665"/>
          </a:xfrm>
          <a:prstGeom prst="rect">
            <a:avLst/>
          </a:prstGeom>
          <a:noFill/>
        </p:spPr>
        <p:txBody>
          <a:bodyPr wrap="none" rtlCol="0">
            <a:spAutoFit/>
          </a:bodyPr>
          <a:lstStyle/>
          <a:p>
            <a:r>
              <a:rPr lang="en-US" dirty="0"/>
              <a:t>No Wind Speed Selection</a:t>
            </a:r>
          </a:p>
        </p:txBody>
      </p:sp>
    </p:spTree>
    <p:extLst>
      <p:ext uri="{BB962C8B-B14F-4D97-AF65-F5344CB8AC3E}">
        <p14:creationId xmlns:p14="http://schemas.microsoft.com/office/powerpoint/2010/main" val="3154796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D69B32EB-229B-2E4C-9836-D9A66DA30EAD}"/>
              </a:ext>
            </a:extLst>
          </p:cNvPr>
          <p:cNvPicPr>
            <a:picLocks noGrp="1" noChangeAspect="1"/>
          </p:cNvPicPr>
          <p:nvPr>
            <p:ph idx="1"/>
          </p:nvPr>
        </p:nvPicPr>
        <p:blipFill>
          <a:blip r:embed="rId3"/>
          <a:stretch>
            <a:fillRect/>
          </a:stretch>
        </p:blipFill>
        <p:spPr>
          <a:xfrm>
            <a:off x="3526" y="2362200"/>
            <a:ext cx="9136947" cy="3810000"/>
          </a:xfrm>
        </p:spPr>
      </p:pic>
      <p:sp>
        <p:nvSpPr>
          <p:cNvPr id="6" name="Slide Number Placeholder 5">
            <a:extLst>
              <a:ext uri="{FF2B5EF4-FFF2-40B4-BE49-F238E27FC236}">
                <a16:creationId xmlns:a16="http://schemas.microsoft.com/office/drawing/2014/main" id="{1C3438E5-2E9C-2542-B8F5-0B79FAD5F946}"/>
              </a:ext>
            </a:extLst>
          </p:cNvPr>
          <p:cNvSpPr>
            <a:spLocks noGrp="1"/>
          </p:cNvSpPr>
          <p:nvPr>
            <p:ph type="sldNum" sz="quarter" idx="12"/>
          </p:nvPr>
        </p:nvSpPr>
        <p:spPr/>
        <p:txBody>
          <a:bodyPr/>
          <a:lstStyle/>
          <a:p>
            <a:fld id="{8E31D6CA-95AD-4744-A1A0-123E17ADFFBA}" type="slidenum">
              <a:rPr lang="en-US" smtClean="0"/>
              <a:pPr/>
              <a:t>9</a:t>
            </a:fld>
            <a:endParaRPr lang="en-US"/>
          </a:p>
        </p:txBody>
      </p:sp>
      <p:sp>
        <p:nvSpPr>
          <p:cNvPr id="7" name="TextBox 6">
            <a:extLst>
              <a:ext uri="{FF2B5EF4-FFF2-40B4-BE49-F238E27FC236}">
                <a16:creationId xmlns:a16="http://schemas.microsoft.com/office/drawing/2014/main" id="{3245DBDF-79FB-1244-83CA-77AD3C724509}"/>
              </a:ext>
            </a:extLst>
          </p:cNvPr>
          <p:cNvSpPr txBox="1"/>
          <p:nvPr/>
        </p:nvSpPr>
        <p:spPr>
          <a:xfrm>
            <a:off x="3121121" y="1824335"/>
            <a:ext cx="2901756" cy="461665"/>
          </a:xfrm>
          <a:prstGeom prst="rect">
            <a:avLst/>
          </a:prstGeom>
          <a:noFill/>
        </p:spPr>
        <p:txBody>
          <a:bodyPr wrap="none" rtlCol="0">
            <a:spAutoFit/>
          </a:bodyPr>
          <a:lstStyle/>
          <a:p>
            <a:r>
              <a:rPr lang="en-US" dirty="0"/>
              <a:t>Wind speed ≥ 5 m/s</a:t>
            </a:r>
          </a:p>
        </p:txBody>
      </p:sp>
      <p:sp>
        <p:nvSpPr>
          <p:cNvPr id="8" name="Title 1">
            <a:extLst>
              <a:ext uri="{FF2B5EF4-FFF2-40B4-BE49-F238E27FC236}">
                <a16:creationId xmlns:a16="http://schemas.microsoft.com/office/drawing/2014/main" id="{3F5509D0-5A84-3248-93BA-934A5677ADE9}"/>
              </a:ext>
            </a:extLst>
          </p:cNvPr>
          <p:cNvSpPr>
            <a:spLocks noGrp="1"/>
          </p:cNvSpPr>
          <p:nvPr>
            <p:ph type="title"/>
          </p:nvPr>
        </p:nvSpPr>
        <p:spPr>
          <a:xfrm>
            <a:off x="1600200" y="228600"/>
            <a:ext cx="7239000" cy="1143000"/>
          </a:xfrm>
        </p:spPr>
        <p:txBody>
          <a:bodyPr/>
          <a:lstStyle/>
          <a:p>
            <a:r>
              <a:rPr lang="en-US" dirty="0"/>
              <a:t>False Alarm Rate &amp; Probability</a:t>
            </a:r>
          </a:p>
        </p:txBody>
      </p:sp>
    </p:spTree>
    <p:extLst>
      <p:ext uri="{BB962C8B-B14F-4D97-AF65-F5344CB8AC3E}">
        <p14:creationId xmlns:p14="http://schemas.microsoft.com/office/powerpoint/2010/main" val="530005272"/>
      </p:ext>
    </p:extLst>
  </p:cSld>
  <p:clrMapOvr>
    <a:masterClrMapping/>
  </p:clrMapOvr>
</p:sld>
</file>

<file path=ppt/theme/theme1.xml><?xml version="1.0" encoding="utf-8"?>
<a:theme xmlns:a="http://schemas.openxmlformats.org/drawingml/2006/main" name="HighlandPkObs4">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LIGO_LSC">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LIGO_LSC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GO_LS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IGO_LSC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GO_LSC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GO_LSC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GO_LSC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IGO_LSC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HighlandPkObs4.potx</Template>
  <TotalTime>47002</TotalTime>
  <Words>608</Words>
  <Application>Microsoft Macintosh PowerPoint</Application>
  <PresentationFormat>On-screen Show (4:3)</PresentationFormat>
  <Paragraphs>95</Paragraphs>
  <Slides>11</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Helvetica</vt:lpstr>
      <vt:lpstr>Monotype Sorts</vt:lpstr>
      <vt:lpstr>Symbol</vt:lpstr>
      <vt:lpstr>Times New Roman</vt:lpstr>
      <vt:lpstr>HighlandPkObs4</vt:lpstr>
      <vt:lpstr>The Effect of Winds at the LIGO Hanford Observatory on the Search for Burst Gravitational Waves</vt:lpstr>
      <vt:lpstr>LHO and Wind</vt:lpstr>
      <vt:lpstr>Investigation</vt:lpstr>
      <vt:lpstr>Wind Properties</vt:lpstr>
      <vt:lpstr>Omicron Glitch Rate WRT Wind Speed</vt:lpstr>
      <vt:lpstr>Coherent WaveBurst Background</vt:lpstr>
      <vt:lpstr>Wind Speed Distributions</vt:lpstr>
      <vt:lpstr>False Alarm Rate &amp; Probability</vt:lpstr>
      <vt:lpstr>False Alarm Rate &amp; Probability</vt:lpstr>
      <vt:lpstr>False Alarm Rate &amp; Probability</vt:lpstr>
      <vt:lpstr>Conclusions</vt:lpstr>
    </vt:vector>
  </TitlesOfParts>
  <Manager/>
  <Company>LIGO Livingston Observatory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Gravitational Waves and LIGO:  Opening New 'Eyes' on the Universe </dc:title>
  <dc:subject/>
  <dc:creator>Amber L. Stuver</dc:creator>
  <cp:keywords/>
  <dc:description/>
  <cp:lastModifiedBy>Amber Stuver</cp:lastModifiedBy>
  <cp:revision>194</cp:revision>
  <cp:lastPrinted>2016-07-26T05:04:46Z</cp:lastPrinted>
  <dcterms:created xsi:type="dcterms:W3CDTF">2008-07-19T00:39:51Z</dcterms:created>
  <dcterms:modified xsi:type="dcterms:W3CDTF">2020-04-16T02:45:38Z</dcterms:modified>
  <cp:category/>
</cp:coreProperties>
</file>