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 varScale="1">
        <p:scale>
          <a:sx n="111" d="100"/>
          <a:sy n="111" d="100"/>
        </p:scale>
        <p:origin x="24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9EBD-9A63-9C44-95C2-26DF6A9907B0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6678-434F-DA43-BDE4-F7AAF56A2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DF84-A427-2440-AAFB-E19A9991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903CB-E4AE-3D45-82EF-39E0F1749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8146-E842-B94A-970D-82190547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745B-BFBB-5947-A23A-BF6D3AFD231C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2D5FC-3967-134D-B7BD-30217CD4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CA159-9009-B54D-9564-98D17D5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7951-DC56-C34B-9041-56FF52C8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3490D-B82F-5D4B-B61F-A796267D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F3EE-736C-8F44-9B00-7610C375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B329-9CDE-4F44-B92C-21934F6A9E88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3746-00D8-B043-AE8F-ECE08281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D07D1-3BD8-A84B-8FE4-E3FD46E5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DC04D-0EEE-FB4B-813C-638D49E58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85A16-F80A-8648-8B2C-CCB3F7AEA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F0E7-CF4F-5245-A077-C27A201A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A834-403F-3E4A-9833-EBC9B7CBA21C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5144-4FC9-4E47-A62E-1CEFE8A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92D5-CCAB-0A49-9DFE-AD88B99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EF5B-A868-8245-A297-B63ACF71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B0DF-5562-1347-A018-3A39BCCB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A0E8-4439-5645-ACA0-73C7D958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A98D-9D87-2D4E-82EC-8EDD239AC358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6622-1689-F246-AD80-C2F7170A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0FC15-0F96-CA4A-BF0F-0AAF4981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0F9E-C5AD-1C4F-A6BE-9AA13D96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9AEE4-BDB6-6548-95AF-D9D42EB3D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194B-667B-DB40-90ED-25BC9FA5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742-F56F-8C49-9517-8B012198F26A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B3E3B-94FC-B948-AE3B-1335B6F9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733D-57ED-984E-94FD-0FFF55A5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DB7C-31B3-6146-9873-2E839746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8561-9D84-4D42-BD84-2BE590223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0D55-1683-A748-B315-32F7D3EF8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A00DD-74C9-454B-82BD-B9A0E6AC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6FB8-CF82-7D4C-99FB-2CC2084F16F0}" type="datetime1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D532A-8AF3-C742-A240-44779FAD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22EE6-6D9C-5446-A394-D0261B2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8AFF-0E63-F44D-B7C4-C1D411AE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16A2F-EE12-2C4D-87EE-D585CE626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E3181-89B2-4645-8B32-A8FC3F53D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8F095-57FA-6E49-84E8-E8790E588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B6F13-DC04-7A4B-81FE-5B7D2B17F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0C635-0039-3244-80D6-81E9BF70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1254-6AF9-0743-82CE-9AF811EBBB3D}" type="datetime1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88850-9B68-F14D-8646-FAF8ED41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8FA17-A83E-C940-A20D-BEF660B7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E447-5327-9843-B039-207EEB42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CED9-A967-1F48-AEB6-A28BA5D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6082-0881-074E-A747-93400C4B4B81}" type="datetime1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5BB85-4879-4949-8A13-C11E1417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1A1E3-9115-C442-837E-BC2A2726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FC949-5178-B048-A185-C8FA9303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5688-D50E-0D42-A4F6-C8226C65EF62}" type="datetime1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6BCBA-CEEA-B942-AF8C-B3314D14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29D68-E314-024D-A0ED-B10A7EDC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6BBA-0D51-8B40-A087-FB081116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D114-1138-E74A-A490-BB9CABE9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FF083-8D91-D54B-A0BA-515ABF93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5D3B3-C2E7-274C-BB24-D21453BC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7403-9B10-984E-9651-663AEC928479}" type="datetime1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5D1FA-AB17-0348-A95B-A1F7AD48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D7243-0DD9-F540-A349-00DFB18D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2DAD-D5E3-7044-8B5F-5B295468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587F6-779D-5245-9618-C0A980EF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2F7E5-7FCD-7F4B-97D4-F88AD1963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F0A5B-5971-6247-A97A-0B136713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52C8-17DE-5E4D-9EED-041C3A0E10A7}" type="datetime1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45962-F99C-2F4E-9CF7-C29017DD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388BD-BFAD-0D4E-8BD0-A8ABAD63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56CC0-CDF5-E441-9D35-90D25F54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E3C2-DCEE-1046-88FE-820F1D874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7BF0-964F-AC41-B16D-D4072F27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E615-5CBC-5F4C-B26C-0E3D2F7B60D5}" type="datetime1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D1CE-ED03-9040-8341-CB239F311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LIGO-E2000163-v1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6D84-77EF-9446-AB1B-01414DE82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22D8-4DBB-274E-990F-26ECEBA2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38AE-E867-1148-951B-6618CF0E2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ETM11 absorber locations and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E4B6B-3F18-9042-A4FE-74A4DB7A8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LMA HR coating run </a:t>
            </a:r>
            <a:r>
              <a:rPr lang="en-US" b="1" dirty="0"/>
              <a:t>C14058 </a:t>
            </a:r>
          </a:p>
          <a:p>
            <a:endParaRPr lang="en-US" dirty="0"/>
          </a:p>
          <a:p>
            <a:r>
              <a:rPr lang="en-US"/>
              <a:t>Zhang, Billingsley</a:t>
            </a:r>
            <a:endParaRPr lang="en-US" dirty="0"/>
          </a:p>
          <a:p>
            <a:r>
              <a:rPr lang="en-US" dirty="0"/>
              <a:t>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7B2E8-F0C1-EF43-B60B-E5E0577A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B4E95-16E3-634A-BA25-8E9CB279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7069-1EDB-F24E-A0B3-C0A562A4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f ~ 14 x 10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1E718-1C1A-B94E-999A-AB34CF4BD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B583B-701C-2646-8536-0CFD4723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F7862-EE47-3043-A821-3B84ED35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162D-4129-5843-BC51-A3FB157C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g ~ 8 x 6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C429F-7FA8-3F4F-8EFD-0C421C67C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2D318-B0C0-FD4F-B2E8-4CBE0ACB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FE3B2-145A-2E46-9716-4E3FACF2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5ECF-64EC-294E-B088-1B95CE22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884271" cy="6007966"/>
          </a:xfrm>
        </p:spPr>
        <p:txBody>
          <a:bodyPr>
            <a:normAutofit/>
          </a:bodyPr>
          <a:lstStyle/>
          <a:p>
            <a:r>
              <a:rPr lang="en-US" sz="2800" dirty="0"/>
              <a:t>Full report at </a:t>
            </a:r>
            <a:br>
              <a:rPr lang="en-US" sz="2800" dirty="0"/>
            </a:br>
            <a:r>
              <a:rPr lang="en-US" sz="2800" dirty="0"/>
              <a:t>LIGO-E1500140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F4D4D0-8A84-BD49-B221-9CE1FBE6D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29" y="365125"/>
            <a:ext cx="6777617" cy="638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76D8-04AD-1D4C-B2D7-598275E7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0574B-2BA0-E64F-A7D6-B614CAAA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41AE-6E96-A847-A4A9-0BC68E1F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ETM11 Absorber Catalog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121BA9-5B07-7F48-8281-8225AD5F0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523436"/>
              </p:ext>
            </p:extLst>
          </p:nvPr>
        </p:nvGraphicFramePr>
        <p:xfrm>
          <a:off x="304800" y="1911927"/>
          <a:ext cx="11573163" cy="2966633"/>
        </p:xfrm>
        <a:graphic>
          <a:graphicData uri="http://schemas.openxmlformats.org/drawingml/2006/table">
            <a:tbl>
              <a:tblPr/>
              <a:tblGrid>
                <a:gridCol w="624226">
                  <a:extLst>
                    <a:ext uri="{9D8B030D-6E8A-4147-A177-3AD203B41FA5}">
                      <a16:colId xmlns:a16="http://schemas.microsoft.com/office/drawing/2014/main" val="47560076"/>
                    </a:ext>
                  </a:extLst>
                </a:gridCol>
                <a:gridCol w="624226">
                  <a:extLst>
                    <a:ext uri="{9D8B030D-6E8A-4147-A177-3AD203B41FA5}">
                      <a16:colId xmlns:a16="http://schemas.microsoft.com/office/drawing/2014/main" val="1511731956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1061182248"/>
                    </a:ext>
                  </a:extLst>
                </a:gridCol>
                <a:gridCol w="674165">
                  <a:extLst>
                    <a:ext uri="{9D8B030D-6E8A-4147-A177-3AD203B41FA5}">
                      <a16:colId xmlns:a16="http://schemas.microsoft.com/office/drawing/2014/main" val="284052914"/>
                    </a:ext>
                  </a:extLst>
                </a:gridCol>
                <a:gridCol w="755314">
                  <a:extLst>
                    <a:ext uri="{9D8B030D-6E8A-4147-A177-3AD203B41FA5}">
                      <a16:colId xmlns:a16="http://schemas.microsoft.com/office/drawing/2014/main" val="611374512"/>
                    </a:ext>
                  </a:extLst>
                </a:gridCol>
                <a:gridCol w="717861">
                  <a:extLst>
                    <a:ext uri="{9D8B030D-6E8A-4147-A177-3AD203B41FA5}">
                      <a16:colId xmlns:a16="http://schemas.microsoft.com/office/drawing/2014/main" val="1542404220"/>
                    </a:ext>
                  </a:extLst>
                </a:gridCol>
                <a:gridCol w="561804">
                  <a:extLst>
                    <a:ext uri="{9D8B030D-6E8A-4147-A177-3AD203B41FA5}">
                      <a16:colId xmlns:a16="http://schemas.microsoft.com/office/drawing/2014/main" val="1777853343"/>
                    </a:ext>
                  </a:extLst>
                </a:gridCol>
                <a:gridCol w="543077">
                  <a:extLst>
                    <a:ext uri="{9D8B030D-6E8A-4147-A177-3AD203B41FA5}">
                      <a16:colId xmlns:a16="http://schemas.microsoft.com/office/drawing/2014/main" val="1253285551"/>
                    </a:ext>
                  </a:extLst>
                </a:gridCol>
                <a:gridCol w="774042">
                  <a:extLst>
                    <a:ext uri="{9D8B030D-6E8A-4147-A177-3AD203B41FA5}">
                      <a16:colId xmlns:a16="http://schemas.microsoft.com/office/drawing/2014/main" val="839569215"/>
                    </a:ext>
                  </a:extLst>
                </a:gridCol>
                <a:gridCol w="855191">
                  <a:extLst>
                    <a:ext uri="{9D8B030D-6E8A-4147-A177-3AD203B41FA5}">
                      <a16:colId xmlns:a16="http://schemas.microsoft.com/office/drawing/2014/main" val="2577105470"/>
                    </a:ext>
                  </a:extLst>
                </a:gridCol>
                <a:gridCol w="792768">
                  <a:extLst>
                    <a:ext uri="{9D8B030D-6E8A-4147-A177-3AD203B41FA5}">
                      <a16:colId xmlns:a16="http://schemas.microsoft.com/office/drawing/2014/main" val="262873345"/>
                    </a:ext>
                  </a:extLst>
                </a:gridCol>
                <a:gridCol w="930099">
                  <a:extLst>
                    <a:ext uri="{9D8B030D-6E8A-4147-A177-3AD203B41FA5}">
                      <a16:colId xmlns:a16="http://schemas.microsoft.com/office/drawing/2014/main" val="3623160174"/>
                    </a:ext>
                  </a:extLst>
                </a:gridCol>
                <a:gridCol w="1760320">
                  <a:extLst>
                    <a:ext uri="{9D8B030D-6E8A-4147-A177-3AD203B41FA5}">
                      <a16:colId xmlns:a16="http://schemas.microsoft.com/office/drawing/2014/main" val="4010128526"/>
                    </a:ext>
                  </a:extLst>
                </a:gridCol>
                <a:gridCol w="624226">
                  <a:extLst>
                    <a:ext uri="{9D8B030D-6E8A-4147-A177-3AD203B41FA5}">
                      <a16:colId xmlns:a16="http://schemas.microsoft.com/office/drawing/2014/main" val="3853452065"/>
                    </a:ext>
                  </a:extLst>
                </a:gridCol>
                <a:gridCol w="624226">
                  <a:extLst>
                    <a:ext uri="{9D8B030D-6E8A-4147-A177-3AD203B41FA5}">
                      <a16:colId xmlns:a16="http://schemas.microsoft.com/office/drawing/2014/main" val="3812459850"/>
                    </a:ext>
                  </a:extLst>
                </a:gridCol>
              </a:tblGrid>
              <a:tr h="5907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Scan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Mea. X (mm)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Mea. Y (mm)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Micro. X (mm)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Micro. Y (mm)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X-Step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Y-Step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Signal (V)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Absorption (ppm, 0.3 mm beam)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Max. absorption (ppm, 60 um beam)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Microscope 50x Measurement (divisions)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Microscope Final dimension using calibration of 2µm/divison with 50x objective (µm)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Optic X (mm) from center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Optic Y (mm) from center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89005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ETM11a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-179.052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83.623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1.71E-05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13300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x 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x 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-45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67769"/>
                  </a:ext>
                </a:extLst>
              </a:tr>
              <a:tr h="2224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ETM11b1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195.513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80.591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-175.203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87.225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5.00E-05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38400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>
                          <a:effectLst/>
                        </a:rPr>
                        <a:t>-41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>
                          <a:effectLst/>
                        </a:rPr>
                        <a:t>29</a:t>
                      </a:r>
                    </a:p>
                  </a:txBody>
                  <a:tcPr marL="17016" marR="17016" marT="11344" marB="1134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83652"/>
                  </a:ext>
                </a:extLst>
              </a:tr>
              <a:tr h="2224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ETM11b2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45838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ETM11c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200.832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-169.883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107.924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1.36E-05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16500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x 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x 6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-36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88470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ETM11d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207.971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101.887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-162.745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108.521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1.72E-05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-29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250513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ETM11e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189.798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102.786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-180.918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109.419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1.17E-05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x 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x 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-47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10593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ETM11f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224.352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113.594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-146.364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120.228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4.21E-05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19800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x 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x 10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-13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-4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235728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ETM11g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62519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261.547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-109.169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139.724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9.85E-06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8760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x 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x 6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25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-23</a:t>
                      </a:r>
                    </a:p>
                  </a:txBody>
                  <a:tcPr marL="17016" marR="17016" marT="11344" marB="113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50800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8A7C-5D6F-CB4B-A496-E3FE3719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FF840-DBA0-9C44-8031-CAE60CEA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E3DE-ED9B-9545-BB6C-E126F16D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a ~10 x 4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14D95-0D13-8446-90FA-B1BDAAB97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74B17-56DA-9747-B5BA-972FDD00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3680-F7F7-3545-B328-9888EEEA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25F7-C76A-D44D-93DF-1B4BD857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b1 ~ 8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33943F-D93C-9944-8A75-34F8F850D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8AFD9-BA14-BD45-987F-2887E71A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F0CF-21B6-7945-862E-4BAE6477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D80D-6623-CD4E-B142-AE9E06DB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b2 ~ 6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E0D74-4E3A-4F4A-835F-B1716AD2E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5DC33-ACDA-2D46-B3A9-26660224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ACFEB-915E-514E-A734-626F65CC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DD66-818D-7F49-93B6-C1DA47DA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c ~ 14 x 6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D8F84A-D760-F148-A3A9-B208ACFCB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3B4E1-016F-8049-A917-9EB20520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35A54-96E0-8E44-8F4F-F9BC3829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A909-DA82-734B-A5D8-ED7FBBEF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d ~18 µm across base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1A3F7-D8BC-FC45-846B-81595CF23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72897-41AE-2A49-A739-E6D6865D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3D21-BB07-884A-A528-D945910B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2A45-DBED-8346-B00E-6AF339CD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 ~ 8 x 4 µm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B8C82-25EC-F848-9A6A-F73404840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A8C51-7748-834B-9822-290091B2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LIGO-E2000163-v1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3543-E4FC-C243-ADCC-8B931F51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2D8-4DBB-274E-990F-26ECEBA22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335</Words>
  <Application>Microsoft Macintosh PowerPoint</Application>
  <PresentationFormat>Widescreen</PresentationFormat>
  <Paragraphs>160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ETM11 absorber locations and images</vt:lpstr>
      <vt:lpstr>Full report at  LIGO-E1500140</vt:lpstr>
      <vt:lpstr>ETM11 Absorber Catalog</vt:lpstr>
      <vt:lpstr>Point a ~10 x 4 µm</vt:lpstr>
      <vt:lpstr>Point b1 ~ 8 µm</vt:lpstr>
      <vt:lpstr>Point b2 ~ 6 µm</vt:lpstr>
      <vt:lpstr>Point c ~ 14 x 6 µm</vt:lpstr>
      <vt:lpstr>Point d ~18 µm across base</vt:lpstr>
      <vt:lpstr>Point e ~ 8 x 4 µm</vt:lpstr>
      <vt:lpstr>Point f ~ 14 x 10 µm</vt:lpstr>
      <vt:lpstr>Point g ~ 8 x 6 µm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ETM11 absorber images</dc:title>
  <dc:creator>Billingsley, GariLynn</dc:creator>
  <cp:lastModifiedBy>Billingsley, GariLynn</cp:lastModifiedBy>
  <cp:revision>4</cp:revision>
  <dcterms:created xsi:type="dcterms:W3CDTF">2020-03-01T22:15:16Z</dcterms:created>
  <dcterms:modified xsi:type="dcterms:W3CDTF">2020-03-01T22:54:04Z</dcterms:modified>
</cp:coreProperties>
</file>