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57" r:id="rId4"/>
    <p:sldId id="275" r:id="rId5"/>
    <p:sldId id="265" r:id="rId6"/>
    <p:sldId id="267" r:id="rId7"/>
    <p:sldId id="276" r:id="rId8"/>
    <p:sldId id="259" r:id="rId9"/>
    <p:sldId id="270" r:id="rId10"/>
    <p:sldId id="261" r:id="rId11"/>
    <p:sldId id="273" r:id="rId12"/>
    <p:sldId id="262" r:id="rId13"/>
    <p:sldId id="263" r:id="rId14"/>
    <p:sldId id="271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9"/>
    <p:restoredTop sz="94635"/>
  </p:normalViewPr>
  <p:slideViewPr>
    <p:cSldViewPr snapToGrid="0" snapToObjects="1">
      <p:cViewPr>
        <p:scale>
          <a:sx n="88" d="100"/>
          <a:sy n="88" d="100"/>
        </p:scale>
        <p:origin x="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5FD2D-211C-C546-AF25-0C2B3D430425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B117-1678-5E49-900E-39D213C0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7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8B117-1678-5E49-900E-39D213C07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9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8B117-1678-5E49-900E-39D213C077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ECD9-2154-384C-8BA8-EBC1B7E5E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D0D56-210A-D648-A32D-8EDF335D5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5FD0F-AD9E-714D-B481-9184ACC6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3494-D095-584D-8075-BC557EF0E967}" type="datetime1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324AC-6E99-C341-B31B-217B9CBE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D1C0-6D40-A349-9574-FEAD7852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9FB2-AC6E-A74C-8471-092F5E7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AEBA-BF2B-9243-B8FC-ED2DC277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7D2DE-0CBF-D344-89BA-365D3A857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F3D1D-72F4-B942-A379-44861772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06FB-D445-3D4C-85CB-A74F1945DDDA}" type="datetime1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DB0B1-23B3-AD4E-8927-ABC8B81A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086F-AD3B-944C-A65E-82C1632B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9FB2-AC6E-A74C-8471-092F5E7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0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AB63D-1CBF-5E44-9000-2ED60BDE7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F8D5F-7B49-9545-A994-1B40E4D0B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42088-B09D-8B4B-AE59-6A4248FE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AAD9-86FE-7B4D-9C31-53F92D3C1E1C}" type="datetime1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F4C7-2D02-8D42-A91C-7CDA7ABE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EDB3-0235-FF49-9ECE-4B98597C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9FB2-AC6E-A74C-8471-092F5E7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1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0768-C912-0342-8C84-F41DF516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74AC0-3F1A-0A48-B1CE-BACD31C9E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F5EC-F17C-8D42-AEF7-338CE527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E881-F6D2-5F4D-923D-5AA57391977D}" type="datetime1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A9C87-83BB-AA47-A453-4242C339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25C1D-73F4-0242-856C-AEB8770B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9FB2-AC6E-A74C-8471-092F5E7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5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907A-123A-3349-B5D1-4D57A480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24AA9-6962-354F-950D-41EF48219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83E55-3EB1-7740-BF48-4A03F7F9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6F97-342D-FA4A-BA58-A08607BB88D2}" type="datetime1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86DC8-B574-9640-8E87-BC5E71A7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BE414-5A66-A842-940A-EB09C37A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9FB2-AC6E-A74C-8471-092F5E7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79DD-8915-2D42-8B25-9601D656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34F50-8184-3145-9689-737DB2176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92308-C294-144D-BC92-8D400C82D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DEE28-0794-394D-8948-67016BAD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45FA-F3A1-2443-A5D4-63320841DED6}" type="datetime1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722CD-22BA-1A43-A856-D5056385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69629-C1A1-AA44-B970-62A9CC5D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9FB2-AC6E-A74C-8471-092F5E7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2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B2FE-30EE-AB45-9C47-B32E9B48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EF83D-2C64-A842-A01E-A708A47E3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8B61B-AD32-CB4C-9F58-F5465A402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AB98F-A28C-4A4D-B02B-050DCB1EA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0ACEE-CFCA-AE49-80C3-25A4C2E39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4449C-88A9-2344-B07C-FB6116B9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BAC9-1DFF-2647-9254-7ABA270316C7}" type="datetime1">
              <a:rPr lang="en-US" smtClean="0"/>
              <a:t>8/20/20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A706D-1832-5448-A1A6-205F8345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78B60-BDE3-134F-85FB-F5120E3A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9FB2-AC6E-A74C-8471-092F5E7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AFB78-118D-E644-A39E-FCFBD2D5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22E95-8063-9241-8525-1F5590B5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81DB-00AC-404D-9EE7-3CEF8906CD85}" type="datetime1">
              <a:rPr lang="en-US" smtClean="0"/>
              <a:t>8/20/20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FE5A7-B8E3-7647-ADC0-797D59B5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BA6E9-4B15-A44C-9538-5B7C012B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9FB2-AC6E-A74C-8471-092F5E7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4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FC1-82B4-9D48-A5FF-D6BB01C8E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82E0-B55E-2A4B-A521-1F9E4150295C}" type="datetime1">
              <a:rPr lang="en-US" smtClean="0"/>
              <a:t>8/20/20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5BBAA-05D5-904A-9078-33B2B611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741A7-221C-3D46-90A2-DAD510D0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9FB2-AC6E-A74C-8471-092F5E7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1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93D3-7E83-714A-8BB4-80C7A78A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A41C0-D29F-3542-8754-FA0ED630B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30A30-6AF0-2949-AC0C-41523D2CE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9A50D-0B91-9241-BB75-B8778711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E46-34FB-4144-AE6F-E2314D028652}" type="datetime1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81290-4DAF-1741-A8BC-48571106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FFCE5-2510-4E44-B789-4D89885E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9FB2-AC6E-A74C-8471-092F5E7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2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74BB-A5D7-E049-9F45-58D7EA05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F9BB18-61CE-6945-8621-23352C2CF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C2E77-C109-6345-AD3D-9DBD25E89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9E570-C5E5-5745-8D55-2EC69F4B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337E-AF6C-F242-BD76-AF6DCB429A35}" type="datetime1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1A737-E141-A443-B739-B1AD82BBA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1955D-15B0-0946-98F3-AB2F87FC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9FB2-AC6E-A74C-8471-092F5E7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0D3AE-DC5B-D44F-8188-06AA6872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00A18-D392-0148-B536-1270708D5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C634-F4C7-0543-826E-F150CC62D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DB629-9C2E-BD49-9F89-6857C461412F}" type="datetime1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BC4C2-46C0-3D49-BC54-8F1A8F1B1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AF1A4-CCA2-9749-976E-AE31FD04A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9FB2-AC6E-A74C-8471-092F5E7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C56F9-4AEF-364D-89E3-252D3EC5B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5600" dirty="0"/>
              <a:t>Using adaptive filtering to track long-transient gravitational waves with varying frequency and amplitude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54886-34BF-1E4D-88B0-9950713CB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en-US" sz="1500"/>
              <a:t>Rebecca White</a:t>
            </a:r>
          </a:p>
          <a:p>
            <a:r>
              <a:rPr lang="en-US" sz="1500"/>
              <a:t>Mentor: Ling Sun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C2647-A3D8-2F40-8CFD-6B8499F7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1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92694-6C77-5F43-800C-C2DF40DD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Results: iWave’s Tracking Abilities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ACF6C-649E-D142-9D5F-284531B170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3661" y="2599509"/>
                <a:ext cx="4530898" cy="3639450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 dirty="0"/>
                  <a:t>Simulate waveform at different distances from the detector so the signal will be at different amplitudes once it reaches the detector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= 1 </a:t>
                </a:r>
                <a:r>
                  <a:rPr lang="en-US" sz="2000" dirty="0" err="1"/>
                  <a:t>Mpc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 = 1000 s</a:t>
                </a:r>
              </a:p>
              <a:p>
                <a:r>
                  <a:rPr lang="en-US" sz="2000" dirty="0" err="1"/>
                  <a:t>iWave</a:t>
                </a:r>
                <a:r>
                  <a:rPr lang="en-US" sz="2000" dirty="0"/>
                  <a:t> locks onto the signal frequency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ACF6C-649E-D142-9D5F-284531B17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1" y="2599509"/>
                <a:ext cx="4530898" cy="3639450"/>
              </a:xfrm>
              <a:blipFill>
                <a:blip r:embed="rId2"/>
                <a:stretch>
                  <a:fillRect l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880B3D6-514A-EF45-833F-584B21610E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5" t="8534" r="7049"/>
          <a:stretch/>
        </p:blipFill>
        <p:spPr>
          <a:xfrm>
            <a:off x="5737364" y="2801237"/>
            <a:ext cx="5631167" cy="33972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B264A-8314-4E40-8B4F-E82AFD39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9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92694-6C77-5F43-800C-C2DF40DD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Results: iWave’s Tracking Abilities (cont.)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ACF6C-649E-D142-9D5F-284531B170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3661" y="2599509"/>
                <a:ext cx="4530898" cy="3639450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= 4 </a:t>
                </a:r>
                <a:r>
                  <a:rPr lang="en-US" sz="2000" dirty="0" err="1"/>
                  <a:t>Mpc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 = 1000 s</a:t>
                </a:r>
              </a:p>
              <a:p>
                <a:r>
                  <a:rPr lang="en-US" sz="2000" dirty="0" err="1"/>
                  <a:t>iWave</a:t>
                </a:r>
                <a:r>
                  <a:rPr lang="en-US" sz="2000" dirty="0"/>
                  <a:t> loses the signal part-way through the tracking</a:t>
                </a:r>
              </a:p>
              <a:p>
                <a:r>
                  <a:rPr lang="en-US" sz="2000" dirty="0"/>
                  <a:t>As the freq. decreases, so does the amplitude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ACF6C-649E-D142-9D5F-284531B17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1" y="2599509"/>
                <a:ext cx="4530898" cy="3639450"/>
              </a:xfrm>
              <a:blipFill>
                <a:blip r:embed="rId2"/>
                <a:stretch>
                  <a:fillRect l="-1120" r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880B3D6-514A-EF45-833F-584B21610E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8" t="8547" r="8359"/>
          <a:stretch/>
        </p:blipFill>
        <p:spPr>
          <a:xfrm>
            <a:off x="5795415" y="2801713"/>
            <a:ext cx="5543061" cy="33967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B66FF-7E0B-2145-A7F4-DE8F7079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4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D6D5B-9085-7B49-99F0-46790C44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en-US" sz="3200"/>
              <a:t>Results: Sensitivity of iWave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38B8FCD-B6E1-0749-8B38-92F83398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7" y="2508105"/>
            <a:ext cx="4275756" cy="363249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170817 was 40 </a:t>
            </a:r>
            <a:r>
              <a:rPr lang="en-US" sz="2000" dirty="0" err="1"/>
              <a:t>Mpc</a:t>
            </a:r>
            <a:r>
              <a:rPr lang="en-US" sz="2000" dirty="0"/>
              <a:t> away</a:t>
            </a:r>
          </a:p>
          <a:p>
            <a:r>
              <a:rPr lang="en-US" sz="2000" dirty="0" err="1"/>
              <a:t>iWave</a:t>
            </a:r>
            <a:r>
              <a:rPr lang="en-US" sz="2000" dirty="0"/>
              <a:t> is not sensitive enough to detect remnant from 170817</a:t>
            </a:r>
          </a:p>
          <a:p>
            <a:r>
              <a:rPr lang="en-US" sz="2000" dirty="0"/>
              <a:t>Consistent with other studies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227E4AC9-EABF-5E46-85C8-0148A6E3F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8" t="8375" r="7167" b="-2"/>
          <a:stretch/>
        </p:blipFill>
        <p:spPr>
          <a:xfrm>
            <a:off x="5376814" y="2360688"/>
            <a:ext cx="6320162" cy="39250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34D32-E4C4-F145-8948-EF10775C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9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B0A98-8D0C-D24F-94ED-58FBAC00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Conclusions/Future Work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89D5A-3723-7A49-ABE6-875D0208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iWave</a:t>
            </a:r>
            <a:r>
              <a:rPr lang="en-US" sz="2400" dirty="0"/>
              <a:t> is unable to track rapidly changing signals</a:t>
            </a:r>
          </a:p>
          <a:p>
            <a:r>
              <a:rPr lang="en-US" sz="2400" dirty="0" err="1"/>
              <a:t>iWave</a:t>
            </a:r>
            <a:r>
              <a:rPr lang="en-US" sz="2400" dirty="0"/>
              <a:t> is best at tracking signals that gradually change</a:t>
            </a:r>
          </a:p>
          <a:p>
            <a:r>
              <a:rPr lang="en-US" sz="2400" dirty="0"/>
              <a:t>It can be applied to low-latency follow-ups of BNS </a:t>
            </a:r>
            <a:r>
              <a:rPr lang="en-US" sz="2400" dirty="0" err="1"/>
              <a:t>postmerger</a:t>
            </a:r>
            <a:r>
              <a:rPr lang="en-US" sz="2400" dirty="0"/>
              <a:t> remnant</a:t>
            </a:r>
          </a:p>
          <a:p>
            <a:r>
              <a:rPr lang="en-US" sz="2400" dirty="0"/>
              <a:t>Can be used in preparation for future BNS events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EACE9-8A7B-1048-8DF6-FB15CA9A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8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B0A98-8D0C-D24F-94ED-58FBAC00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Conclusions/Future Work (cont.)</a:t>
            </a: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89D5A-3723-7A49-ABE6-875D0208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Still need to carry out more studies to test </a:t>
            </a:r>
            <a:r>
              <a:rPr lang="en-US" sz="2000" dirty="0" err="1"/>
              <a:t>iWave’s</a:t>
            </a:r>
            <a:r>
              <a:rPr lang="en-US" sz="2000" dirty="0"/>
              <a:t> sensitivity to long-transient GW signals</a:t>
            </a:r>
          </a:p>
          <a:p>
            <a:r>
              <a:rPr lang="en-US" sz="2000" dirty="0"/>
              <a:t>Part 2 – track, study, and remove instrumental spectral lines from the interferometric data</a:t>
            </a:r>
          </a:p>
          <a:p>
            <a:r>
              <a:rPr lang="en-US" sz="2000" dirty="0"/>
              <a:t>Example: tracking/cleaning 120 Hz power main line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93DC19-A9B9-6C4C-9292-0C56A3349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" t="7964" r="5888"/>
          <a:stretch/>
        </p:blipFill>
        <p:spPr>
          <a:xfrm>
            <a:off x="5515429" y="2780067"/>
            <a:ext cx="5689599" cy="3418431"/>
          </a:xfrm>
          <a:prstGeom prst="rect">
            <a:avLst/>
          </a:prstGeom>
        </p:spPr>
      </p:pic>
      <p:sp>
        <p:nvSpPr>
          <p:cNvPr id="30" name="Rectangle 2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53CC71-5D76-A949-A489-EBD687904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7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7C24C-9EBD-5A4A-BBBE-4022ED49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Acknowledgements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F90C-D90E-0140-B3E6-49B26FDF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762144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 special thanks to:</a:t>
            </a:r>
          </a:p>
          <a:p>
            <a:pPr lvl="1"/>
            <a:r>
              <a:rPr lang="en-US" sz="2000" dirty="0"/>
              <a:t>My mentor Ling Sun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iWave</a:t>
            </a:r>
            <a:r>
              <a:rPr lang="en-US" sz="2000" dirty="0"/>
              <a:t> Group – Edward </a:t>
            </a:r>
            <a:r>
              <a:rPr lang="en-US" sz="2000" dirty="0" err="1"/>
              <a:t>Daw</a:t>
            </a:r>
            <a:r>
              <a:rPr lang="en-US" sz="2000" dirty="0"/>
              <a:t>, Ian Hollows, </a:t>
            </a:r>
            <a:r>
              <a:rPr lang="en-US" sz="2000" dirty="0" err="1"/>
              <a:t>Timesh</a:t>
            </a:r>
            <a:r>
              <a:rPr lang="en-US" sz="2000" dirty="0"/>
              <a:t> </a:t>
            </a:r>
            <a:r>
              <a:rPr lang="en-US" sz="2000" dirty="0" err="1"/>
              <a:t>Minstry</a:t>
            </a:r>
            <a:endParaRPr lang="en-US" sz="2000" dirty="0"/>
          </a:p>
          <a:p>
            <a:pPr lvl="1"/>
            <a:r>
              <a:rPr lang="en-US" sz="2000" dirty="0"/>
              <a:t>National Science Foundation (NSF)</a:t>
            </a:r>
          </a:p>
          <a:p>
            <a:pPr lvl="1"/>
            <a:r>
              <a:rPr lang="en-US" sz="2000" dirty="0"/>
              <a:t>NSF REU Program</a:t>
            </a:r>
          </a:p>
          <a:p>
            <a:pPr lvl="1"/>
            <a:r>
              <a:rPr lang="en-US" sz="2000" dirty="0"/>
              <a:t>Caltech LIGO SURF program</a:t>
            </a:r>
          </a:p>
          <a:p>
            <a:pPr lvl="1"/>
            <a:r>
              <a:rPr lang="en-US" sz="2000" dirty="0"/>
              <a:t>LIGO Laboratory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8247E342-DEFF-0140-BD43-0780ABD9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003" y="581892"/>
            <a:ext cx="3498272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6DB739E-63E3-1C43-A5FD-90D462A09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978" y="3707894"/>
            <a:ext cx="2512458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AF48E-2931-C543-9D3D-4FB43ECC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9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C4DD9-3C0E-8D43-A0EF-8996B9A1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Overview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B192-E37D-064F-8CB0-22A262996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807132"/>
          </a:xfrm>
        </p:spPr>
        <p:txBody>
          <a:bodyPr anchor="t">
            <a:normAutofit/>
          </a:bodyPr>
          <a:lstStyle/>
          <a:p>
            <a:r>
              <a:rPr lang="en-US" sz="2200" dirty="0"/>
              <a:t>Introduction</a:t>
            </a:r>
          </a:p>
          <a:p>
            <a:pPr lvl="1"/>
            <a:r>
              <a:rPr lang="en-US" sz="2200" dirty="0"/>
              <a:t>Background/Motivation</a:t>
            </a:r>
          </a:p>
          <a:p>
            <a:pPr lvl="1"/>
            <a:r>
              <a:rPr lang="en-US" sz="2200" dirty="0"/>
              <a:t>Goals</a:t>
            </a:r>
          </a:p>
          <a:p>
            <a:r>
              <a:rPr lang="en-US" sz="2200" dirty="0"/>
              <a:t>Simulated Signal</a:t>
            </a:r>
          </a:p>
          <a:p>
            <a:r>
              <a:rPr lang="en-US" sz="2200" dirty="0"/>
              <a:t>Methods</a:t>
            </a:r>
          </a:p>
          <a:p>
            <a:pPr lvl="1"/>
            <a:r>
              <a:rPr lang="en-US" sz="2200" dirty="0"/>
              <a:t>What is </a:t>
            </a:r>
            <a:r>
              <a:rPr lang="en-US" sz="2200" dirty="0" err="1"/>
              <a:t>iWave</a:t>
            </a:r>
            <a:r>
              <a:rPr lang="en-US" sz="2200" dirty="0"/>
              <a:t>?</a:t>
            </a:r>
          </a:p>
          <a:p>
            <a:pPr lvl="1"/>
            <a:r>
              <a:rPr lang="en-US" sz="2200" dirty="0"/>
              <a:t>Simulation Parameters</a:t>
            </a:r>
          </a:p>
          <a:p>
            <a:r>
              <a:rPr lang="en-US" sz="2200" dirty="0"/>
              <a:t>Results</a:t>
            </a:r>
          </a:p>
          <a:p>
            <a:pPr lvl="1"/>
            <a:r>
              <a:rPr lang="en-US" sz="2200" dirty="0" err="1"/>
              <a:t>iWave’s</a:t>
            </a:r>
            <a:r>
              <a:rPr lang="en-US" sz="2200" dirty="0"/>
              <a:t> Tracking Abilities</a:t>
            </a:r>
          </a:p>
          <a:p>
            <a:pPr lvl="1"/>
            <a:r>
              <a:rPr lang="en-US" sz="2200" dirty="0"/>
              <a:t>Sensitivity of </a:t>
            </a:r>
            <a:r>
              <a:rPr lang="en-US" sz="2200" dirty="0" err="1"/>
              <a:t>iWave</a:t>
            </a:r>
            <a:endParaRPr lang="en-US" sz="2200" dirty="0"/>
          </a:p>
          <a:p>
            <a:r>
              <a:rPr lang="en-US" sz="2200" dirty="0"/>
              <a:t>Conclusions/Future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E1969-9682-8D41-989C-85C29DD0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2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67E84-9788-7645-87EB-F45F7646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400"/>
              <a:t>Introduction: Background/Motivation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98A44-0F28-9F4B-A2AF-DBBD512C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1900"/>
              <a:t>Compact Binary Coalescence (CBC) Gravitational Waves (GW)</a:t>
            </a:r>
          </a:p>
          <a:p>
            <a:pPr lvl="1"/>
            <a:r>
              <a:rPr lang="en-US" sz="1900"/>
              <a:t>3 types: Binary Black Holes (BBH), Binary Neutron Star (BNS), and Neutron Star-Black Hole Binary (NSBH)</a:t>
            </a:r>
          </a:p>
          <a:p>
            <a:pPr lvl="1"/>
            <a:r>
              <a:rPr lang="en-US" sz="1900"/>
              <a:t>LIGO has detected 14 confirmed GW events, most of them being BBHs</a:t>
            </a:r>
          </a:p>
          <a:p>
            <a:pPr lvl="2"/>
            <a:r>
              <a:rPr lang="en-US" sz="1900"/>
              <a:t>11 confirmed events in O1/O2</a:t>
            </a:r>
          </a:p>
          <a:p>
            <a:pPr lvl="2"/>
            <a:r>
              <a:rPr lang="en-US" sz="1900"/>
              <a:t>3 confirmed events in O3 so far</a:t>
            </a:r>
          </a:p>
          <a:p>
            <a:pPr lvl="1"/>
            <a:r>
              <a:rPr lang="en-US" sz="1900"/>
              <a:t>During LIGO’s 2</a:t>
            </a:r>
            <a:r>
              <a:rPr lang="en-US" sz="1900" baseline="30000"/>
              <a:t>nd</a:t>
            </a:r>
            <a:r>
              <a:rPr lang="en-US" sz="1900"/>
              <a:t> observing run, BNS merger GW170817 was detected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Chandra :: Photo Album :: GW170817 :: May 31, 2018">
            <a:extLst>
              <a:ext uri="{FF2B5EF4-FFF2-40B4-BE49-F238E27FC236}">
                <a16:creationId xmlns:a16="http://schemas.microsoft.com/office/drawing/2014/main" id="{2D019736-106E-E047-B6D8-44F1B00F5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AC268-0DBC-A342-8758-76852928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5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3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E1969-9682-8D41-989C-85C29DD0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B76A9AE-D842-6E4A-92A9-38DEC0A86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51"/>
            <a:ext cx="10515600" cy="1325563"/>
          </a:xfrm>
        </p:spPr>
        <p:txBody>
          <a:bodyPr/>
          <a:lstStyle/>
          <a:p>
            <a:r>
              <a:rPr lang="en-US" dirty="0"/>
              <a:t>Introduction: Background/Motivation (cont.)</a:t>
            </a:r>
          </a:p>
        </p:txBody>
      </p:sp>
      <p:pic>
        <p:nvPicPr>
          <p:cNvPr id="34" name="Content Placeholder 5">
            <a:extLst>
              <a:ext uri="{FF2B5EF4-FFF2-40B4-BE49-F238E27FC236}">
                <a16:creationId xmlns:a16="http://schemas.microsoft.com/office/drawing/2014/main" id="{6F3AA1FC-3B14-8A4F-9A50-8A0A9B97F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407" y="1146629"/>
            <a:ext cx="9311186" cy="5237542"/>
          </a:xfrm>
        </p:spPr>
      </p:pic>
    </p:spTree>
    <p:extLst>
      <p:ext uri="{BB962C8B-B14F-4D97-AF65-F5344CB8AC3E}">
        <p14:creationId xmlns:p14="http://schemas.microsoft.com/office/powerpoint/2010/main" val="189565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67E84-9788-7645-87EB-F45F7646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2500"/>
              <a:t>Introduction: Background/Motivation (cont.)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98A44-0F28-9F4B-A2AF-DBBD512C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Binary neutron star postmerger remnants</a:t>
            </a:r>
          </a:p>
          <a:p>
            <a:pPr lvl="1"/>
            <a:r>
              <a:rPr lang="en-US" sz="2000"/>
              <a:t>The object created after a BNS causes a gravitational wave</a:t>
            </a:r>
          </a:p>
          <a:p>
            <a:pPr lvl="1"/>
            <a:r>
              <a:rPr lang="en-US" sz="2000"/>
              <a:t>Detecting postmerger remnant helps us understand more about what happens after the BNS collision and the Nuclear equation of state</a:t>
            </a:r>
          </a:p>
          <a:p>
            <a:pPr lvl="1"/>
            <a:r>
              <a:rPr lang="en-US" sz="2000"/>
              <a:t>Many publications trying to find remnant of GW170817</a:t>
            </a:r>
          </a:p>
          <a:p>
            <a:pPr lvl="1"/>
            <a:r>
              <a:rPr lang="en-US" sz="2000"/>
              <a:t>Postmerger remnant signals have not been detected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Screen Shot 2018-05-08 at 12.30.34 pm.png" descr="Screen Shot 2018-05-08 at 12.30.34 pm.png">
            <a:extLst>
              <a:ext uri="{FF2B5EF4-FFF2-40B4-BE49-F238E27FC236}">
                <a16:creationId xmlns:a16="http://schemas.microsoft.com/office/drawing/2014/main" id="{AA759C2E-1141-BC4B-AD53-80B92226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" t="1" r="-192" b="1"/>
          <a:stretch/>
        </p:blipFill>
        <p:spPr>
          <a:xfrm>
            <a:off x="5342568" y="1756944"/>
            <a:ext cx="6364183" cy="4027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AD64F-5F20-2149-B123-5C6B7675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6" name="Image: Baiotti &amp; Rezzolla (2017)">
            <a:extLst>
              <a:ext uri="{FF2B5EF4-FFF2-40B4-BE49-F238E27FC236}">
                <a16:creationId xmlns:a16="http://schemas.microsoft.com/office/drawing/2014/main" id="{52824AD6-9774-8246-B3BA-BD02A9E13EAB}"/>
              </a:ext>
            </a:extLst>
          </p:cNvPr>
          <p:cNvSpPr txBox="1"/>
          <p:nvPr/>
        </p:nvSpPr>
        <p:spPr>
          <a:xfrm>
            <a:off x="7635800" y="5651841"/>
            <a:ext cx="2364728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000" b="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1200" dirty="0"/>
              <a:t>Image: </a:t>
            </a:r>
            <a:r>
              <a:rPr sz="1200" dirty="0" err="1"/>
              <a:t>Baiotti</a:t>
            </a:r>
            <a:r>
              <a:rPr sz="1200" dirty="0"/>
              <a:t> &amp; </a:t>
            </a:r>
            <a:r>
              <a:rPr sz="1200" dirty="0" err="1"/>
              <a:t>Rezzolla</a:t>
            </a:r>
            <a:r>
              <a:rPr sz="1200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314963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1C11B-92F9-0440-9108-188AD4E4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Introduction: Goals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00690-88C3-0245-A447-EA70CD8D4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/>
              <a:t>Part 1 –  Explore the capability of iWave to track and detect weak long-transient GW signals like BNS post-merger remnants and quantify the sensitivity</a:t>
            </a:r>
            <a:br>
              <a:rPr lang="en-US" sz="2400"/>
            </a:br>
            <a:endParaRPr lang="en-US" sz="2400"/>
          </a:p>
          <a:p>
            <a:r>
              <a:rPr lang="en-US" sz="2400"/>
              <a:t>Part 2 – Track, study, and remove instrumental spectral lines from the interferometric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2EA0A-22AA-CB45-94B8-6D55136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67E84-9788-7645-87EB-F45F7646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2800" dirty="0"/>
              <a:t>Simulated Signal</a:t>
            </a:r>
            <a:endParaRPr lang="en-US" sz="25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98A44-0F28-9F4B-A2AF-DBBD512C4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0719" y="2118000"/>
                <a:ext cx="5095090" cy="4739999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400" dirty="0"/>
                  <a:t>Models GW emission from a rapidly spinning-down millisecond magnetar born after the BNS merger happens at t=0</a:t>
                </a:r>
              </a:p>
              <a:p>
                <a:r>
                  <a:rPr lang="en-US" sz="2400" dirty="0"/>
                  <a:t>Frequency calculated by: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𝑔𝑤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Amplitude calculated by: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𝑧𝑧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𝑔𝑤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98A44-0F28-9F4B-A2AF-DBBD512C4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719" y="2118000"/>
                <a:ext cx="5095090" cy="4739999"/>
              </a:xfrm>
              <a:blipFill>
                <a:blip r:embed="rId2"/>
                <a:stretch>
                  <a:fillRect l="-1746" r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AD64F-5F20-2149-B123-5C6B7675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68162A5-B85E-5646-8A78-EFCFCF2340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5810" y="523427"/>
                <a:ext cx="5342858" cy="58345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/>
                  <a:t>Parameters: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𝑔𝑤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0</m:t>
                        </m:r>
                      </m:sub>
                    </m:sSub>
                  </m:oMath>
                </a14:m>
                <a:r>
                  <a:rPr lang="en-US" sz="1800" dirty="0"/>
                  <a:t> = initial frequency (Hz)</a:t>
                </a:r>
              </a:p>
              <a:p>
                <a:pPr marL="0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 = time array (s)</a:t>
                </a:r>
              </a:p>
              <a:p>
                <a:pPr marL="0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800" dirty="0"/>
                  <a:t> = </a:t>
                </a:r>
                <a:r>
                  <a:rPr lang="en-US" sz="1800" dirty="0" err="1"/>
                  <a:t>spindown</a:t>
                </a:r>
                <a:r>
                  <a:rPr lang="en-US" sz="1800" dirty="0"/>
                  <a:t> timescale (s)</a:t>
                </a:r>
              </a:p>
              <a:p>
                <a:pPr marL="0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= breaking index</a:t>
                </a:r>
              </a:p>
              <a:p>
                <a:pPr marL="0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sz="1800" dirty="0"/>
                  <a:t> = principal moment of inertia (g*cm</a:t>
                </a:r>
                <a:r>
                  <a:rPr lang="en-US" sz="1800" baseline="30000" dirty="0"/>
                  <a:t>2</a:t>
                </a:r>
                <a:r>
                  <a:rPr lang="en-US" sz="1800" dirty="0"/>
                  <a:t>)</a:t>
                </a:r>
              </a:p>
              <a:p>
                <a:pPr marL="0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800" dirty="0"/>
                  <a:t> = ellipticity of the star</a:t>
                </a:r>
              </a:p>
              <a:p>
                <a:pPr marL="0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= distance to the source (</a:t>
                </a:r>
                <a:r>
                  <a:rPr lang="en-US" sz="1800" dirty="0" err="1"/>
                  <a:t>Mpc</a:t>
                </a:r>
                <a:r>
                  <a:rPr lang="en-US" sz="1800" dirty="0"/>
                  <a:t>)</a:t>
                </a: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68162A5-B85E-5646-8A78-EFCFCF234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810" y="523427"/>
                <a:ext cx="5342858" cy="5834577"/>
              </a:xfrm>
              <a:prstGeom prst="rect">
                <a:avLst/>
              </a:prstGeom>
              <a:blipFill>
                <a:blip r:embed="rId3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95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920B3-0468-4B40-B7A9-17942752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Methods: What is iWave?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43B101-DAEC-3949-ACBE-226B35B2DB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629" y="2203079"/>
                <a:ext cx="5193930" cy="3196235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 dirty="0"/>
                  <a:t>Hybrid method of a traditional phase locked loop (PLL) and an adaptive filter</a:t>
                </a:r>
              </a:p>
              <a:p>
                <a:r>
                  <a:rPr lang="en-US" sz="2000" dirty="0"/>
                  <a:t>Traditional PLL that replaces the reference oscillator with an adaptive filter</a:t>
                </a:r>
              </a:p>
              <a:p>
                <a:pPr/>
                <a:r>
                  <a:rPr lang="en-US" sz="2000" dirty="0" err="1"/>
                  <a:t>iWave</a:t>
                </a:r>
                <a:r>
                  <a:rPr lang="en-US" sz="2000" dirty="0"/>
                  <a:t> characterizes the oscillating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through the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in this iteration equation:</a:t>
                </a: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43B101-DAEC-3949-ACBE-226B35B2D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29" y="2203079"/>
                <a:ext cx="5193930" cy="3196235"/>
              </a:xfrm>
              <a:blipFill>
                <a:blip r:embed="rId2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3D5444-93B6-544E-AE06-960716481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" t="8547" r="8303" b="2"/>
          <a:stretch/>
        </p:blipFill>
        <p:spPr>
          <a:xfrm>
            <a:off x="6516914" y="2206834"/>
            <a:ext cx="4811486" cy="32244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7FEB6-7B23-1A4B-BDF3-3A707B69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131C33-471A-C34A-8880-473D137082FE}"/>
                  </a:ext>
                </a:extLst>
              </p:cNvPr>
              <p:cNvSpPr txBox="1"/>
              <p:nvPr/>
            </p:nvSpPr>
            <p:spPr>
              <a:xfrm>
                <a:off x="4442976" y="4677788"/>
                <a:ext cx="4095054" cy="182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Parameters: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dirty="0"/>
                  <a:t> = sample number in one e-folding relative to the previous samples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= freq. in radians per sample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= previous output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131C33-471A-C34A-8880-473D13708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976" y="4677788"/>
                <a:ext cx="4095054" cy="1823641"/>
              </a:xfrm>
              <a:prstGeom prst="rect">
                <a:avLst/>
              </a:prstGeom>
              <a:blipFill>
                <a:blip r:embed="rId4"/>
                <a:stretch>
                  <a:fillRect l="-1238" t="-138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48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2F5EA-13CC-EF4F-9EA3-997FBFDA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Methods: Simulation Parameters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60F59-989E-C34F-B8BD-36FD93C347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3660" y="2599509"/>
                <a:ext cx="10143668" cy="3435531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Parameters used to test </a:t>
                </a:r>
                <a:r>
                  <a:rPr lang="en-US" sz="2200" dirty="0" err="1"/>
                  <a:t>iWave</a:t>
                </a:r>
                <a:r>
                  <a:rPr lang="en-US" sz="2200" dirty="0"/>
                  <a:t>:</a:t>
                </a:r>
              </a:p>
              <a:p>
                <a:pPr marL="0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𝑔𝑤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0</m:t>
                        </m:r>
                      </m:sub>
                    </m:sSub>
                  </m:oMath>
                </a14:m>
                <a:r>
                  <a:rPr lang="en-US" sz="2200" dirty="0"/>
                  <a:t> = 2000 Hz</a:t>
                </a:r>
              </a:p>
              <a:p>
                <a:pPr marL="0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= optimal observing time with 10000 s being the maximum</a:t>
                </a:r>
              </a:p>
              <a:p>
                <a:pPr marL="0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= 5</a:t>
                </a:r>
              </a:p>
              <a:p>
                <a:pPr marL="0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sz="2200" dirty="0"/>
                  <a:t> = 1.e45 g*cm</a:t>
                </a:r>
                <a:r>
                  <a:rPr lang="en-US" sz="2200" baseline="30000" dirty="0"/>
                  <a:t>2</a:t>
                </a:r>
              </a:p>
              <a:p>
                <a:pPr marL="0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/>
                  <a:t> = 0.01</a:t>
                </a:r>
              </a:p>
              <a:p>
                <a:pPr marL="0"/>
                <a:r>
                  <a:rPr lang="en-US" sz="2200" dirty="0"/>
                  <a:t>Detector ASD = 4e-24 1/√Hz</a:t>
                </a:r>
              </a:p>
              <a:p>
                <a:pPr marL="0"/>
                <a:r>
                  <a:rPr lang="en-US" sz="2200" dirty="0"/>
                  <a:t>Only testing in a single detector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60F59-989E-C34F-B8BD-36FD93C347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0" y="2599509"/>
                <a:ext cx="10143668" cy="3435531"/>
              </a:xfrm>
              <a:blipFill>
                <a:blip r:embed="rId2"/>
                <a:stretch>
                  <a:fillRect l="-751" t="-1845" b="-3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71885-1CCC-D64D-9015-249ECC39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B59FB2-AC6E-A74C-8471-092F5E7B5CFB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D0CB17-1C17-C347-A178-F4CDCF0702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1370" y="3881854"/>
                <a:ext cx="4401991" cy="24690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/>
                  <a:t>Frequency calculated by: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𝑔𝑤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𝑔𝑤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 0</m:t>
                          </m:r>
                        </m:sub>
                      </m:sSub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Amplitude calculated by: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𝑔𝑤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D0CB17-1C17-C347-A178-F4CDCF070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370" y="3881854"/>
                <a:ext cx="4401991" cy="2469070"/>
              </a:xfrm>
              <a:prstGeom prst="rect">
                <a:avLst/>
              </a:prstGeom>
              <a:blipFill>
                <a:blip r:embed="rId3"/>
                <a:stretch>
                  <a:fillRect l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9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736</Words>
  <Application>Microsoft Macintosh PowerPoint</Application>
  <PresentationFormat>Widescreen</PresentationFormat>
  <Paragraphs>112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Regular</vt:lpstr>
      <vt:lpstr>Calibri</vt:lpstr>
      <vt:lpstr>Calibri Light</vt:lpstr>
      <vt:lpstr>Cambria Math</vt:lpstr>
      <vt:lpstr>Office Theme</vt:lpstr>
      <vt:lpstr>Using adaptive filtering to track long-transient gravitational waves with varying frequency and amplitude</vt:lpstr>
      <vt:lpstr>Overview</vt:lpstr>
      <vt:lpstr>Introduction: Background/Motivation</vt:lpstr>
      <vt:lpstr>Introduction: Background/Motivation (cont.)</vt:lpstr>
      <vt:lpstr>Introduction: Background/Motivation (cont.)</vt:lpstr>
      <vt:lpstr>Introduction: Goals</vt:lpstr>
      <vt:lpstr>Simulated Signal</vt:lpstr>
      <vt:lpstr>Methods: What is iWave?</vt:lpstr>
      <vt:lpstr>Methods: Simulation Parameters</vt:lpstr>
      <vt:lpstr>Results: iWave’s Tracking Abilities</vt:lpstr>
      <vt:lpstr>Results: iWave’s Tracking Abilities (cont.)</vt:lpstr>
      <vt:lpstr>Results: Sensitivity of iWave</vt:lpstr>
      <vt:lpstr>Conclusions/Future Work</vt:lpstr>
      <vt:lpstr>Conclusions/Future Work (cont.)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adaptive filtering to track noise lines or signals with varying frequency and amplitude</dc:title>
  <dc:creator>Rebecca White</dc:creator>
  <cp:lastModifiedBy>Rebecca White</cp:lastModifiedBy>
  <cp:revision>3</cp:revision>
  <dcterms:created xsi:type="dcterms:W3CDTF">2020-08-20T20:24:09Z</dcterms:created>
  <dcterms:modified xsi:type="dcterms:W3CDTF">2020-08-21T04:47:33Z</dcterms:modified>
</cp:coreProperties>
</file>