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58" r:id="rId1"/>
  </p:sldMasterIdLst>
  <p:sldIdLst>
    <p:sldId id="256" r:id="rId2"/>
    <p:sldId id="257" r:id="rId3"/>
    <p:sldId id="265" r:id="rId4"/>
    <p:sldId id="263" r:id="rId5"/>
    <p:sldId id="264" r:id="rId6"/>
    <p:sldId id="258" r:id="rId7"/>
    <p:sldId id="259" r:id="rId8"/>
    <p:sldId id="260" r:id="rId9"/>
    <p:sldId id="261" r:id="rId10"/>
    <p:sldId id="266" r:id="rId11"/>
    <p:sldId id="262" r:id="rId12"/>
    <p:sldId id="267" r:id="rId13"/>
    <p:sldId id="268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226"/>
    <p:restoredTop sz="94678"/>
  </p:normalViewPr>
  <p:slideViewPr>
    <p:cSldViewPr snapToGrid="0" snapToObjects="1">
      <p:cViewPr>
        <p:scale>
          <a:sx n="81" d="100"/>
          <a:sy n="81" d="100"/>
        </p:scale>
        <p:origin x="632" y="90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0693" y="1769540"/>
            <a:ext cx="9440034" cy="1828801"/>
          </a:xfrm>
        </p:spPr>
        <p:txBody>
          <a:bodyPr anchor="b">
            <a:normAutofit/>
          </a:bodyPr>
          <a:lstStyle>
            <a:lvl1pPr algn="ctr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0693" y="3773489"/>
            <a:ext cx="9440034" cy="1049867"/>
          </a:xfrm>
        </p:spPr>
        <p:txBody>
          <a:bodyPr anchor="t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D38747-4367-4BD2-8D51-C97E202738E2}" type="datetime1">
              <a:rPr lang="en-US" smtClean="0"/>
              <a:t>8/17/20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40370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Slate-V2-HD-panoPhotoInset.png">
            <a:extLst>
              <a:ext uri="{FF2B5EF4-FFF2-40B4-BE49-F238E27FC236}">
                <a16:creationId xmlns:a16="http://schemas.microsoft.com/office/drawing/2014/main" id="{CE39118B-B3AD-4BD4-BA22-DEFF4E76CE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883" y="547807"/>
            <a:ext cx="10141799" cy="381680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4565255"/>
            <a:ext cx="10355326" cy="543472"/>
          </a:xfrm>
        </p:spPr>
        <p:txBody>
          <a:bodyPr anchor="b">
            <a:normAutofit/>
          </a:bodyPr>
          <a:lstStyle>
            <a:lvl1pPr algn="ctr"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69349" y="695009"/>
            <a:ext cx="9845346" cy="3525671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5247728"/>
            <a:ext cx="10353762" cy="543472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1B079-7EF0-44EE-B798-BCC497C9F3B2}" type="datetime1">
              <a:rPr lang="en-US" smtClean="0"/>
              <a:t>8/17/20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31353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8437"/>
            <a:ext cx="10353762" cy="3534344"/>
          </a:xfrm>
        </p:spPr>
        <p:txBody>
          <a:bodyPr anchor="ctr"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295180"/>
            <a:ext cx="10353763" cy="1501826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FF70A8-1D13-4657-95F0-A9EA54967B8D}" type="datetime1">
              <a:rPr lang="en-US" smtClean="0"/>
              <a:t>8/17/20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79155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32749"/>
          </a:xfrm>
        </p:spPr>
        <p:txBody>
          <a:bodyPr anchor="t">
            <a:normAutofit/>
          </a:bodyPr>
          <a:lstStyle>
            <a:lvl1pPr marL="0" indent="0" algn="r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304353"/>
            <a:ext cx="10353763" cy="148949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EB90AC-71BD-4C7F-8ACA-7B3F18292E63}" type="datetime1">
              <a:rPr lang="en-US" smtClean="0"/>
              <a:t>8/17/20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23F0D53-0705-41B7-8554-09D21E7807F9}"/>
              </a:ext>
            </a:extLst>
          </p:cNvPr>
          <p:cNvSpPr txBox="1"/>
          <p:nvPr/>
        </p:nvSpPr>
        <p:spPr>
          <a:xfrm>
            <a:off x="990600" y="88479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7F647CD-0F1A-4BB3-89E0-A74F1E1B098D}"/>
              </a:ext>
            </a:extLst>
          </p:cNvPr>
          <p:cNvSpPr txBox="1"/>
          <p:nvPr/>
        </p:nvSpPr>
        <p:spPr>
          <a:xfrm>
            <a:off x="10504716" y="292825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75330960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2126942"/>
            <a:ext cx="10353763" cy="25118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84" y="4650556"/>
            <a:ext cx="10352199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6EFC2C-8905-46F0-B443-CE905B76BA01}" type="datetime1">
              <a:rPr lang="en-US" smtClean="0"/>
              <a:t>8/17/20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276602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97045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95" y="1885950"/>
            <a:ext cx="3300984" cy="764782"/>
          </a:xfrm>
        </p:spPr>
        <p:txBody>
          <a:bodyPr anchor="b">
            <a:noAutofit/>
          </a:bodyPr>
          <a:lstStyle>
            <a:lvl1pPr marL="0" indent="0" algn="ctr"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95" y="2768112"/>
            <a:ext cx="3300984" cy="302308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6711" y="1885949"/>
            <a:ext cx="3300984" cy="764783"/>
          </a:xfrm>
        </p:spPr>
        <p:txBody>
          <a:bodyPr anchor="b">
            <a:noAutofit/>
          </a:bodyPr>
          <a:lstStyle>
            <a:lvl1pPr marL="0" indent="0" algn="ctr"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435" y="2768112"/>
            <a:ext cx="3300984" cy="302308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66572" y="1885950"/>
            <a:ext cx="3300984" cy="764782"/>
          </a:xfrm>
        </p:spPr>
        <p:txBody>
          <a:bodyPr anchor="b">
            <a:noAutofit/>
          </a:bodyPr>
          <a:lstStyle>
            <a:lvl1pPr marL="0" indent="0" algn="ctr"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66572" y="2768110"/>
            <a:ext cx="3300984" cy="302308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079DC3-C9B5-499E-9140-0DC28B7074E2}" type="datetime1">
              <a:rPr lang="en-US" smtClean="0"/>
              <a:t>8/17/20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577107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ate-V2-HD-3colPhotoInset.png">
            <a:extLst>
              <a:ext uri="{FF2B5EF4-FFF2-40B4-BE49-F238E27FC236}">
                <a16:creationId xmlns:a16="http://schemas.microsoft.com/office/drawing/2014/main" id="{7E87C569-D426-4615-ADA7-B370EA9834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962" y="1818214"/>
            <a:ext cx="3339972" cy="1847851"/>
          </a:xfrm>
          <a:prstGeom prst="rect">
            <a:avLst/>
          </a:prstGeom>
        </p:spPr>
      </p:pic>
      <p:pic>
        <p:nvPicPr>
          <p:cNvPr id="36" name="Picture 35" descr="Slate-V2-HD-3colPhotoInset.png">
            <a:extLst>
              <a:ext uri="{FF2B5EF4-FFF2-40B4-BE49-F238E27FC236}">
                <a16:creationId xmlns:a16="http://schemas.microsoft.com/office/drawing/2014/main" id="{7B353ED4-7AD0-46C9-88ED-1A16B1433A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3800" y="1818214"/>
            <a:ext cx="3339972" cy="1847851"/>
          </a:xfrm>
          <a:prstGeom prst="rect">
            <a:avLst/>
          </a:prstGeom>
        </p:spPr>
      </p:pic>
      <p:pic>
        <p:nvPicPr>
          <p:cNvPr id="37" name="Picture 36" descr="Slate-V2-HD-3colPhotoInset.png">
            <a:extLst>
              <a:ext uri="{FF2B5EF4-FFF2-40B4-BE49-F238E27FC236}">
                <a16:creationId xmlns:a16="http://schemas.microsoft.com/office/drawing/2014/main" id="{F561D985-AD57-459A-B3A6-EBF2960397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6051" y="1818214"/>
            <a:ext cx="3339972" cy="1847851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94" y="609600"/>
            <a:ext cx="10353763" cy="97045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95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018102" y="1938918"/>
            <a:ext cx="3092368" cy="160295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95" y="4572443"/>
            <a:ext cx="3300984" cy="121875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88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45743" y="1939094"/>
            <a:ext cx="3092368" cy="160816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435" y="4572442"/>
            <a:ext cx="3300984" cy="121875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66697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75698" y="1934432"/>
            <a:ext cx="3092368" cy="160729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66572" y="4572442"/>
            <a:ext cx="3300984" cy="121875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BB33EA-E472-4D22-9C03-A9C14AA21CED}" type="datetime1">
              <a:rPr lang="en-US" smtClean="0"/>
              <a:t>8/17/20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617475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7E833E-1B6D-415F-AD29-75AE8C43BD0D}" type="datetime1">
              <a:rPr lang="en-US" smtClean="0"/>
              <a:t>8/17/20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471874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83068" y="609599"/>
            <a:ext cx="2284487" cy="518160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3796" y="609599"/>
            <a:ext cx="7916872" cy="5181601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52596F-08A7-4B70-989A-F2B1CF31E66B}" type="datetime1">
              <a:rPr lang="en-US" smtClean="0"/>
              <a:t>8/17/20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91019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55A3C-5767-4844-A0A3-83778C2E5409}" type="datetime1">
              <a:rPr lang="en-US" smtClean="0"/>
              <a:t>8/17/20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44219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1761067"/>
            <a:ext cx="9590550" cy="1828813"/>
          </a:xfrm>
        </p:spPr>
        <p:txBody>
          <a:bodyPr anchor="b"/>
          <a:lstStyle>
            <a:lvl1pPr algn="ctr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3763439"/>
            <a:ext cx="9590550" cy="1333494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E507A8-A5CF-4D38-AB86-7EDDA87A85D4}" type="datetime1">
              <a:rPr lang="en-US" smtClean="0"/>
              <a:t>8/17/20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34560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12618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3795" y="2076450"/>
            <a:ext cx="4856841" cy="3622671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0716" y="2076451"/>
            <a:ext cx="4856841" cy="3622672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CD27C-8599-43EF-BA1D-14DDC1946E06}" type="datetime1">
              <a:rPr lang="en-US" smtClean="0"/>
              <a:t>8/17/20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84660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Slate-V2-HD-compPhotoInset.png">
            <a:extLst>
              <a:ext uri="{FF2B5EF4-FFF2-40B4-BE49-F238E27FC236}">
                <a16:creationId xmlns:a16="http://schemas.microsoft.com/office/drawing/2014/main" id="{37B721FF-D609-4D98-9D19-CF75AA8A54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795" y="1734506"/>
            <a:ext cx="5029200" cy="4099959"/>
          </a:xfrm>
          <a:prstGeom prst="rect">
            <a:avLst/>
          </a:prstGeom>
        </p:spPr>
      </p:pic>
      <p:pic>
        <p:nvPicPr>
          <p:cNvPr id="21" name="Picture 20" descr="Slate-V2-HD-compPhotoInset.png">
            <a:extLst>
              <a:ext uri="{FF2B5EF4-FFF2-40B4-BE49-F238E27FC236}">
                <a16:creationId xmlns:a16="http://schemas.microsoft.com/office/drawing/2014/main" id="{073936BD-C868-433F-8E84-D6DD8E640E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8357" y="1734506"/>
            <a:ext cx="5029200" cy="409995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97045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46013" y="1855153"/>
            <a:ext cx="4764764" cy="692494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46013" y="2702103"/>
            <a:ext cx="4764764" cy="3043533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63166" y="1855152"/>
            <a:ext cx="4779582" cy="692495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63167" y="2702103"/>
            <a:ext cx="4779581" cy="3043533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343D99-809A-49C0-96E5-4250D0B498EE}" type="datetime1">
              <a:rPr lang="en-US" smtClean="0"/>
              <a:t>8/17/20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24751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43DE9B-B678-4EFB-BB7D-A4370204A0B0}" type="datetime1">
              <a:rPr lang="en-US" smtClean="0"/>
              <a:t>8/17/20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76411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8812DA-F765-4142-A6A3-A8ED7235E082}" type="datetime1">
              <a:rPr lang="en-US" smtClean="0"/>
              <a:t>8/17/20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54399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3706889" cy="1821918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55633" y="609600"/>
            <a:ext cx="6411924" cy="5080001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2673351"/>
            <a:ext cx="3706889" cy="301625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0277FD-7DE6-41D4-930D-AC99F5AFE54E}" type="datetime1">
              <a:rPr lang="en-US" smtClean="0"/>
              <a:t>8/17/20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20356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Slate-V2-HD-vertPhotoInset.png">
            <a:extLst>
              <a:ext uri="{FF2B5EF4-FFF2-40B4-BE49-F238E27FC236}">
                <a16:creationId xmlns:a16="http://schemas.microsoft.com/office/drawing/2014/main" id="{4D06E496-ACBA-4063-B4A1-C5C484EE5A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3665" y="609600"/>
            <a:ext cx="3584166" cy="520483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763701"/>
            <a:ext cx="5707899" cy="1675559"/>
          </a:xfrm>
        </p:spPr>
        <p:txBody>
          <a:bodyPr anchor="b">
            <a:noAutofit/>
          </a:bodyPr>
          <a:lstStyle>
            <a:lvl1pPr algn="ctr">
              <a:defRPr sz="32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42551" y="763702"/>
            <a:ext cx="3275751" cy="4912822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73698" y="2679699"/>
            <a:ext cx="4588094" cy="3135695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A15526-7079-4B7B-987C-1B5FAE11A0FF}" type="datetime1">
              <a:rPr lang="en-US" smtClean="0"/>
              <a:t>8/17/20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23705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1257300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95" y="2076450"/>
            <a:ext cx="10353762" cy="3714749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6" y="600074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fld id="{073ED0CC-082F-4160-86E5-0D6041F12778}" type="datetime1">
              <a:rPr lang="en-US" smtClean="0"/>
              <a:t>8/17/20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95" y="6000749"/>
            <a:ext cx="66728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6000749"/>
            <a:ext cx="7535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300841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56" r:id="rId1"/>
    <p:sldLayoutId id="2147483757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  <p:sldLayoutId id="2147483748" r:id="rId10"/>
    <p:sldLayoutId id="2147483749" r:id="rId11"/>
    <p:sldLayoutId id="2147483750" r:id="rId12"/>
    <p:sldLayoutId id="2147483751" r:id="rId13"/>
    <p:sldLayoutId id="2147483752" r:id="rId14"/>
    <p:sldLayoutId id="2147483753" r:id="rId15"/>
    <p:sldLayoutId id="2147483754" r:id="rId16"/>
    <p:sldLayoutId id="2147483755" r:id="rId17"/>
  </p:sldLayoutIdLst>
  <p:hf sldNum="0" hdr="0" ftr="0" dt="0"/>
  <p:txStyles>
    <p:titleStyle>
      <a:lvl1pPr algn="ctr" defTabSz="457200" rtl="0" eaLnBrk="1" latinLnBrk="0" hangingPunct="1">
        <a:lnSpc>
          <a:spcPct val="90000"/>
        </a:lnSpc>
        <a:spcBef>
          <a:spcPct val="0"/>
        </a:spcBef>
        <a:buNone/>
        <a:defRPr sz="40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j-lt"/>
          <a:ea typeface="+mj-ea"/>
          <a:cs typeface="Trebuchet M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06000" algn="l" defTabSz="457200" rtl="0" eaLnBrk="1" latinLnBrk="0" hangingPunct="1">
        <a:lnSpc>
          <a:spcPct val="110000"/>
        </a:lnSpc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21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1pPr>
      <a:lvl2pPr marL="720000" indent="-270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"/>
        <a:defRPr sz="19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2pPr>
      <a:lvl3pPr marL="1026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7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3pPr>
      <a:lvl4pPr marL="1386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"/>
        <a:defRPr sz="15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4pPr>
      <a:lvl5pPr marL="1674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5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5pPr>
      <a:lvl6pPr marL="20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6pPr>
      <a:lvl7pPr marL="240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7pPr>
      <a:lvl8pPr marL="278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8pPr>
      <a:lvl9pPr marL="310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tif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1">
                <a:shade val="80000"/>
                <a:lumMod val="80000"/>
              </a:schemeClr>
              <a:schemeClr val="bg1">
                <a:tint val="98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close up of a blue wall&#10;&#10;Description automatically generated">
            <a:extLst>
              <a:ext uri="{FF2B5EF4-FFF2-40B4-BE49-F238E27FC236}">
                <a16:creationId xmlns:a16="http://schemas.microsoft.com/office/drawing/2014/main" id="{1CCD3F01-27AC-6A4A-82CC-95C76ED04A9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 useBgFill="1">
        <p:nvSpPr>
          <p:cNvPr id="25" name="Freeform 5">
            <a:extLst>
              <a:ext uri="{FF2B5EF4-FFF2-40B4-BE49-F238E27FC236}">
                <a16:creationId xmlns:a16="http://schemas.microsoft.com/office/drawing/2014/main" id="{608EAA06-5488-416B-B2B2-E552130110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rot="5400000">
            <a:off x="199829" y="1101852"/>
            <a:ext cx="4254640" cy="4654297"/>
          </a:xfrm>
          <a:prstGeom prst="round2SameRect">
            <a:avLst>
              <a:gd name="adj1" fmla="val 5146"/>
              <a:gd name="adj2" fmla="val 400"/>
            </a:avLst>
          </a:prstGeom>
          <a:ln>
            <a:noFill/>
          </a:ln>
          <a:effectLst>
            <a:outerShdw blurRad="50800" dist="38100" dir="5400000" algn="tl" rotWithShape="0">
              <a:srgbClr val="000000">
                <a:alpha val="43000"/>
              </a:srgbClr>
            </a:outerShdw>
          </a:effectLst>
          <a:extLst>
            <a:ext uri="{91240B29-F687-4f45-9708-019B960494DF}">
              <a14:hiddenLine xmlns="" xmlns:a14="http://schemas.microsoft.com/office/drawing/2010/main" xmlns:p14="http://schemas.microsoft.com/office/powerpoint/2010/main" xmlns:a16="http://schemas.microsoft.com/office/drawing/2014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0BBF14C-DAD0-3C4B-B3D9-AB128C45FD6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04336" y="1623412"/>
            <a:ext cx="3503122" cy="2287229"/>
          </a:xfrm>
        </p:spPr>
        <p:txBody>
          <a:bodyPr>
            <a:normAutofit/>
          </a:bodyPr>
          <a:lstStyle/>
          <a:p>
            <a:pPr marL="0" marR="0" algn="l">
              <a:spcBef>
                <a:spcPts val="0"/>
              </a:spcBef>
              <a:spcAft>
                <a:spcPts val="0"/>
              </a:spcAft>
            </a:pPr>
            <a:r>
              <a:rPr lang="en-US" sz="2100" b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Do Binary Black Hole Merger Events Observed by LIGO-Virgo in their Third Observing Run Agree with Waveforms from General Relativity? A Residual Study</a:t>
            </a:r>
            <a:br>
              <a:rPr lang="en-US" sz="2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US" sz="210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02B04C9-6272-3B4D-BB7E-DEBF397A7BB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04335" y="4009771"/>
            <a:ext cx="3503122" cy="1244361"/>
          </a:xfrm>
        </p:spPr>
        <p:txBody>
          <a:bodyPr>
            <a:normAutofit/>
          </a:bodyPr>
          <a:lstStyle/>
          <a:p>
            <a:pPr algn="l">
              <a:lnSpc>
                <a:spcPct val="100000"/>
              </a:lnSpc>
            </a:pPr>
            <a:r>
              <a:rPr lang="en-US" sz="1400">
                <a:solidFill>
                  <a:srgbClr val="72A9D2"/>
                </a:solidFill>
              </a:rPr>
              <a:t>Final Presentation for LIGO SURF 2020 August 28</a:t>
            </a:r>
            <a:r>
              <a:rPr lang="en-US" sz="1400" baseline="30000">
                <a:solidFill>
                  <a:srgbClr val="72A9D2"/>
                </a:solidFill>
              </a:rPr>
              <a:t>th</a:t>
            </a:r>
            <a:r>
              <a:rPr lang="en-US" sz="1400">
                <a:solidFill>
                  <a:srgbClr val="72A9D2"/>
                </a:solidFill>
              </a:rPr>
              <a:t>, 2020</a:t>
            </a:r>
          </a:p>
          <a:p>
            <a:pPr algn="l">
              <a:lnSpc>
                <a:spcPct val="100000"/>
              </a:lnSpc>
            </a:pPr>
            <a:r>
              <a:rPr lang="en-US" sz="1400">
                <a:solidFill>
                  <a:srgbClr val="72A9D2"/>
                </a:solidFill>
              </a:rPr>
              <a:t>Student Researcher: Erin Wilson</a:t>
            </a:r>
          </a:p>
          <a:p>
            <a:pPr algn="l">
              <a:lnSpc>
                <a:spcPct val="100000"/>
              </a:lnSpc>
            </a:pPr>
            <a:r>
              <a:rPr lang="en-US" sz="1400">
                <a:solidFill>
                  <a:srgbClr val="72A9D2"/>
                </a:solidFill>
              </a:rPr>
              <a:t>Mentors: Dr. Alan J. Weinstein, Dicong Liang</a:t>
            </a:r>
          </a:p>
        </p:txBody>
      </p:sp>
    </p:spTree>
    <p:extLst>
      <p:ext uri="{BB962C8B-B14F-4D97-AF65-F5344CB8AC3E}">
        <p14:creationId xmlns:p14="http://schemas.microsoft.com/office/powerpoint/2010/main" val="398785657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C4ED32-8EB6-2248-90C5-EE45513843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Future Short-term and Long-term Work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7A68FE-7F47-5345-A73E-CAE480DCE4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3795" y="1866900"/>
            <a:ext cx="10353762" cy="4009793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Short-Term Goals:</a:t>
            </a:r>
          </a:p>
          <a:p>
            <a:pPr>
              <a:buFontTx/>
              <a:buChar char="-"/>
            </a:pPr>
            <a:r>
              <a:rPr lang="en-US" dirty="0"/>
              <a:t>We will want to apply this analysis to all 80+ events (GWTC-1, GWTC-2, GWTC-3)</a:t>
            </a:r>
          </a:p>
          <a:p>
            <a:pPr>
              <a:buFontTx/>
              <a:buChar char="-"/>
            </a:pPr>
            <a:r>
              <a:rPr lang="en-US" dirty="0"/>
              <a:t>We may find discrepancies requiring further investigation. We may even find evidence for waveforms that lack relevant physics or even failure of GR in the strong-field, highly dynamical regime that LIGO is probing.</a:t>
            </a:r>
          </a:p>
          <a:p>
            <a:r>
              <a:rPr lang="en-US" dirty="0"/>
              <a:t>Long-Term Goals:</a:t>
            </a:r>
          </a:p>
          <a:p>
            <a:pPr>
              <a:buFontTx/>
              <a:buChar char="-"/>
            </a:pPr>
            <a:r>
              <a:rPr lang="en-US" dirty="0"/>
              <a:t>We want to automate this process so that can be applied to the much higher rate of gravitational waves from BBH events in O4.</a:t>
            </a:r>
          </a:p>
          <a:p>
            <a:pPr>
              <a:buFontTx/>
              <a:buChar char="-"/>
            </a:pPr>
            <a:r>
              <a:rPr lang="en-US" dirty="0"/>
              <a:t>Ultimately, we want to find out whether we truly understand gravitational waves from astrophysical sources, or whether there’s more to be learned about the sources, the waves, and gravity itself.</a:t>
            </a:r>
          </a:p>
          <a:p>
            <a:pPr>
              <a:buFontTx/>
              <a:buChar char="-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756741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0F641E-C7DE-F542-BD90-B0BD090771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Acknowledgements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D6EA844-4124-FB40-BC47-73D9720A1D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3795" y="332509"/>
            <a:ext cx="1712866" cy="171796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FE443B6-EB97-4E41-8B62-9901647569C3}"/>
              </a:ext>
            </a:extLst>
          </p:cNvPr>
          <p:cNvSpPr txBox="1"/>
          <p:nvPr/>
        </p:nvSpPr>
        <p:spPr>
          <a:xfrm>
            <a:off x="1672683" y="2308302"/>
            <a:ext cx="9835376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A Warm and Special Thanks to: </a:t>
            </a:r>
            <a:br>
              <a:rPr lang="en-US" sz="2800" dirty="0"/>
            </a:br>
            <a:r>
              <a:rPr lang="en-US" sz="2800" dirty="0"/>
              <a:t>Dr. Alan J. Weinstein, </a:t>
            </a:r>
            <a:br>
              <a:rPr lang="en-US" sz="2800" dirty="0"/>
            </a:br>
            <a:r>
              <a:rPr lang="en-US" sz="2800" dirty="0" err="1"/>
              <a:t>Dicong</a:t>
            </a:r>
            <a:r>
              <a:rPr lang="en-US" sz="2800" dirty="0"/>
              <a:t> Liang, </a:t>
            </a:r>
            <a:br>
              <a:rPr lang="en-US" sz="2800" dirty="0"/>
            </a:br>
            <a:r>
              <a:rPr lang="en-US" sz="2800" dirty="0"/>
              <a:t>Jennifer Sanchez, </a:t>
            </a:r>
            <a:br>
              <a:rPr lang="en-US" sz="2800" dirty="0"/>
            </a:br>
            <a:r>
              <a:rPr lang="en-US" sz="2800" dirty="0"/>
              <a:t>Zoe Haggard, my colleagues, </a:t>
            </a:r>
            <a:br>
              <a:rPr lang="en-US" sz="2800" dirty="0"/>
            </a:br>
            <a:r>
              <a:rPr lang="en-US" sz="2800" dirty="0"/>
              <a:t>LIGO Summer Undergraduate Research Fellowship, </a:t>
            </a:r>
            <a:br>
              <a:rPr lang="en-US" sz="2800" dirty="0"/>
            </a:br>
            <a:r>
              <a:rPr lang="en-US" sz="2800" dirty="0"/>
              <a:t>Carl A. Rouse Fellowship, Caltech Student Faculty Program, and the National Science Foundation Research Experience for Undergraduates</a:t>
            </a:r>
          </a:p>
        </p:txBody>
      </p:sp>
    </p:spTree>
    <p:extLst>
      <p:ext uri="{BB962C8B-B14F-4D97-AF65-F5344CB8AC3E}">
        <p14:creationId xmlns:p14="http://schemas.microsoft.com/office/powerpoint/2010/main" val="181834734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4A45C0-CF24-6749-8F6A-7FA93256A9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Any Questions?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35594D-68E0-7846-AE25-E971B49D15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683767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AFA2C0-CD25-8142-BF45-8C5C0FBA67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Thank You for Listening!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329893-D2B9-4840-ABC8-43DF2995F8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01504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1">
                <a:shade val="80000"/>
                <a:lumMod val="80000"/>
              </a:schemeClr>
              <a:schemeClr val="bg1">
                <a:tint val="98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9726E0AA-ACAD-4929-A688-C5F6D3E372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466BB19-28FA-C746-93EC-CFD07C6B56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7900" y="540336"/>
            <a:ext cx="3947771" cy="1850651"/>
          </a:xfrm>
        </p:spPr>
        <p:txBody>
          <a:bodyPr>
            <a:normAutofit/>
          </a:bodyPr>
          <a:lstStyle/>
          <a:p>
            <a:pPr algn="l"/>
            <a:r>
              <a:rPr lang="en-US" sz="3600" dirty="0"/>
              <a:t>What is A Residual?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F3BDF5F1-11B9-42EB-800A-B3D749BB4B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912659" y="779861"/>
            <a:ext cx="0" cy="1371600"/>
          </a:xfrm>
          <a:prstGeom prst="line">
            <a:avLst/>
          </a:prstGeom>
          <a:ln w="19050">
            <a:solidFill>
              <a:schemeClr val="tx1">
                <a:lumMod val="75000"/>
              </a:schemeClr>
            </a:solidFill>
          </a:ln>
          <a:effectLst>
            <a:innerShdw blurRad="114300">
              <a:prstClr val="black"/>
            </a:inn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C5CBDF2B-B7AF-469F-8DBA-A17ED06C4D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51324" y="540336"/>
            <a:ext cx="6319003" cy="1850651"/>
          </a:xfrm>
        </p:spPr>
        <p:txBody>
          <a:bodyPr anchor="ctr">
            <a:normAutofit fontScale="92500" lnSpcReduction="20000"/>
          </a:bodyPr>
          <a:lstStyle/>
          <a:p>
            <a:pPr>
              <a:lnSpc>
                <a:spcPct val="100000"/>
              </a:lnSpc>
            </a:pPr>
            <a:r>
              <a:rPr lang="en-US" dirty="0"/>
              <a:t>LIGO data streams can be described as </a:t>
            </a:r>
            <a:br>
              <a:rPr lang="en-US" dirty="0"/>
            </a:br>
            <a:r>
              <a:rPr lang="en-US" i="1" dirty="0"/>
              <a:t>d(t) = s(t) + n(t)</a:t>
            </a:r>
            <a:r>
              <a:rPr lang="en-US" dirty="0"/>
              <a:t>, </a:t>
            </a:r>
            <a:br>
              <a:rPr lang="en-US" dirty="0"/>
            </a:br>
            <a:r>
              <a:rPr lang="en-US" dirty="0"/>
              <a:t>where far away noise approximately Gaussian</a:t>
            </a:r>
          </a:p>
          <a:p>
            <a:pPr>
              <a:lnSpc>
                <a:spcPct val="100000"/>
              </a:lnSpc>
            </a:pPr>
            <a:r>
              <a:rPr lang="en-US" dirty="0"/>
              <a:t>When a GR template [h(t)] is subtracted from the data series, what is left is known as a residual: </a:t>
            </a:r>
          </a:p>
          <a:p>
            <a:pPr marL="36900" indent="0">
              <a:lnSpc>
                <a:spcPct val="100000"/>
              </a:lnSpc>
              <a:buNone/>
            </a:pPr>
            <a:r>
              <a:rPr lang="en-US" dirty="0"/>
              <a:t>   </a:t>
            </a:r>
            <a:r>
              <a:rPr lang="en-US" i="1" dirty="0"/>
              <a:t>r(t) = [s(t)-h(t)] + n(t) =? n(t)</a:t>
            </a:r>
          </a:p>
        </p:txBody>
      </p:sp>
      <p:pic>
        <p:nvPicPr>
          <p:cNvPr id="5" name="Content Placeholder 4" descr="A picture containing monitor, clock&#10;&#10;Description automatically generated">
            <a:extLst>
              <a:ext uri="{FF2B5EF4-FFF2-40B4-BE49-F238E27FC236}">
                <a16:creationId xmlns:a16="http://schemas.microsoft.com/office/drawing/2014/main" id="{3162F555-163A-BA42-B38E-3AA53DAD7C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779" y="3429000"/>
            <a:ext cx="3341231" cy="1850651"/>
          </a:xfrm>
          <a:prstGeom prst="rect">
            <a:avLst/>
          </a:prstGeom>
        </p:spPr>
      </p:pic>
      <p:pic>
        <p:nvPicPr>
          <p:cNvPr id="10" name="Picture 9" descr="A close up of a piece of paper&#10;&#10;Description automatically generated">
            <a:extLst>
              <a:ext uri="{FF2B5EF4-FFF2-40B4-BE49-F238E27FC236}">
                <a16:creationId xmlns:a16="http://schemas.microsoft.com/office/drawing/2014/main" id="{1261E46E-7CE3-6645-ACBD-8EDE8D291B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55671" y="3424556"/>
            <a:ext cx="2998629" cy="1850652"/>
          </a:xfrm>
          <a:prstGeom prst="rect">
            <a:avLst/>
          </a:prstGeom>
        </p:spPr>
      </p:pic>
      <p:pic>
        <p:nvPicPr>
          <p:cNvPr id="7" name="Picture 6" descr="A picture containing clock&#10;&#10;Description automatically generated">
            <a:extLst>
              <a:ext uri="{FF2B5EF4-FFF2-40B4-BE49-F238E27FC236}">
                <a16:creationId xmlns:a16="http://schemas.microsoft.com/office/drawing/2014/main" id="{58EB3313-C087-C94E-B707-9A35FC936EE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57864" y="3424556"/>
            <a:ext cx="3307358" cy="185065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6F4E250-74E3-364A-BFCB-BA8F72FE3997}"/>
              </a:ext>
            </a:extLst>
          </p:cNvPr>
          <p:cNvSpPr txBox="1"/>
          <p:nvPr/>
        </p:nvSpPr>
        <p:spPr>
          <a:xfrm>
            <a:off x="4606724" y="5815543"/>
            <a:ext cx="39353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000" dirty="0">
                <a:latin typeface="+mj-lt"/>
              </a:rPr>
              <a:t>Event S200129m (O3b)</a:t>
            </a:r>
          </a:p>
        </p:txBody>
      </p:sp>
      <p:sp>
        <p:nvSpPr>
          <p:cNvPr id="12" name="Minus 11">
            <a:extLst>
              <a:ext uri="{FF2B5EF4-FFF2-40B4-BE49-F238E27FC236}">
                <a16:creationId xmlns:a16="http://schemas.microsoft.com/office/drawing/2014/main" id="{A401B265-C647-0445-9E16-9F28B6B9294D}"/>
              </a:ext>
            </a:extLst>
          </p:cNvPr>
          <p:cNvSpPr/>
          <p:nvPr/>
        </p:nvSpPr>
        <p:spPr>
          <a:xfrm>
            <a:off x="3794789" y="4213185"/>
            <a:ext cx="615165" cy="253829"/>
          </a:xfrm>
          <a:prstGeom prst="mathMin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Equal 12">
            <a:extLst>
              <a:ext uri="{FF2B5EF4-FFF2-40B4-BE49-F238E27FC236}">
                <a16:creationId xmlns:a16="http://schemas.microsoft.com/office/drawing/2014/main" id="{64EEFAF2-D078-E74E-91BF-36473EBC1BFD}"/>
              </a:ext>
            </a:extLst>
          </p:cNvPr>
          <p:cNvSpPr/>
          <p:nvPr/>
        </p:nvSpPr>
        <p:spPr>
          <a:xfrm>
            <a:off x="7848499" y="4190035"/>
            <a:ext cx="693617" cy="307544"/>
          </a:xfrm>
          <a:prstGeom prst="mathEqua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03272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5C759B-C888-2343-9486-466E44A452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422362" y="615950"/>
            <a:ext cx="10353762" cy="1257300"/>
          </a:xfrm>
        </p:spPr>
        <p:txBody>
          <a:bodyPr/>
          <a:lstStyle/>
          <a:p>
            <a:r>
              <a:rPr lang="en-US" dirty="0"/>
              <a:t>Motivation: Why is This Important?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723254-4BC3-DF4A-9A23-8437D530CD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8050" y="2070100"/>
            <a:ext cx="10353762" cy="4171950"/>
          </a:xfrm>
        </p:spPr>
        <p:txBody>
          <a:bodyPr>
            <a:normAutofit/>
          </a:bodyPr>
          <a:lstStyle/>
          <a:p>
            <a:r>
              <a:rPr lang="en-US" dirty="0"/>
              <a:t>Are the signals observed in the LIGO detectors consistent with the waveforms derived from General Relativity?</a:t>
            </a:r>
          </a:p>
          <a:p>
            <a:r>
              <a:rPr lang="en-US" dirty="0"/>
              <a:t>If they are, we can be </a:t>
            </a:r>
            <a:r>
              <a:rPr lang="en-US" b="1" dirty="0"/>
              <a:t>confident</a:t>
            </a:r>
            <a:r>
              <a:rPr lang="en-US" dirty="0"/>
              <a:t> that we understand the source of these signals</a:t>
            </a:r>
          </a:p>
          <a:p>
            <a:r>
              <a:rPr lang="en-US" dirty="0"/>
              <a:t>If they aren’t then:</a:t>
            </a:r>
          </a:p>
          <a:p>
            <a:pPr>
              <a:buFontTx/>
              <a:buChar char="-"/>
            </a:pPr>
            <a:r>
              <a:rPr lang="en-US" dirty="0"/>
              <a:t>Perhaps the waveforms don’t capture all the relevant physics such as spin precession, higher order modes, and eccentricity</a:t>
            </a:r>
          </a:p>
          <a:p>
            <a:pPr>
              <a:buFontTx/>
              <a:buChar char="-"/>
            </a:pPr>
            <a:r>
              <a:rPr lang="en-US" dirty="0"/>
              <a:t>Perhaps the waveforms are insufficiently numerically accurate</a:t>
            </a:r>
          </a:p>
          <a:p>
            <a:pPr>
              <a:buFontTx/>
              <a:buChar char="-"/>
            </a:pPr>
            <a:r>
              <a:rPr lang="en-US" dirty="0"/>
              <a:t>Perhaps there is excess noise in the detectors (glitches) that we don’t understand</a:t>
            </a:r>
          </a:p>
          <a:p>
            <a:pPr>
              <a:buFontTx/>
              <a:buChar char="-"/>
            </a:pPr>
            <a:r>
              <a:rPr lang="en-US" b="1" dirty="0"/>
              <a:t>Maybe General Relativity is wrong!!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837AB91-CA16-C84E-8070-B6F59D013B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14510" y="193964"/>
            <a:ext cx="3159440" cy="1876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68331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3F3DF9-F7D1-2241-9C7D-C53326227E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516835"/>
            <a:ext cx="5977937" cy="1666501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Creating the Best Fit Waveform 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2C01C64D-BAAA-4C2D-9F26-3114FCC842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79" y="2546224"/>
            <a:ext cx="5977938" cy="3342747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Best fit waveforms are created from parameter estimation samples, which are generated by Bilby</a:t>
            </a:r>
          </a:p>
          <a:p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- 1. Includes all 15 BBH parameters along with the detector antenna response</a:t>
            </a:r>
          </a:p>
          <a:p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Using max likelihood value for each parameter will aid in creating more accurate </a:t>
            </a:r>
            <a:r>
              <a:rPr lang="en-US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waveform templates</a:t>
            </a:r>
            <a:endParaRPr lang="en-US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 descr="A close up of a piece of paper&#10;&#10;Description automatically generated">
            <a:extLst>
              <a:ext uri="{FF2B5EF4-FFF2-40B4-BE49-F238E27FC236}">
                <a16:creationId xmlns:a16="http://schemas.microsoft.com/office/drawing/2014/main" id="{8D415F2E-348B-6241-9D3B-B79CB84152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43464" y="2274849"/>
            <a:ext cx="4076829" cy="313349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7C74E0E-B3A2-AE43-83BA-E4B4A9CF9067}"/>
              </a:ext>
            </a:extLst>
          </p:cNvPr>
          <p:cNvSpPr txBox="1"/>
          <p:nvPr/>
        </p:nvSpPr>
        <p:spPr>
          <a:xfrm>
            <a:off x="7368028" y="693810"/>
            <a:ext cx="5365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38125569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01A2B4-53C3-394B-A536-31A049B508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9119" y="297365"/>
            <a:ext cx="10353762" cy="1257300"/>
          </a:xfrm>
        </p:spPr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Creating the Residual</a:t>
            </a:r>
          </a:p>
        </p:txBody>
      </p:sp>
      <p:pic>
        <p:nvPicPr>
          <p:cNvPr id="5" name="Content Placeholder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26A568D0-9F1F-744E-B759-1B89522C837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18832" y="1554665"/>
            <a:ext cx="5173800" cy="3760788"/>
          </a:xfrm>
        </p:spPr>
      </p:pic>
      <p:pic>
        <p:nvPicPr>
          <p:cNvPr id="7" name="Picture 6" descr="A picture containing clock&#10;&#10;Description automatically generated">
            <a:extLst>
              <a:ext uri="{FF2B5EF4-FFF2-40B4-BE49-F238E27FC236}">
                <a16:creationId xmlns:a16="http://schemas.microsoft.com/office/drawing/2014/main" id="{82A9A0B0-9B18-C740-B1DC-56DE354418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95278" y="1554665"/>
            <a:ext cx="5975349" cy="3760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04906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1">
                <a:shade val="80000"/>
                <a:lumMod val="80000"/>
              </a:schemeClr>
              <a:schemeClr val="bg1">
                <a:tint val="98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1B3897FC-A693-4656-8FCD-CF609C3BDF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3F43657-B0E2-0E4B-AD5B-658EF9FB71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7900" y="643467"/>
            <a:ext cx="3946393" cy="1956298"/>
          </a:xfrm>
        </p:spPr>
        <p:txBody>
          <a:bodyPr>
            <a:normAutofit/>
          </a:bodyPr>
          <a:lstStyle/>
          <a:p>
            <a:pPr algn="l"/>
            <a:r>
              <a:rPr lang="en-US" sz="3600" dirty="0"/>
              <a:t>Gaussian Analysis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EDBDE1-206A-C543-877B-C8A993BE7E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39768" y="643467"/>
            <a:ext cx="6430560" cy="1956298"/>
          </a:xfrm>
        </p:spPr>
        <p:txBody>
          <a:bodyPr anchor="ctr"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1800"/>
              <a:t>As discussed last time, a Gaussianity test can be used to determine if the resulting residual consists of only instrumental noise</a:t>
            </a:r>
          </a:p>
          <a:p>
            <a:pPr>
              <a:lnSpc>
                <a:spcPct val="100000"/>
              </a:lnSpc>
            </a:pPr>
            <a:r>
              <a:rPr lang="en-US" sz="1800"/>
              <a:t>However, this only works well for loud signals. How do can we double check that there isn’t any left over signal in residuals of quieter events?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BC4E533-E8E9-A94C-818D-131BAFE8CC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1261" y="3438378"/>
            <a:ext cx="5421959" cy="2710979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950C7260-B0EA-4B69-927F-A414658E9F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912659" y="3820460"/>
            <a:ext cx="0" cy="1371600"/>
          </a:xfrm>
          <a:prstGeom prst="line">
            <a:avLst/>
          </a:prstGeom>
          <a:ln w="19050">
            <a:solidFill>
              <a:schemeClr val="tx1">
                <a:lumMod val="75000"/>
              </a:schemeClr>
            </a:solidFill>
          </a:ln>
          <a:effectLst>
            <a:innerShdw blurRad="114300">
              <a:prstClr val="black"/>
            </a:inn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1088E888-AFD0-D243-9FD4-C46E87E2A9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31655" y="2976552"/>
            <a:ext cx="6860345" cy="363463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E6FF02F2-763C-4D41-ADAE-8AE92B37462D}"/>
              </a:ext>
            </a:extLst>
          </p:cNvPr>
          <p:cNvSpPr txBox="1"/>
          <p:nvPr/>
        </p:nvSpPr>
        <p:spPr>
          <a:xfrm>
            <a:off x="432556" y="6346865"/>
            <a:ext cx="4689602" cy="3691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+mj-lt"/>
              </a:rPr>
              <a:t>GW150914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D59502B-B2C3-7545-A169-D463396C9EBA}"/>
              </a:ext>
            </a:extLst>
          </p:cNvPr>
          <p:cNvSpPr txBox="1"/>
          <p:nvPr/>
        </p:nvSpPr>
        <p:spPr>
          <a:xfrm>
            <a:off x="7070779" y="6346865"/>
            <a:ext cx="34839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+mj-lt"/>
              </a:rPr>
              <a:t>GW151012</a:t>
            </a:r>
          </a:p>
        </p:txBody>
      </p:sp>
    </p:spTree>
    <p:extLst>
      <p:ext uri="{BB962C8B-B14F-4D97-AF65-F5344CB8AC3E}">
        <p14:creationId xmlns:p14="http://schemas.microsoft.com/office/powerpoint/2010/main" val="23775148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1">
                <a:shade val="80000"/>
                <a:lumMod val="80000"/>
              </a:schemeClr>
              <a:schemeClr val="bg1">
                <a:tint val="98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7">
            <a:extLst>
              <a:ext uri="{FF2B5EF4-FFF2-40B4-BE49-F238E27FC236}">
                <a16:creationId xmlns:a16="http://schemas.microsoft.com/office/drawing/2014/main" id="{F662C799-B874-4F21-9E26-28BC92A659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1420135-11D2-2F40-BABF-6DE23B43F4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743" y="609599"/>
            <a:ext cx="3413156" cy="5273675"/>
          </a:xfrm>
        </p:spPr>
        <p:txBody>
          <a:bodyPr>
            <a:normAutofit/>
          </a:bodyPr>
          <a:lstStyle/>
          <a:p>
            <a:r>
              <a:rPr lang="en-US"/>
              <a:t>Correlation Analysis: And Why It’s Important</a:t>
            </a:r>
            <a:endParaRPr lang="en-US" dirty="0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ED423D30-9518-5045-BFE8-C5FF6426BE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80641" y="659342"/>
            <a:ext cx="6889687" cy="3277038"/>
          </a:xfrm>
        </p:spPr>
        <p:txBody>
          <a:bodyPr anchor="ctr">
            <a:normAutofit/>
          </a:bodyPr>
          <a:lstStyle/>
          <a:p>
            <a:r>
              <a:rPr lang="en-US" dirty="0"/>
              <a:t>Cross Correlation between the residual data from Hanford (H) with residual data from Livingston (L)</a:t>
            </a:r>
          </a:p>
          <a:p>
            <a:r>
              <a:rPr lang="en-US" dirty="0"/>
              <a:t>Correlation Coefficient close to 1 or -1: data are correlated between the two detectors</a:t>
            </a:r>
          </a:p>
          <a:p>
            <a:r>
              <a:rPr lang="en-US" dirty="0"/>
              <a:t>Correlation Coefficient close to 0: data are not correlated between detectors; signal subtraction is sufficiently precise </a:t>
            </a:r>
          </a:p>
        </p:txBody>
      </p:sp>
      <p:pic>
        <p:nvPicPr>
          <p:cNvPr id="13" name="Picture 12" descr="A picture containing object, clock&#10;&#10;Description automatically generated">
            <a:extLst>
              <a:ext uri="{FF2B5EF4-FFF2-40B4-BE49-F238E27FC236}">
                <a16:creationId xmlns:a16="http://schemas.microsoft.com/office/drawing/2014/main" id="{51003CE5-F71F-5044-A1FC-1B666AC1E2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38164" y="4182888"/>
            <a:ext cx="6426317" cy="1397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14231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F8050D-E6E7-A841-8F14-7264296F89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9119" y="135038"/>
            <a:ext cx="10353762" cy="1257300"/>
          </a:xfrm>
        </p:spPr>
        <p:txBody>
          <a:bodyPr/>
          <a:lstStyle/>
          <a:p>
            <a:r>
              <a:rPr lang="en-US" dirty="0"/>
              <a:t>Correlation Analysis: And Why It’s Important Cont.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5CD1C1F-23F9-3C40-AD9E-31E91F502D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7589" y="2109052"/>
            <a:ext cx="4673583" cy="3265842"/>
          </a:xfrm>
          <a:prstGeom prst="rect">
            <a:avLst/>
          </a:prstGeom>
        </p:spPr>
      </p:pic>
      <p:pic>
        <p:nvPicPr>
          <p:cNvPr id="6" name="Picture 5" descr="A screenshot of a cell phone&#10;&#10;Description automatically generated">
            <a:extLst>
              <a:ext uri="{FF2B5EF4-FFF2-40B4-BE49-F238E27FC236}">
                <a16:creationId xmlns:a16="http://schemas.microsoft.com/office/drawing/2014/main" id="{64EE419E-98F2-4F48-9500-5A9CAF3A23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0828" y="2109052"/>
            <a:ext cx="4673585" cy="3265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8842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1">
                <a:shade val="80000"/>
                <a:lumMod val="80000"/>
              </a:schemeClr>
              <a:schemeClr val="bg1">
                <a:tint val="98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3">
            <a:extLst>
              <a:ext uri="{FF2B5EF4-FFF2-40B4-BE49-F238E27FC236}">
                <a16:creationId xmlns:a16="http://schemas.microsoft.com/office/drawing/2014/main" id="{95CB840F-8E41-4CA5-B79B-25CC80AD23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E588E17-E0DE-E945-B6C2-0D8D72D4FF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96" y="643465"/>
            <a:ext cx="3382638" cy="1370605"/>
          </a:xfrm>
        </p:spPr>
        <p:txBody>
          <a:bodyPr>
            <a:normAutofit/>
          </a:bodyPr>
          <a:lstStyle/>
          <a:p>
            <a:pPr algn="l"/>
            <a:r>
              <a:rPr lang="en-US" sz="3000"/>
              <a:t>Correlation Analysis of O3b Event S200129m</a:t>
            </a:r>
          </a:p>
        </p:txBody>
      </p:sp>
      <p:sp>
        <p:nvSpPr>
          <p:cNvPr id="19" name="Content Placeholder 10">
            <a:extLst>
              <a:ext uri="{FF2B5EF4-FFF2-40B4-BE49-F238E27FC236}">
                <a16:creationId xmlns:a16="http://schemas.microsoft.com/office/drawing/2014/main" id="{8B5FDA25-49F1-47EC-99AA-35813C4313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3795" y="2247153"/>
            <a:ext cx="3689735" cy="3544046"/>
          </a:xfrm>
        </p:spPr>
        <p:txBody>
          <a:bodyPr>
            <a:normAutofit/>
          </a:bodyPr>
          <a:lstStyle/>
          <a:p>
            <a:r>
              <a:rPr lang="en-US" sz="1800" dirty="0"/>
              <a:t>Accounting for the time shift, the residual generated for the residual in both detectors for event S200129m has a correlation coefficient of -0.25, while the multiplied data series has a correlation coefficient of -0.8.</a:t>
            </a:r>
          </a:p>
        </p:txBody>
      </p:sp>
      <p:pic>
        <p:nvPicPr>
          <p:cNvPr id="7" name="Content Placeholder 6" descr="A close up of a map&#10;&#10;Description automatically generated">
            <a:extLst>
              <a:ext uri="{FF2B5EF4-FFF2-40B4-BE49-F238E27FC236}">
                <a16:creationId xmlns:a16="http://schemas.microsoft.com/office/drawing/2014/main" id="{ECCAD3C3-220E-9C46-A860-FC6B871C01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15348" y="1036673"/>
            <a:ext cx="6633184" cy="4361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5260765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lateVTI">
  <a:themeElements>
    <a:clrScheme name="AnalogousFromLightSeedLeftStep">
      <a:dk1>
        <a:srgbClr val="000000"/>
      </a:dk1>
      <a:lt1>
        <a:srgbClr val="FFFFFF"/>
      </a:lt1>
      <a:dk2>
        <a:srgbClr val="243441"/>
      </a:dk2>
      <a:lt2>
        <a:srgbClr val="E8E5E2"/>
      </a:lt2>
      <a:accent1>
        <a:srgbClr val="72A9D2"/>
      </a:accent1>
      <a:accent2>
        <a:srgbClr val="5AB0B1"/>
      </a:accent2>
      <a:accent3>
        <a:srgbClr val="67AF92"/>
      </a:accent3>
      <a:accent4>
        <a:srgbClr val="5BB36B"/>
      </a:accent4>
      <a:accent5>
        <a:srgbClr val="7BB16A"/>
      </a:accent5>
      <a:accent6>
        <a:srgbClr val="8FAD58"/>
      </a:accent6>
      <a:hlink>
        <a:srgbClr val="A1795A"/>
      </a:hlink>
      <a:folHlink>
        <a:srgbClr val="7F7F7F"/>
      </a:folHlink>
    </a:clrScheme>
    <a:fontScheme name="Slate">
      <a:majorFont>
        <a:latin typeface="Georgia Pro Cond Light" panose="02040603050505030304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Speak Pro" panose="02040603050505030304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late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0000"/>
                <a:lumMod val="90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63500" dist="25400" dir="5400000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hardEdge"/>
          </a:sp3d>
        </a:effectStyle>
      </a:effectStyleLst>
      <a:bgFillStyleLst>
        <a:solidFill>
          <a:schemeClr val="phClr"/>
        </a:solidFill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80000"/>
                <a:lumMod val="80000"/>
              </a:schemeClr>
              <a:schemeClr val="phClr">
                <a:tint val="98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ateVTI" id="{35C4A07C-0176-4A32-9BCB-B016516853F0}" vid="{9B70D35C-BCA8-4715-BB49-8BE54A7FC07C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112</TotalTime>
  <Words>648</Words>
  <Application>Microsoft Macintosh PowerPoint</Application>
  <PresentationFormat>Widescreen</PresentationFormat>
  <Paragraphs>46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9" baseType="lpstr">
      <vt:lpstr>Calibri</vt:lpstr>
      <vt:lpstr>Georgia Pro Cond Light</vt:lpstr>
      <vt:lpstr>Speak Pro</vt:lpstr>
      <vt:lpstr>Times New Roman</vt:lpstr>
      <vt:lpstr>Wingdings 2</vt:lpstr>
      <vt:lpstr>SlateVTI</vt:lpstr>
      <vt:lpstr>Do Binary Black Hole Merger Events Observed by LIGO-Virgo in their Third Observing Run Agree with Waveforms from General Relativity? A Residual Study </vt:lpstr>
      <vt:lpstr>What is A Residual?</vt:lpstr>
      <vt:lpstr>Motivation: Why is This Important?</vt:lpstr>
      <vt:lpstr>Creating the Best Fit Waveform </vt:lpstr>
      <vt:lpstr>Creating the Residual</vt:lpstr>
      <vt:lpstr>Gaussian Analysis</vt:lpstr>
      <vt:lpstr>Correlation Analysis: And Why It’s Important</vt:lpstr>
      <vt:lpstr>Correlation Analysis: And Why It’s Important Cont.</vt:lpstr>
      <vt:lpstr>Correlation Analysis of O3b Event S200129m</vt:lpstr>
      <vt:lpstr>Future Short-term and Long-term Work</vt:lpstr>
      <vt:lpstr>Acknowledgements</vt:lpstr>
      <vt:lpstr>Any Questions?</vt:lpstr>
      <vt:lpstr>Thank You for Listening!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Do Binary Black Hole Merger Events Observed by LIGO-Virgo in their Third Observing Run Agree with Waveforms from General Relativity? A Residual Study </dc:title>
  <dc:creator>Erin Wilson</dc:creator>
  <cp:lastModifiedBy>Erin Wilson</cp:lastModifiedBy>
  <cp:revision>7</cp:revision>
  <dcterms:created xsi:type="dcterms:W3CDTF">2020-08-28T14:22:30Z</dcterms:created>
  <dcterms:modified xsi:type="dcterms:W3CDTF">2020-08-28T16:14:32Z</dcterms:modified>
</cp:coreProperties>
</file>