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57" r:id="rId4"/>
    <p:sldId id="260" r:id="rId5"/>
    <p:sldId id="262" r:id="rId6"/>
    <p:sldId id="263" r:id="rId7"/>
    <p:sldId id="264" r:id="rId8"/>
    <p:sldId id="265" r:id="rId9"/>
    <p:sldId id="267" r:id="rId10"/>
    <p:sldId id="268" r:id="rId11"/>
    <p:sldId id="275" r:id="rId12"/>
    <p:sldId id="273" r:id="rId13"/>
    <p:sldId id="269" r:id="rId14"/>
    <p:sldId id="271" r:id="rId15"/>
    <p:sldId id="276"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Sunseri" initials="JS" lastIdx="26" clrIdx="0">
    <p:extLst>
      <p:ext uri="{19B8F6BF-5375-455C-9EA6-DF929625EA0E}">
        <p15:presenceInfo xmlns:p15="http://schemas.microsoft.com/office/powerpoint/2012/main" userId="S::jamessunseri@berkeley.edu::a0d13ac8-9252-4a31-b819-725f0a0c16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5"/>
    <p:restoredTop sz="76952"/>
  </p:normalViewPr>
  <p:slideViewPr>
    <p:cSldViewPr snapToGrid="0" snapToObjects="1">
      <p:cViewPr varScale="1">
        <p:scale>
          <a:sx n="87" d="100"/>
          <a:sy n="87" d="100"/>
        </p:scale>
        <p:origin x="8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6T00:26:08.442" idx="4">
    <p:pos x="5425" y="2063"/>
    <p:text>Explain more how the degeneracy is broken between mass and redshift specifically. Go back and read messenger and Read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16T00:34:02.649" idx="5">
    <p:pos x="10" y="10"/>
    <p:text>F- mode corresponds to the "fundamental mode" which is actually a strong presence in phase shift without being resonantly excited</p:text>
    <p:extLst>
      <p:ext uri="{C676402C-5697-4E1C-873F-D02D1690AC5C}">
        <p15:threadingInfo xmlns:p15="http://schemas.microsoft.com/office/powerpoint/2012/main" timeZoneBias="420"/>
      </p:ext>
    </p:extLst>
  </p:cm>
  <p:cm authorId="1" dt="2020-08-16T00:43:08.086" idx="6">
    <p:pos x="106" y="106"/>
    <p:text>G-modes corresponds to Gravity Modes and is a byproduct of interactions between bouyancy and gravity</p:text>
    <p:extLst>
      <p:ext uri="{C676402C-5697-4E1C-873F-D02D1690AC5C}">
        <p15:threadingInfo xmlns:p15="http://schemas.microsoft.com/office/powerpoint/2012/main" timeZoneBias="420"/>
      </p:ext>
    </p:extLst>
  </p:cm>
  <p:cm authorId="1" dt="2020-08-16T00:43:51.057" idx="7">
    <p:pos x="202" y="202"/>
    <p:text>R- modes refers to "Rossby Modes" which is a restoring force as a result of rotational spin motion (Coriolis force)</p:text>
    <p:extLst>
      <p:ext uri="{C676402C-5697-4E1C-873F-D02D1690AC5C}">
        <p15:threadingInfo xmlns:p15="http://schemas.microsoft.com/office/powerpoint/2012/main" timeZoneBias="420"/>
      </p:ext>
    </p:extLst>
  </p:cm>
  <p:cm authorId="1" dt="2020-08-16T00:52:01.246" idx="11">
    <p:pos x="298" y="298"/>
    <p:text>F, g, and p modes are all Light like while R modes are actually magnetic like. This has the implication that the f,g,p modes can be excited by a newtonian potential while but the R mode is excited by the gravitomagnetic potential which is inherently a GR effect.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16T00:46:42.387" idx="8">
    <p:pos x="10" y="10"/>
    <p:text>Notice the f-mode doesn't have a discontinuous step (resonance) like we see in other inertial modes</p:text>
    <p:extLst>
      <p:ext uri="{C676402C-5697-4E1C-873F-D02D1690AC5C}">
        <p15:threadingInfo xmlns:p15="http://schemas.microsoft.com/office/powerpoint/2012/main" timeZoneBias="420"/>
      </p:ext>
    </p:extLst>
  </p:cm>
  <p:cm authorId="1" dt="2020-08-16T00:47:56.684" idx="10">
    <p:pos x="106" y="106"/>
    <p:text>R-modes phase shift magnitude is a factor of 10 less than the f-mode contribution which is not desirable for our relative error plot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8-16T01:07:40.249" idx="16">
    <p:pos x="10" y="10"/>
    <p:text>We further motivate the use of poisson's paper because it allows us to break a degeneracy between z and the inclination angles of each star for a single r-mode</p:text>
    <p:extLst>
      <p:ext uri="{C676402C-5697-4E1C-873F-D02D1690AC5C}">
        <p15:threadingInfo xmlns:p15="http://schemas.microsoft.com/office/powerpoint/2012/main" timeZoneBias="420"/>
      </p:ext>
    </p:extLst>
  </p:cm>
  <p:cm authorId="1" dt="2020-08-16T01:10:23.052" idx="17">
    <p:pos x="106" y="106"/>
    <p:text>This degeneracy is broken because each inertial mode phase in each star is dependent on the corresponding star's inclination angle. So far each given star there is 4 separate modal dependencies on that star's inclination angle as opposed to only one.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8-16T11:54:51.024" idx="22">
    <p:pos x="10" y="10"/>
    <p:text>The inclination angle is very important in determining how precisely we could measure z</p:text>
    <p:extLst>
      <p:ext uri="{C676402C-5697-4E1C-873F-D02D1690AC5C}">
        <p15:threadingInfo xmlns:p15="http://schemas.microsoft.com/office/powerpoint/2012/main" timeZoneBias="420"/>
      </p:ext>
    </p:extLst>
  </p:cm>
  <p:cm authorId="1" dt="2020-08-16T12:11:46.930" idx="23">
    <p:pos x="106" y="106"/>
    <p:text>In selecting our inclination angles we aim to maximize the total phase shift amplitude. As stated on the previous slide, there are 4 inertial modes. Each mode has a different trigonometric dependency on inclination angle. </p:text>
    <p:extLst>
      <p:ext uri="{C676402C-5697-4E1C-873F-D02D1690AC5C}">
        <p15:threadingInfo xmlns:p15="http://schemas.microsoft.com/office/powerpoint/2012/main" timeZoneBias="420"/>
      </p:ext>
    </p:extLst>
  </p:cm>
  <p:cm authorId="1" dt="2020-08-16T12:13:10.979" idx="24">
    <p:pos x="202" y="202"/>
    <p:text>At a first glance one would try to maximize all 4 inertial modes, but as shown on previous slides the r-mode phase contribution is actually negative, this cancels out the effects of the second inertial mode.</p:text>
    <p:extLst>
      <p:ext uri="{C676402C-5697-4E1C-873F-D02D1690AC5C}">
        <p15:threadingInfo xmlns:p15="http://schemas.microsoft.com/office/powerpoint/2012/main" timeZoneBias="420"/>
      </p:ext>
    </p:extLst>
  </p:cm>
  <p:cm authorId="1" dt="2020-08-16T12:18:17.550" idx="25">
    <p:pos x="298" y="298"/>
    <p:text>This creates a bit of a challenge because in order to maximize the phase contributions from the other inertial modes we need to pick inclination angles which are a bit unrealistic or non probabilistic where the stars are essentially anti-aligned with the orbital angular momentum</p:text>
    <p:extLst>
      <p:ext uri="{C676402C-5697-4E1C-873F-D02D1690AC5C}">
        <p15:threadingInfo xmlns:p15="http://schemas.microsoft.com/office/powerpoint/2012/main" timeZoneBias="420"/>
      </p:ext>
    </p:extLst>
  </p:cm>
  <p:cm authorId="1" dt="2020-08-16T12:33:31.025" idx="26">
    <p:pos x="394" y="394"/>
    <p:text>This creates a bit of a struggle for picking an inclination angle set so we show several here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8-16T01:14:39.887" idx="20">
    <p:pos x="10" y="10"/>
    <p:text>A measurement of redshift without using light can have several implications. It could tell us that our understanding of light is simply not accurate enough and we are not taking into account something. </p:text>
    <p:extLst>
      <p:ext uri="{C676402C-5697-4E1C-873F-D02D1690AC5C}">
        <p15:threadingInfo xmlns:p15="http://schemas.microsoft.com/office/powerpoint/2012/main" timeZoneBias="420"/>
      </p:ext>
    </p:extLst>
  </p:cm>
  <p:cm authorId="1" dt="2020-08-16T01:16:30.511" idx="21">
    <p:pos x="106" y="106"/>
    <p:text>It could also mean that our understanding physical theories is missing a crucial facet that we need to uncover.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EF0B23-B499-3440-B0AC-33BA7E0E16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72DD95-F58A-DB40-B0BE-973AB1C62D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F5E260-9B46-1C43-BE47-EDEC5D0C33CA}" type="datetimeFigureOut">
              <a:rPr lang="en-US" smtClean="0"/>
              <a:t>8/20/20</a:t>
            </a:fld>
            <a:endParaRPr lang="en-US"/>
          </a:p>
        </p:txBody>
      </p:sp>
      <p:sp>
        <p:nvSpPr>
          <p:cNvPr id="4" name="Footer Placeholder 3">
            <a:extLst>
              <a:ext uri="{FF2B5EF4-FFF2-40B4-BE49-F238E27FC236}">
                <a16:creationId xmlns:a16="http://schemas.microsoft.com/office/drawing/2014/main" id="{4C046270-4352-0D40-A9EF-EEDEBE5C19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D8203C-AC29-B542-B797-302F34976B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A25F05-A2D9-DB4E-9863-8B8FD095CC64}" type="slidenum">
              <a:rPr lang="en-US" smtClean="0"/>
              <a:t>‹#›</a:t>
            </a:fld>
            <a:endParaRPr lang="en-US"/>
          </a:p>
        </p:txBody>
      </p:sp>
    </p:spTree>
    <p:extLst>
      <p:ext uri="{BB962C8B-B14F-4D97-AF65-F5344CB8AC3E}">
        <p14:creationId xmlns:p14="http://schemas.microsoft.com/office/powerpoint/2010/main" val="2496857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E359B-3DFF-284C-BFFF-A10CEB1C9B00}" type="datetimeFigureOut">
              <a:rPr lang="en-US" smtClean="0"/>
              <a:t>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5360B-FCAF-0742-92C0-028632F7ED88}" type="slidenum">
              <a:rPr lang="en-US" smtClean="0"/>
              <a:t>‹#›</a:t>
            </a:fld>
            <a:endParaRPr lang="en-US"/>
          </a:p>
        </p:txBody>
      </p:sp>
    </p:spTree>
    <p:extLst>
      <p:ext uri="{BB962C8B-B14F-4D97-AF65-F5344CB8AC3E}">
        <p14:creationId xmlns:p14="http://schemas.microsoft.com/office/powerpoint/2010/main" val="1242458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1</a:t>
            </a:fld>
            <a:endParaRPr lang="en-US"/>
          </a:p>
        </p:txBody>
      </p:sp>
    </p:spTree>
    <p:extLst>
      <p:ext uri="{BB962C8B-B14F-4D97-AF65-F5344CB8AC3E}">
        <p14:creationId xmlns:p14="http://schemas.microsoft.com/office/powerpoint/2010/main" val="330880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inclination angle is very important in determining how precisely we could measure z</a:t>
            </a:r>
          </a:p>
          <a:p>
            <a:endParaRPr lang="en-US" dirty="0"/>
          </a:p>
          <a:p>
            <a:r>
              <a:rPr lang="en-US" dirty="0"/>
              <a:t>In selecting our inclination angles we aim to maximize the total phase shift amplitude. As stated on the previous slide, there are 4 inertial modes. Each mode has a different trigonometric dependency on inclination angle.  </a:t>
            </a:r>
          </a:p>
          <a:p>
            <a:endParaRPr lang="en-US" dirty="0"/>
          </a:p>
          <a:p>
            <a:r>
              <a:rPr lang="en-US" dirty="0"/>
              <a:t>At a first glance one would try to maximize all 4 inertial modes, but as shown on previous slides the r-mode phase contribution is actually negative, this cancels out the effects of the second inertial mode.</a:t>
            </a:r>
          </a:p>
          <a:p>
            <a:endParaRPr lang="en-US" dirty="0"/>
          </a:p>
          <a:p>
            <a:r>
              <a:rPr lang="en-US" dirty="0"/>
              <a:t>This creates a bit of a challenge because in order to maximize the phase contributions from the other inertial modes we need to pick inclination angles which are a bit unrealistic or non probabilistic where the stars are essentially anti-aligned with the orbital angular momentum</a:t>
            </a:r>
          </a:p>
          <a:p>
            <a:endParaRPr lang="en-US" dirty="0"/>
          </a:p>
          <a:p>
            <a:r>
              <a:rPr lang="en-US" dirty="0"/>
              <a:t>This creates a bit of a struggle for picking an inclination angle set so we show several here</a:t>
            </a:r>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10</a:t>
            </a:fld>
            <a:endParaRPr lang="en-US"/>
          </a:p>
        </p:txBody>
      </p:sp>
    </p:spTree>
    <p:extLst>
      <p:ext uri="{BB962C8B-B14F-4D97-AF65-F5344CB8AC3E}">
        <p14:creationId xmlns:p14="http://schemas.microsoft.com/office/powerpoint/2010/main" val="429328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85360B-FCAF-0742-92C0-028632F7ED88}" type="slidenum">
              <a:rPr lang="en-US" smtClean="0"/>
              <a:t>11</a:t>
            </a:fld>
            <a:endParaRPr lang="en-US"/>
          </a:p>
        </p:txBody>
      </p:sp>
    </p:spTree>
    <p:extLst>
      <p:ext uri="{BB962C8B-B14F-4D97-AF65-F5344CB8AC3E}">
        <p14:creationId xmlns:p14="http://schemas.microsoft.com/office/powerpoint/2010/main" val="11320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important because a successful measurement of redshift without light has large implications on the “Hubble Tension”. It could tell us that our understanding of electromagnetism is simply not accurate enough and we are not taking something into account. It could also mean that our understanding of physical theories is missing a crucial facet that we need to uncover.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Multi-Messenger astronomy is not always reliable, having a ”backup” method incase it is not possible to observe a BNS is extremely valuable. In the current state of multi-messenger astronomy we have to be fairly lucky that all the conditions are right for the coordination to work and actually make multiple measurements of an object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EOS is well known, then Tidal modes allow for us to measure a redshift in the waveform which is inherently difficult to do with GWs But with this we are able to calibrate the </a:t>
            </a:r>
            <a:r>
              <a:rPr lang="en-US" dirty="0" err="1"/>
              <a:t>hubble</a:t>
            </a:r>
            <a:r>
              <a:rPr lang="en-US" dirty="0"/>
              <a:t> constant independently of electromagnetic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12</a:t>
            </a:fld>
            <a:endParaRPr lang="en-US"/>
          </a:p>
        </p:txBody>
      </p:sp>
    </p:spTree>
    <p:extLst>
      <p:ext uri="{BB962C8B-B14F-4D97-AF65-F5344CB8AC3E}">
        <p14:creationId xmlns:p14="http://schemas.microsoft.com/office/powerpoint/2010/main" val="97333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in the future will be to accurately incorporate the 4 inertial modes of (Poisson ‘20) with the original f-modes used in (Messenger &amp; Read ‘12)</a:t>
            </a:r>
          </a:p>
          <a:p>
            <a:endParaRPr lang="en-US" dirty="0"/>
          </a:p>
          <a:p>
            <a:r>
              <a:rPr lang="en-US" dirty="0"/>
              <a:t>This will hopefully make a significantly large phase shift which will correspond to a more precise measurement of redshift</a:t>
            </a:r>
          </a:p>
          <a:p>
            <a:endParaRPr lang="en-US" dirty="0"/>
          </a:p>
          <a:p>
            <a:r>
              <a:rPr lang="en-US" dirty="0"/>
              <a:t>We also aim to explore how much more relaxed our assumptions can become about the EOS of the NS</a:t>
            </a:r>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13</a:t>
            </a:fld>
            <a:endParaRPr lang="en-US"/>
          </a:p>
        </p:txBody>
      </p:sp>
    </p:spTree>
    <p:extLst>
      <p:ext uri="{BB962C8B-B14F-4D97-AF65-F5344CB8AC3E}">
        <p14:creationId xmlns:p14="http://schemas.microsoft.com/office/powerpoint/2010/main" val="347418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85360B-FCAF-0742-92C0-028632F7ED88}" type="slidenum">
              <a:rPr lang="en-US" smtClean="0"/>
              <a:t>15</a:t>
            </a:fld>
            <a:endParaRPr lang="en-US"/>
          </a:p>
        </p:txBody>
      </p:sp>
    </p:spTree>
    <p:extLst>
      <p:ext uri="{BB962C8B-B14F-4D97-AF65-F5344CB8AC3E}">
        <p14:creationId xmlns:p14="http://schemas.microsoft.com/office/powerpoint/2010/main" val="228105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decades now the goal of cosmology is to understand how the universe came to be and what it will be in the distant future</a:t>
            </a:r>
          </a:p>
          <a:p>
            <a:endParaRPr lang="en-US" sz="1200" dirty="0"/>
          </a:p>
          <a:p>
            <a:r>
              <a:rPr lang="en-US" sz="1200" dirty="0"/>
              <a:t>Gravitational waves were theorized by Albert Einstein in his theory of General Relativity and only in the past decade has it been possible to use them for cosmology</a:t>
            </a:r>
          </a:p>
          <a:p>
            <a:endParaRPr lang="en-US" sz="1200" dirty="0"/>
          </a:p>
          <a:p>
            <a:r>
              <a:rPr lang="en-US" sz="1200" dirty="0"/>
              <a:t>This was done with the famous discovery of </a:t>
            </a:r>
            <a:r>
              <a:rPr lang="en-US" sz="1200" u="sng" dirty="0"/>
              <a:t>GW170817</a:t>
            </a:r>
            <a:r>
              <a:rPr lang="en-US" sz="1200" dirty="0"/>
              <a:t> and the use of multi-messenger astronomy. Multi-Messenger meaning the use of both light and GW to learn more information about the event in question.</a:t>
            </a:r>
          </a:p>
          <a:p>
            <a:endParaRPr lang="en-US" sz="1200" u="sng" dirty="0"/>
          </a:p>
          <a:p>
            <a:r>
              <a:rPr lang="en-US" sz="1200" dirty="0"/>
              <a:t>The goals of our research this summer have been to help expand and refine a preexisting theoretical method proposed by (Messenger &amp; Read 12) that can use gravitational waves without the need of multi-messenger astronomy to do cosmology</a:t>
            </a:r>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2</a:t>
            </a:fld>
            <a:endParaRPr lang="en-US"/>
          </a:p>
        </p:txBody>
      </p:sp>
    </p:spTree>
    <p:extLst>
      <p:ext uri="{BB962C8B-B14F-4D97-AF65-F5344CB8AC3E}">
        <p14:creationId xmlns:p14="http://schemas.microsoft.com/office/powerpoint/2010/main" val="416900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POINTS</a:t>
            </a:r>
          </a:p>
          <a:p>
            <a:endParaRPr lang="en-US" dirty="0"/>
          </a:p>
          <a:p>
            <a:r>
              <a:rPr lang="en-US" dirty="0"/>
              <a:t>With Light, it is easy to infer the redshift z but hard to get the distance. Which is why we need standard candles (Type-</a:t>
            </a:r>
            <a:r>
              <a:rPr lang="en-US" dirty="0" err="1"/>
              <a:t>Ia</a:t>
            </a:r>
            <a:r>
              <a:rPr lang="en-US" dirty="0"/>
              <a:t> </a:t>
            </a:r>
            <a:r>
              <a:rPr lang="en-US" dirty="0" err="1"/>
              <a:t>SNe</a:t>
            </a:r>
            <a:r>
              <a:rPr lang="en-US" dirty="0"/>
              <a:t>) or standard rulers (acoustic peaks in CMB). With GW it is the opposite. The amplitude of a waveform directly gives you the distance, and it is hard to measure the redshift. So the key is to measure redshifts with GW</a:t>
            </a:r>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3</a:t>
            </a:fld>
            <a:endParaRPr lang="en-US"/>
          </a:p>
        </p:txBody>
      </p:sp>
    </p:spTree>
    <p:extLst>
      <p:ext uri="{BB962C8B-B14F-4D97-AF65-F5344CB8AC3E}">
        <p14:creationId xmlns:p14="http://schemas.microsoft.com/office/powerpoint/2010/main" val="287792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detection of a coalescing neutron star binary is received as a waveform in the time domain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which is then compared with known models to determine needed</a:t>
                </a:r>
                <a:r>
                  <a:rPr lang="en-US" baseline="0" dirty="0"/>
                  <a:t> </a:t>
                </a:r>
                <a:r>
                  <a:rPr lang="en-US" dirty="0"/>
                  <a:t>parameters for the GW Event. After receiving a waveform in the time domain from the detectors, we move to the frequency domain to do our work. The waveform in the frequency domain has a typical structure where there is an amplitude and a phase. Within the amplitude one can measure luminosity distance and within the phase one can measure the redshift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that phase there is actually two major contributions, we have a tidal phase contribution (caused by the internal physics of NS) and a point particle orbit approximation phase contribution (caused by the dynamics of the binary).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 phase is actually a post-Newtonian effect so as frequency travels through space it is redshifted, yet the phase we detect is not… so in order to preserve the phase shift the mass information must be inversely redshifted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tidal phase is not Post Newtonian, it is actually internal physics of a neutron star. so it does not follow the same redshift effect. So by comparing the mass parameters in the waveform from the PP phase and the Tidal Phase we should be able to extract a redshift. This is analogous to EM measurements of redshifts through spectroscopy. For atomic elements we know that they have standard atomic transitions that correspond to specific lab signatures in a spectra. By comparing the observed signatures one can determine how redshifted an object is compared to the laboratory value. In this case one could think of a NS as the “atom” and its internal modes are serving as the atomic transitions. One can then infer the z by comparing the measured mode frequencies to the expected value in the "lab" frame, just like how z is inferred in EM through </a:t>
                </a:r>
                <a:r>
                  <a:rPr lang="en-US" dirty="0" err="1"/>
                  <a:t>specta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I mean by a tidal phase shift? Well NS have tidal forces acting on them when an </a:t>
                </a:r>
                <a:r>
                  <a:rPr lang="en-US" dirty="0" err="1"/>
                  <a:t>inspiral</a:t>
                </a:r>
                <a:r>
                  <a:rPr lang="en-US" dirty="0"/>
                  <a:t> is forming. During this time a NS internal modes are becoming excited at certain specific frequencies. One could think of a wineglass for an example. A wineglass has a set of eigenmodes corresponding to its eigenfrequencies where the glass vibrates to make a pitch, make note that this only happens at these specific frequencies. So a NS has a set of eigenfrequencies and eigenmodes, and with these one should be able to predict the NS internal mode contributions to the waveform if the EOS is well 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have similar concept to spectroscopy with light except what we are actually measuring is essentially reversed. Where with light we measure redshifts easily, then use complicated techniques to extract a distance. And with GW it is actually relatively easy to measure distances since they are directly in the amplitude of the waveform but it is difficult to extract that redshift which requires complicated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detection of a coalescing neutron star binary is received as a waveform in the time domain </a:t>
                </a:r>
                <a:r>
                  <a:rPr lang="en-US" b="0" i="0">
                    <a:latin typeface="Cambria Math" panose="02040503050406030204" pitchFamily="18" charset="0"/>
                  </a:rPr>
                  <a:t>ℎ(𝑡)</a:t>
                </a:r>
                <a:r>
                  <a:rPr lang="en-US" dirty="0"/>
                  <a:t> which is then compared with known models to determine parameters for the GW Event</a:t>
                </a:r>
              </a:p>
              <a:p>
                <a:endParaRPr lang="en-US" dirty="0"/>
              </a:p>
            </p:txBody>
          </p:sp>
        </mc:Fallback>
      </mc:AlternateContent>
      <p:sp>
        <p:nvSpPr>
          <p:cNvPr id="4" name="Slide Number Placeholder 3"/>
          <p:cNvSpPr>
            <a:spLocks noGrp="1"/>
          </p:cNvSpPr>
          <p:nvPr>
            <p:ph type="sldNum" sz="quarter" idx="5"/>
          </p:nvPr>
        </p:nvSpPr>
        <p:spPr/>
        <p:txBody>
          <a:bodyPr/>
          <a:lstStyle/>
          <a:p>
            <a:fld id="{5185360B-FCAF-0742-92C0-028632F7ED88}" type="slidenum">
              <a:rPr lang="en-US" smtClean="0"/>
              <a:t>4</a:t>
            </a:fld>
            <a:endParaRPr lang="en-US"/>
          </a:p>
        </p:txBody>
      </p:sp>
    </p:spTree>
    <p:extLst>
      <p:ext uri="{BB962C8B-B14F-4D97-AF65-F5344CB8AC3E}">
        <p14:creationId xmlns:p14="http://schemas.microsoft.com/office/powerpoint/2010/main" val="279267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mode corresponds to the "fundamental mode" which is actually a strong presence in phase shift. It characterizes the large scale distortion of the 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Previous work done by (Messenger &amp; Read ‘12) makes use of the f-mode phase contributions within a neutron star to “break a degeneracy between the system’s mass parameters and redshift” assuming EOS is well known</a:t>
            </a:r>
          </a:p>
          <a:p>
            <a:endParaRPr lang="en-US" dirty="0"/>
          </a:p>
          <a:p>
            <a:r>
              <a:rPr lang="en-US" dirty="0"/>
              <a:t>This allows for a measurement of both luminosity distance and redshift simultaneously. Where the Luminosity distance is measured from the amplitude and the redshift is measured from the phase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5</a:t>
            </a:fld>
            <a:endParaRPr lang="en-US"/>
          </a:p>
        </p:txBody>
      </p:sp>
    </p:spTree>
    <p:extLst>
      <p:ext uri="{BB962C8B-B14F-4D97-AF65-F5344CB8AC3E}">
        <p14:creationId xmlns:p14="http://schemas.microsoft.com/office/powerpoint/2010/main" val="410434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Using f-modes Messenger and Read were able to get relative errors less than 1 for low redshifts</a:t>
            </a:r>
          </a:p>
        </p:txBody>
      </p:sp>
      <p:sp>
        <p:nvSpPr>
          <p:cNvPr id="4" name="Slide Number Placeholder 3"/>
          <p:cNvSpPr>
            <a:spLocks noGrp="1"/>
          </p:cNvSpPr>
          <p:nvPr>
            <p:ph type="sldNum" sz="quarter" idx="5"/>
          </p:nvPr>
        </p:nvSpPr>
        <p:spPr/>
        <p:txBody>
          <a:bodyPr/>
          <a:lstStyle/>
          <a:p>
            <a:fld id="{5185360B-FCAF-0742-92C0-028632F7ED88}" type="slidenum">
              <a:rPr lang="en-US" smtClean="0"/>
              <a:t>6</a:t>
            </a:fld>
            <a:endParaRPr lang="en-US"/>
          </a:p>
        </p:txBody>
      </p:sp>
    </p:spTree>
    <p:extLst>
      <p:ext uri="{BB962C8B-B14F-4D97-AF65-F5344CB8AC3E}">
        <p14:creationId xmlns:p14="http://schemas.microsoft.com/office/powerpoint/2010/main" val="203980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mode corresponds to the "fundamental mode" which is actually a strong presence in phase shift without being resonantly excited</a:t>
            </a:r>
          </a:p>
          <a:p>
            <a:endParaRPr lang="en-US" dirty="0"/>
          </a:p>
          <a:p>
            <a:r>
              <a:rPr lang="en-US" dirty="0"/>
              <a:t>G-modes corresponds to Gravity Modes and is a byproduct of interactions between buoyancy and gravity</a:t>
            </a:r>
          </a:p>
          <a:p>
            <a:endParaRPr lang="en-US" dirty="0"/>
          </a:p>
          <a:p>
            <a:r>
              <a:rPr lang="en-US" dirty="0"/>
              <a:t>R- modes refers to "Rossby Modes" which is a restoring force as a result of rotational spin motion (Coriolis force)</a:t>
            </a:r>
          </a:p>
          <a:p>
            <a:endParaRPr lang="en-US" dirty="0"/>
          </a:p>
          <a:p>
            <a:r>
              <a:rPr lang="en-US" dirty="0"/>
              <a:t>F, g, and p modes are all Light like while R modes are actually magnetic like. This has the implication that the </a:t>
            </a:r>
            <a:r>
              <a:rPr lang="en-US" dirty="0" err="1"/>
              <a:t>f,g,p</a:t>
            </a:r>
            <a:r>
              <a:rPr lang="en-US" dirty="0"/>
              <a:t> modes can be excited by a </a:t>
            </a:r>
            <a:r>
              <a:rPr lang="en-US" dirty="0" err="1"/>
              <a:t>newtonian</a:t>
            </a:r>
            <a:r>
              <a:rPr lang="en-US" dirty="0"/>
              <a:t> potential while but the R mode is excited by the gravitomagnetic potential which is inherently a GR effect. </a:t>
            </a:r>
          </a:p>
        </p:txBody>
      </p:sp>
      <p:sp>
        <p:nvSpPr>
          <p:cNvPr id="4" name="Slide Number Placeholder 3"/>
          <p:cNvSpPr>
            <a:spLocks noGrp="1"/>
          </p:cNvSpPr>
          <p:nvPr>
            <p:ph type="sldNum" sz="quarter" idx="5"/>
          </p:nvPr>
        </p:nvSpPr>
        <p:spPr/>
        <p:txBody>
          <a:bodyPr/>
          <a:lstStyle/>
          <a:p>
            <a:fld id="{5185360B-FCAF-0742-92C0-028632F7ED88}" type="slidenum">
              <a:rPr lang="en-US" smtClean="0"/>
              <a:t>7</a:t>
            </a:fld>
            <a:endParaRPr lang="en-US"/>
          </a:p>
        </p:txBody>
      </p:sp>
    </p:spTree>
    <p:extLst>
      <p:ext uri="{BB962C8B-B14F-4D97-AF65-F5344CB8AC3E}">
        <p14:creationId xmlns:p14="http://schemas.microsoft.com/office/powerpoint/2010/main" val="158202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f-mode doesn't have a discontinuous step (resonance) like we see in other inertial modes</a:t>
            </a:r>
          </a:p>
          <a:p>
            <a:endParaRPr lang="en-US" dirty="0"/>
          </a:p>
          <a:p>
            <a:r>
              <a:rPr lang="en-US" dirty="0"/>
              <a:t>R-modes phase shift magnitude is a factor of 10 less than the f-mode contribution which is not desirable for our relative error plot</a:t>
            </a:r>
          </a:p>
          <a:p>
            <a:endParaRPr lang="en-US" dirty="0"/>
          </a:p>
          <a:p>
            <a:r>
              <a:rPr lang="en-US" dirty="0"/>
              <a:t>F-mode is characterized as a large scale distortion but the r-mode is a resonance feature and corresponds to a resonance jump (discontinuous)</a:t>
            </a:r>
          </a:p>
          <a:p>
            <a:endParaRPr lang="en-US" dirty="0"/>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8</a:t>
            </a:fld>
            <a:endParaRPr lang="en-US" dirty="0"/>
          </a:p>
        </p:txBody>
      </p:sp>
    </p:spTree>
    <p:extLst>
      <p:ext uri="{BB962C8B-B14F-4D97-AF65-F5344CB8AC3E}">
        <p14:creationId xmlns:p14="http://schemas.microsoft.com/office/powerpoint/2010/main" val="363914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motivate the use of </a:t>
            </a:r>
            <a:r>
              <a:rPr lang="en-US" dirty="0" err="1"/>
              <a:t>poisson's</a:t>
            </a:r>
            <a:r>
              <a:rPr lang="en-US" dirty="0"/>
              <a:t> paper because it allows us to break a degeneracy between z and the inclination angles of each star for a single r-mode</a:t>
            </a:r>
          </a:p>
          <a:p>
            <a:endParaRPr lang="en-US" dirty="0"/>
          </a:p>
          <a:p>
            <a:r>
              <a:rPr lang="en-US" dirty="0"/>
              <a:t>This degeneracy is broken because each inertial mode phase in each star is dependent on the corresponding star's inclination angle. So for each given star there is 4 separate modal dependencies on that star's inclination angle as opposed to only one. </a:t>
            </a:r>
          </a:p>
          <a:p>
            <a:endParaRPr lang="en-US" dirty="0"/>
          </a:p>
        </p:txBody>
      </p:sp>
      <p:sp>
        <p:nvSpPr>
          <p:cNvPr id="4" name="Slide Number Placeholder 3"/>
          <p:cNvSpPr>
            <a:spLocks noGrp="1"/>
          </p:cNvSpPr>
          <p:nvPr>
            <p:ph type="sldNum" sz="quarter" idx="5"/>
          </p:nvPr>
        </p:nvSpPr>
        <p:spPr/>
        <p:txBody>
          <a:bodyPr/>
          <a:lstStyle/>
          <a:p>
            <a:fld id="{5185360B-FCAF-0742-92C0-028632F7ED88}" type="slidenum">
              <a:rPr lang="en-US" smtClean="0"/>
              <a:t>9</a:t>
            </a:fld>
            <a:endParaRPr lang="en-US"/>
          </a:p>
        </p:txBody>
      </p:sp>
    </p:spTree>
    <p:extLst>
      <p:ext uri="{BB962C8B-B14F-4D97-AF65-F5344CB8AC3E}">
        <p14:creationId xmlns:p14="http://schemas.microsoft.com/office/powerpoint/2010/main" val="82411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5BE20DB-FE03-CB40-A331-E649D965B307}" type="datetime1">
              <a:rPr lang="en-US" smtClean="0"/>
              <a:t>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C3B906-A9D3-2047-9477-FBBDDE6905F0}" type="datetime1">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1DF0444-D6D1-6D45-BB54-F786D44CB157}" type="datetime1">
              <a:rPr lang="en-US" smtClean="0"/>
              <a:t>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E0BB645-E0F1-1045-A3FB-250D8BC18A3B}" type="datetime1">
              <a:rPr lang="en-US" smtClean="0"/>
              <a:t>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BA4FB05-FA50-C84B-961F-869F5A283A65}" type="datetime1">
              <a:rPr lang="en-US" smtClean="0"/>
              <a:t>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B4AAAB-3E51-3E4D-9C9D-2DC0E92BE88A}" type="datetime1">
              <a:rPr lang="en-US" smtClean="0"/>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DDCF6D-37F7-4A49-9A2F-8680A187649D}" type="datetime1">
              <a:rPr lang="en-US" smtClean="0"/>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78597-8325-3D4B-863A-2641A67BFA55}" type="datetime1">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CAC635C-9059-374E-8330-C8649804285B}" type="datetime1">
              <a:rPr lang="en-US" smtClean="0"/>
              <a:t>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B2E70D-6AA9-6B4C-B0BE-8B687EB0B8A0}" type="datetime1">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7C01ADF-F83F-FD40-B974-71A0D3539009}" type="datetime1">
              <a:rPr lang="en-US" smtClean="0"/>
              <a:t>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17E4D-B13E-A94A-A560-C60718D5A5FA}" type="datetime1">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9CCBE3-A4E0-2E40-99F7-0D5CEAC967FE}" type="datetime1">
              <a:rPr lang="en-US" smtClean="0"/>
              <a:t>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BD6A50-1751-5846-9A87-8365655700ED}" type="datetime1">
              <a:rPr lang="en-US" smtClean="0"/>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1C9C2-D92C-2847-831A-FC463C561802}" type="datetime1">
              <a:rPr lang="en-US" smtClean="0"/>
              <a:t>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C9AB6-619D-634B-A0B8-C84FCFB7CFA7}" type="datetime1">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25DB3D-E4FE-D546-95CD-121015507048}" type="datetime1">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344EC3-F454-5043-B902-4C110FF082A8}" type="datetime1">
              <a:rPr lang="en-US" smtClean="0"/>
              <a:t>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7.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FF6F-67E3-CD4F-AABC-A71A26120000}"/>
              </a:ext>
            </a:extLst>
          </p:cNvPr>
          <p:cNvSpPr>
            <a:spLocks noGrp="1"/>
          </p:cNvSpPr>
          <p:nvPr>
            <p:ph type="ctr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Measuring the Hubble Constant with Dynamical Tides in </a:t>
            </a:r>
            <a:r>
              <a:rPr lang="en-US" sz="3200" dirty="0" err="1">
                <a:latin typeface="Times New Roman" panose="02020603050405020304" pitchFamily="18" charset="0"/>
                <a:cs typeface="Times New Roman" panose="02020603050405020304" pitchFamily="18" charset="0"/>
              </a:rPr>
              <a:t>Inspiraling</a:t>
            </a:r>
            <a:r>
              <a:rPr lang="en-US" sz="3200">
                <a:latin typeface="Times New Roman" panose="02020603050405020304" pitchFamily="18" charset="0"/>
                <a:cs typeface="Times New Roman" panose="02020603050405020304" pitchFamily="18" charset="0"/>
              </a:rPr>
              <a:t> Neutron Star Binaries</a:t>
            </a:r>
          </a:p>
        </p:txBody>
      </p:sp>
      <p:sp>
        <p:nvSpPr>
          <p:cNvPr id="3" name="Subtitle 2">
            <a:extLst>
              <a:ext uri="{FF2B5EF4-FFF2-40B4-BE49-F238E27FC236}">
                <a16:creationId xmlns:a16="http://schemas.microsoft.com/office/drawing/2014/main" id="{74F2AD91-8CDB-F14C-A0A0-93A814A68013}"/>
              </a:ext>
            </a:extLst>
          </p:cNvPr>
          <p:cNvSpPr>
            <a:spLocks noGrp="1"/>
          </p:cNvSpPr>
          <p:nvPr>
            <p:ph type="subTitle" idx="1"/>
          </p:nvPr>
        </p:nvSpPr>
        <p:spPr>
          <a:xfrm>
            <a:off x="1371600" y="3780263"/>
            <a:ext cx="9448800" cy="959006"/>
          </a:xfrm>
        </p:spPr>
        <p:txBody>
          <a:bodyPr>
            <a:normAutofit fontScale="32500" lnSpcReduction="20000"/>
          </a:bodyPr>
          <a:lstStyle/>
          <a:p>
            <a:pPr algn="ctr"/>
            <a:r>
              <a:rPr lang="en-US" sz="6200">
                <a:latin typeface="Times New Roman" panose="02020603050405020304" pitchFamily="18" charset="0"/>
                <a:cs typeface="Times New Roman" panose="02020603050405020304" pitchFamily="18" charset="0"/>
              </a:rPr>
              <a:t>James Sunseri</a:t>
            </a:r>
          </a:p>
          <a:p>
            <a:pPr algn="ctr"/>
            <a:r>
              <a:rPr lang="en-US" sz="6200">
                <a:latin typeface="Times New Roman" panose="02020603050405020304" pitchFamily="18" charset="0"/>
                <a:cs typeface="Times New Roman" panose="02020603050405020304" pitchFamily="18" charset="0"/>
              </a:rPr>
              <a:t>Mentor: Hang Yu</a:t>
            </a:r>
          </a:p>
          <a:p>
            <a:br>
              <a:rPr lang="en-US"/>
            </a:br>
            <a:endParaRPr lang="en-US"/>
          </a:p>
        </p:txBody>
      </p:sp>
      <p:pic>
        <p:nvPicPr>
          <p:cNvPr id="6" name="Picture 5" descr="A picture containing candelabra, object, drawing&#10;&#10;Description automatically generated">
            <a:extLst>
              <a:ext uri="{FF2B5EF4-FFF2-40B4-BE49-F238E27FC236}">
                <a16:creationId xmlns:a16="http://schemas.microsoft.com/office/drawing/2014/main" id="{8266806B-E473-C346-A2B1-623993B135A2}"/>
              </a:ext>
            </a:extLst>
          </p:cNvPr>
          <p:cNvPicPr>
            <a:picLocks noChangeAspect="1"/>
          </p:cNvPicPr>
          <p:nvPr/>
        </p:nvPicPr>
        <p:blipFill>
          <a:blip r:embed="rId3"/>
          <a:stretch>
            <a:fillRect/>
          </a:stretch>
        </p:blipFill>
        <p:spPr>
          <a:xfrm>
            <a:off x="8998014" y="4654254"/>
            <a:ext cx="2457164" cy="1825096"/>
          </a:xfrm>
          <a:prstGeom prst="rect">
            <a:avLst/>
          </a:prstGeom>
        </p:spPr>
      </p:pic>
      <p:pic>
        <p:nvPicPr>
          <p:cNvPr id="8" name="Picture 7" descr="A picture containing transport, wheel&#10;&#10;Description automatically generated">
            <a:extLst>
              <a:ext uri="{FF2B5EF4-FFF2-40B4-BE49-F238E27FC236}">
                <a16:creationId xmlns:a16="http://schemas.microsoft.com/office/drawing/2014/main" id="{CD1AE359-50C0-1A47-8C8D-D6F139362FAD}"/>
              </a:ext>
            </a:extLst>
          </p:cNvPr>
          <p:cNvPicPr>
            <a:picLocks noChangeAspect="1"/>
          </p:cNvPicPr>
          <p:nvPr/>
        </p:nvPicPr>
        <p:blipFill>
          <a:blip r:embed="rId4"/>
          <a:stretch>
            <a:fillRect/>
          </a:stretch>
        </p:blipFill>
        <p:spPr>
          <a:xfrm>
            <a:off x="1371600" y="4654254"/>
            <a:ext cx="1822388" cy="1825096"/>
          </a:xfrm>
          <a:prstGeom prst="rect">
            <a:avLst/>
          </a:prstGeom>
        </p:spPr>
      </p:pic>
    </p:spTree>
    <p:extLst>
      <p:ext uri="{BB962C8B-B14F-4D97-AF65-F5344CB8AC3E}">
        <p14:creationId xmlns:p14="http://schemas.microsoft.com/office/powerpoint/2010/main" val="276956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B7CD-5581-F44F-B5A7-333EC90B5FEC}"/>
              </a:ext>
            </a:extLst>
          </p:cNvPr>
          <p:cNvSpPr>
            <a:spLocks noGrp="1"/>
          </p:cNvSpPr>
          <p:nvPr>
            <p:ph type="title"/>
          </p:nvPr>
        </p:nvSpPr>
        <p:spPr>
          <a:xfrm>
            <a:off x="4673600" y="764373"/>
            <a:ext cx="6832600" cy="1293028"/>
          </a:xfrm>
        </p:spPr>
        <p:txBody>
          <a:bodyPr>
            <a:normAutofit/>
          </a:bodyPr>
          <a:lstStyle/>
          <a:p>
            <a:r>
              <a:rPr lang="en-US"/>
              <a:t>Results</a:t>
            </a:r>
          </a:p>
        </p:txBody>
      </p:sp>
      <p:sp>
        <p:nvSpPr>
          <p:cNvPr id="34" name="Rectangle 33">
            <a:extLst>
              <a:ext uri="{FF2B5EF4-FFF2-40B4-BE49-F238E27FC236}">
                <a16:creationId xmlns:a16="http://schemas.microsoft.com/office/drawing/2014/main" id="{39A1E4BA-7C9E-4CDE-8BA8-AD6D6C78A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21">
            <a:extLst>
              <a:ext uri="{FF2B5EF4-FFF2-40B4-BE49-F238E27FC236}">
                <a16:creationId xmlns:a16="http://schemas.microsoft.com/office/drawing/2014/main" id="{C09A0468-BF02-E540-8994-126B5A88BFA2}"/>
              </a:ext>
            </a:extLst>
          </p:cNvPr>
          <p:cNvPicPr>
            <a:picLocks noChangeAspect="1"/>
          </p:cNvPicPr>
          <p:nvPr/>
        </p:nvPicPr>
        <p:blipFill>
          <a:blip r:embed="rId3"/>
          <a:stretch>
            <a:fillRect/>
          </a:stretch>
        </p:blipFill>
        <p:spPr>
          <a:xfrm>
            <a:off x="194068" y="427300"/>
            <a:ext cx="3764472" cy="2855052"/>
          </a:xfrm>
          <a:prstGeom prst="rect">
            <a:avLst/>
          </a:prstGeom>
        </p:spPr>
      </p:pic>
      <p:sp>
        <p:nvSpPr>
          <p:cNvPr id="4" name="Slide Number Placeholder 3">
            <a:extLst>
              <a:ext uri="{FF2B5EF4-FFF2-40B4-BE49-F238E27FC236}">
                <a16:creationId xmlns:a16="http://schemas.microsoft.com/office/drawing/2014/main" id="{425AF97D-2C1B-0842-A3AF-9BBA106FAF9F}"/>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z="1600" smtClean="0"/>
              <a:pPr>
                <a:spcAft>
                  <a:spcPts val="600"/>
                </a:spcAft>
              </a:pPr>
              <a:t>10</a:t>
            </a:fld>
            <a:endParaRPr lang="en-US" sz="1600"/>
          </a:p>
        </p:txBody>
      </p:sp>
      <p:pic>
        <p:nvPicPr>
          <p:cNvPr id="24" name="Picture 23">
            <a:extLst>
              <a:ext uri="{FF2B5EF4-FFF2-40B4-BE49-F238E27FC236}">
                <a16:creationId xmlns:a16="http://schemas.microsoft.com/office/drawing/2014/main" id="{6908C2C6-1B1E-D14F-99FC-166DC4A41BA5}"/>
              </a:ext>
            </a:extLst>
          </p:cNvPr>
          <p:cNvPicPr>
            <a:picLocks noChangeAspect="1"/>
          </p:cNvPicPr>
          <p:nvPr/>
        </p:nvPicPr>
        <p:blipFill>
          <a:blip r:embed="rId4"/>
          <a:stretch>
            <a:fillRect/>
          </a:stretch>
        </p:blipFill>
        <p:spPr>
          <a:xfrm>
            <a:off x="194068" y="3487741"/>
            <a:ext cx="3764472" cy="2855052"/>
          </a:xfrm>
          <a:prstGeom prst="rect">
            <a:avLst/>
          </a:prstGeom>
        </p:spPr>
      </p:pic>
      <mc:AlternateContent xmlns:mc="http://schemas.openxmlformats.org/markup-compatibility/2006" xmlns:a14="http://schemas.microsoft.com/office/drawing/2010/main">
        <mc:Choice Requires="a14">
          <p:sp>
            <p:nvSpPr>
              <p:cNvPr id="31" name="Content Placeholder 30">
                <a:extLst>
                  <a:ext uri="{FF2B5EF4-FFF2-40B4-BE49-F238E27FC236}">
                    <a16:creationId xmlns:a16="http://schemas.microsoft.com/office/drawing/2014/main" id="{ACF6444B-5638-4B87-9F7C-B3FDF547EE00}"/>
                  </a:ext>
                </a:extLst>
              </p:cNvPr>
              <p:cNvSpPr>
                <a:spLocks noGrp="1"/>
              </p:cNvSpPr>
              <p:nvPr>
                <p:ph idx="1"/>
              </p:nvPr>
            </p:nvSpPr>
            <p:spPr>
              <a:xfrm>
                <a:off x="4673600" y="2194560"/>
                <a:ext cx="6832600" cy="4024125"/>
              </a:xfrm>
            </p:spPr>
            <p:txBody>
              <a:bodyPr>
                <a:normAutofit/>
              </a:bodyPr>
              <a:lstStyle/>
              <a:p>
                <a:r>
                  <a:rPr lang="en-US"/>
                  <a:t>Top: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6</m:t>
                        </m:r>
                      </m:den>
                    </m:f>
                  </m:oMath>
                </a14:m>
                <a:r>
                  <a:rPr lang="en-US"/>
                  <a:t> ,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2</m:t>
                        </m:r>
                      </m:sub>
                    </m:sSub>
                    <m:r>
                      <a:rPr lang="en-US" b="0" i="1" smtClean="0">
                        <a:latin typeface="Cambria Math" panose="02040503050406030204" pitchFamily="18" charset="0"/>
                      </a:rPr>
                      <m:t>=30 ∗2</m:t>
                    </m:r>
                    <m:r>
                      <a:rPr lang="en-US" b="0" i="1" smtClean="0">
                        <a:latin typeface="Cambria Math" panose="02040503050406030204" pitchFamily="18" charset="0"/>
                      </a:rPr>
                      <m:t>𝜋</m:t>
                    </m:r>
                    <m:r>
                      <a:rPr lang="en-US" b="0" i="1" smtClean="0">
                        <a:latin typeface="Cambria Math" panose="02040503050406030204" pitchFamily="18" charset="0"/>
                      </a:rPr>
                      <m:t>, 50 ∗2</m:t>
                    </m:r>
                    <m:r>
                      <a:rPr lang="en-US" b="0" i="1" smtClean="0">
                        <a:latin typeface="Cambria Math" panose="02040503050406030204" pitchFamily="18" charset="0"/>
                      </a:rPr>
                      <m:t>𝜋</m:t>
                    </m:r>
                    <m:r>
                      <a:rPr lang="en-US" b="0" i="1" smtClean="0">
                        <a:latin typeface="Cambria Math" panose="02040503050406030204" pitchFamily="18" charset="0"/>
                      </a:rPr>
                      <m:t> </m:t>
                    </m:r>
                  </m:oMath>
                </a14:m>
                <a:endParaRPr lang="en-US"/>
              </a:p>
              <a:p>
                <a:endParaRPr lang="en-US"/>
              </a:p>
              <a:p>
                <a:endParaRPr lang="en-US"/>
              </a:p>
              <a:p>
                <a:pPr marL="0" indent="0">
                  <a:buNone/>
                </a:pPr>
                <a:endParaRPr lang="en-US"/>
              </a:p>
              <a:p>
                <a:r>
                  <a:rPr lang="en-US"/>
                  <a:t>Bottom: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6</m:t>
                        </m:r>
                      </m:den>
                    </m:f>
                  </m:oMath>
                </a14:m>
                <a:r>
                  <a:rPr lang="en-US"/>
                  <a:t> ,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8</m:t>
                    </m:r>
                    <m:r>
                      <a:rPr lang="en-US" i="1">
                        <a:latin typeface="Cambria Math" panose="02040503050406030204" pitchFamily="18" charset="0"/>
                      </a:rPr>
                      <m:t>0 ∗2</m:t>
                    </m:r>
                    <m:r>
                      <a:rPr lang="en-US" i="1">
                        <a:latin typeface="Cambria Math" panose="02040503050406030204" pitchFamily="18" charset="0"/>
                      </a:rPr>
                      <m:t>𝜋</m:t>
                    </m:r>
                    <m:r>
                      <a:rPr lang="en-US" i="1">
                        <a:latin typeface="Cambria Math" panose="02040503050406030204" pitchFamily="18" charset="0"/>
                      </a:rPr>
                      <m:t>, 100 ∗2</m:t>
                    </m:r>
                    <m:r>
                      <a:rPr lang="en-US" i="1">
                        <a:latin typeface="Cambria Math" panose="02040503050406030204" pitchFamily="18" charset="0"/>
                      </a:rPr>
                      <m:t>𝜋</m:t>
                    </m:r>
                    <m:r>
                      <a:rPr lang="en-US" i="1">
                        <a:latin typeface="Cambria Math" panose="02040503050406030204" pitchFamily="18" charset="0"/>
                      </a:rPr>
                      <m:t> </m:t>
                    </m:r>
                  </m:oMath>
                </a14:m>
                <a:endParaRPr lang="en-US"/>
              </a:p>
              <a:p>
                <a:endParaRPr lang="en-US"/>
              </a:p>
            </p:txBody>
          </p:sp>
        </mc:Choice>
        <mc:Fallback xmlns="">
          <p:sp>
            <p:nvSpPr>
              <p:cNvPr id="31" name="Content Placeholder 30">
                <a:extLst>
                  <a:ext uri="{FF2B5EF4-FFF2-40B4-BE49-F238E27FC236}">
                    <a16:creationId xmlns:a16="http://schemas.microsoft.com/office/drawing/2014/main" id="{ACF6444B-5638-4B87-9F7C-B3FDF547EE00}"/>
                  </a:ext>
                </a:extLst>
              </p:cNvPr>
              <p:cNvSpPr>
                <a:spLocks noGrp="1" noRot="1" noChangeAspect="1" noMove="1" noResize="1" noEditPoints="1" noAdjustHandles="1" noChangeArrowheads="1" noChangeShapeType="1" noTextEdit="1"/>
              </p:cNvSpPr>
              <p:nvPr>
                <p:ph idx="1"/>
              </p:nvPr>
            </p:nvSpPr>
            <p:spPr>
              <a:xfrm>
                <a:off x="4673600" y="2194560"/>
                <a:ext cx="6832600" cy="4024125"/>
              </a:xfrm>
              <a:blipFill>
                <a:blip r:embed="rId5"/>
                <a:stretch>
                  <a:fillRect l="-928" t="-1258"/>
                </a:stretch>
              </a:blipFill>
            </p:spPr>
            <p:txBody>
              <a:bodyPr/>
              <a:lstStyle/>
              <a:p>
                <a:r>
                  <a:rPr lang="en-US">
                    <a:noFill/>
                  </a:rPr>
                  <a:t> </a:t>
                </a:r>
              </a:p>
            </p:txBody>
          </p:sp>
        </mc:Fallback>
      </mc:AlternateContent>
    </p:spTree>
    <p:extLst>
      <p:ext uri="{BB962C8B-B14F-4D97-AF65-F5344CB8AC3E}">
        <p14:creationId xmlns:p14="http://schemas.microsoft.com/office/powerpoint/2010/main" val="329409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76A4-13D3-2943-A62F-7363138EC5B4}"/>
              </a:ext>
            </a:extLst>
          </p:cNvPr>
          <p:cNvSpPr>
            <a:spLocks noGrp="1"/>
          </p:cNvSpPr>
          <p:nvPr>
            <p:ph type="title"/>
          </p:nvPr>
        </p:nvSpPr>
        <p:spPr>
          <a:xfrm>
            <a:off x="4673600" y="764373"/>
            <a:ext cx="6832600" cy="1293028"/>
          </a:xfrm>
        </p:spPr>
        <p:txBody>
          <a:bodyPr>
            <a:normAutofit/>
          </a:bodyPr>
          <a:lstStyle/>
          <a:p>
            <a:r>
              <a:rPr lang="en-US"/>
              <a:t>results</a:t>
            </a:r>
          </a:p>
        </p:txBody>
      </p:sp>
      <p:sp>
        <p:nvSpPr>
          <p:cNvPr id="15" name="Rectangle 14">
            <a:extLst>
              <a:ext uri="{FF2B5EF4-FFF2-40B4-BE49-F238E27FC236}">
                <a16:creationId xmlns:a16="http://schemas.microsoft.com/office/drawing/2014/main" id="{39A1E4BA-7C9E-4CDE-8BA8-AD6D6C78A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25F5AF0-6148-AA4B-8B7C-2C617961C67A}"/>
              </a:ext>
            </a:extLst>
          </p:cNvPr>
          <p:cNvPicPr>
            <a:picLocks noChangeAspect="1"/>
          </p:cNvPicPr>
          <p:nvPr/>
        </p:nvPicPr>
        <p:blipFill>
          <a:blip r:embed="rId3"/>
          <a:stretch>
            <a:fillRect/>
          </a:stretch>
        </p:blipFill>
        <p:spPr>
          <a:xfrm>
            <a:off x="188666" y="381000"/>
            <a:ext cx="3700428" cy="2806480"/>
          </a:xfrm>
          <a:prstGeom prst="rect">
            <a:avLst/>
          </a:prstGeom>
        </p:spPr>
      </p:pic>
      <p:sp>
        <p:nvSpPr>
          <p:cNvPr id="4" name="Slide Number Placeholder 3">
            <a:extLst>
              <a:ext uri="{FF2B5EF4-FFF2-40B4-BE49-F238E27FC236}">
                <a16:creationId xmlns:a16="http://schemas.microsoft.com/office/drawing/2014/main" id="{68A995D1-2C44-D845-9F0E-65FF740369D6}"/>
              </a:ext>
            </a:extLst>
          </p:cNvPr>
          <p:cNvSpPr>
            <a:spLocks noGrp="1"/>
          </p:cNvSpPr>
          <p:nvPr>
            <p:ph type="sldNum" sz="quarter" idx="12"/>
          </p:nvPr>
        </p:nvSpPr>
        <p:spPr>
          <a:xfrm>
            <a:off x="8763000" y="381000"/>
            <a:ext cx="2743200" cy="365125"/>
          </a:xfrm>
        </p:spPr>
        <p:txBody>
          <a:bodyPr>
            <a:normAutofit/>
          </a:bodyPr>
          <a:lstStyle/>
          <a:p>
            <a:pPr>
              <a:spcAft>
                <a:spcPts val="600"/>
              </a:spcAft>
            </a:pPr>
            <a:fld id="{6D22F896-40B5-4ADD-8801-0D06FADFA095}" type="slidenum">
              <a:rPr lang="en-US" sz="1600" smtClean="0"/>
              <a:pPr>
                <a:spcAft>
                  <a:spcPts val="600"/>
                </a:spcAft>
              </a:pPr>
              <a:t>11</a:t>
            </a:fld>
            <a:endParaRPr lang="en-US" sz="1600"/>
          </a:p>
        </p:txBody>
      </p:sp>
      <p:pic>
        <p:nvPicPr>
          <p:cNvPr id="8" name="Picture 7">
            <a:extLst>
              <a:ext uri="{FF2B5EF4-FFF2-40B4-BE49-F238E27FC236}">
                <a16:creationId xmlns:a16="http://schemas.microsoft.com/office/drawing/2014/main" id="{87EE05A5-EEE0-EE47-8678-6E7FBB8B6284}"/>
              </a:ext>
            </a:extLst>
          </p:cNvPr>
          <p:cNvPicPr>
            <a:picLocks noChangeAspect="1"/>
          </p:cNvPicPr>
          <p:nvPr/>
        </p:nvPicPr>
        <p:blipFill>
          <a:blip r:embed="rId4"/>
          <a:stretch>
            <a:fillRect/>
          </a:stretch>
        </p:blipFill>
        <p:spPr>
          <a:xfrm>
            <a:off x="188666" y="3441439"/>
            <a:ext cx="3700428" cy="2806480"/>
          </a:xfrm>
          <a:prstGeom prst="rect">
            <a:avLst/>
          </a:prstGeom>
        </p:spPr>
      </p:pic>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AF1D5575-47FF-482A-8546-8C94A877DF30}"/>
                  </a:ext>
                </a:extLst>
              </p:cNvPr>
              <p:cNvSpPr>
                <a:spLocks noGrp="1"/>
              </p:cNvSpPr>
              <p:nvPr>
                <p:ph idx="1"/>
              </p:nvPr>
            </p:nvSpPr>
            <p:spPr>
              <a:xfrm>
                <a:off x="4673600" y="2194560"/>
                <a:ext cx="6832600" cy="4024125"/>
              </a:xfrm>
            </p:spPr>
            <p:txBody>
              <a:bodyPr>
                <a:normAutofit/>
              </a:bodyPr>
              <a:lstStyle/>
              <a:p>
                <a:r>
                  <a:rPr lang="en-US"/>
                  <a:t>Top: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r>
                          <a:rPr lang="en-US" i="1">
                            <a:latin typeface="Cambria Math" panose="02040503050406030204" pitchFamily="18" charset="0"/>
                          </a:rPr>
                          <m:t>𝜋</m:t>
                        </m:r>
                      </m:num>
                      <m:den>
                        <m:r>
                          <a:rPr lang="en-US" b="0" i="1" smtClean="0">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5</m:t>
                        </m:r>
                        <m:r>
                          <a:rPr lang="en-US" i="1">
                            <a:latin typeface="Cambria Math" panose="02040503050406030204" pitchFamily="18" charset="0"/>
                          </a:rPr>
                          <m:t>𝜋</m:t>
                        </m:r>
                      </m:num>
                      <m:den>
                        <m:r>
                          <a:rPr lang="en-US" i="1">
                            <a:latin typeface="Cambria Math" panose="02040503050406030204" pitchFamily="18" charset="0"/>
                          </a:rPr>
                          <m:t>6</m:t>
                        </m:r>
                      </m:den>
                    </m:f>
                  </m:oMath>
                </a14:m>
                <a:r>
                  <a:rPr lang="en-US"/>
                  <a:t> ,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0∗2</m:t>
                    </m:r>
                    <m:r>
                      <a:rPr lang="en-US" i="1">
                        <a:latin typeface="Cambria Math" panose="02040503050406030204" pitchFamily="18" charset="0"/>
                      </a:rPr>
                      <m:t>𝜋</m:t>
                    </m:r>
                    <m:r>
                      <a:rPr lang="en-US" i="1">
                        <a:latin typeface="Cambria Math" panose="02040503050406030204" pitchFamily="18" charset="0"/>
                      </a:rPr>
                      <m:t>, 30∗2</m:t>
                    </m:r>
                    <m:r>
                      <a:rPr lang="en-US" i="1">
                        <a:latin typeface="Cambria Math" panose="02040503050406030204" pitchFamily="18" charset="0"/>
                      </a:rPr>
                      <m:t>𝜋</m:t>
                    </m:r>
                    <m:r>
                      <a:rPr lang="en-US" i="1">
                        <a:latin typeface="Cambria Math" panose="02040503050406030204" pitchFamily="18" charset="0"/>
                      </a:rPr>
                      <m:t> </m:t>
                    </m:r>
                  </m:oMath>
                </a14:m>
                <a:endParaRPr lang="en-US"/>
              </a:p>
              <a:p>
                <a:endParaRPr lang="en-US"/>
              </a:p>
              <a:p>
                <a:endParaRPr lang="en-US"/>
              </a:p>
              <a:p>
                <a:pPr marL="0" indent="0">
                  <a:buNone/>
                </a:pPr>
                <a:endParaRPr lang="en-US"/>
              </a:p>
              <a:p>
                <a:r>
                  <a:rPr lang="en-US"/>
                  <a:t>Bottom: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𝜋</m:t>
                        </m:r>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r>
                          <a:rPr lang="en-US" i="1">
                            <a:latin typeface="Cambria Math" panose="02040503050406030204" pitchFamily="18" charset="0"/>
                          </a:rPr>
                          <m:t>𝜋</m:t>
                        </m:r>
                      </m:num>
                      <m:den>
                        <m:r>
                          <a:rPr lang="en-US" i="1">
                            <a:latin typeface="Cambria Math" panose="02040503050406030204" pitchFamily="18" charset="0"/>
                          </a:rPr>
                          <m:t>6</m:t>
                        </m:r>
                      </m:den>
                    </m:f>
                  </m:oMath>
                </a14:m>
                <a:r>
                  <a:rPr lang="en-US"/>
                  <a:t> ,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0∗2</m:t>
                    </m:r>
                    <m:r>
                      <a:rPr lang="en-US" i="1">
                        <a:latin typeface="Cambria Math" panose="02040503050406030204" pitchFamily="18" charset="0"/>
                      </a:rPr>
                      <m:t>𝜋</m:t>
                    </m:r>
                    <m:r>
                      <a:rPr lang="en-US" i="1">
                        <a:latin typeface="Cambria Math" panose="02040503050406030204" pitchFamily="18" charset="0"/>
                      </a:rPr>
                      <m:t>, 80∗2</m:t>
                    </m:r>
                    <m:r>
                      <a:rPr lang="en-US" i="1">
                        <a:latin typeface="Cambria Math" panose="02040503050406030204" pitchFamily="18" charset="0"/>
                      </a:rPr>
                      <m:t>𝜋</m:t>
                    </m:r>
                    <m:r>
                      <a:rPr lang="en-US" i="1">
                        <a:latin typeface="Cambria Math" panose="02040503050406030204" pitchFamily="18" charset="0"/>
                      </a:rPr>
                      <m:t> </m:t>
                    </m:r>
                  </m:oMath>
                </a14:m>
                <a:endParaRPr lang="en-US"/>
              </a:p>
              <a:p>
                <a:endParaRPr lang="en-US"/>
              </a:p>
              <a:p>
                <a:endParaRPr lang="en-US"/>
              </a:p>
            </p:txBody>
          </p:sp>
        </mc:Choice>
        <mc:Fallback xmlns="">
          <p:sp>
            <p:nvSpPr>
              <p:cNvPr id="12" name="Content Placeholder 11">
                <a:extLst>
                  <a:ext uri="{FF2B5EF4-FFF2-40B4-BE49-F238E27FC236}">
                    <a16:creationId xmlns:a16="http://schemas.microsoft.com/office/drawing/2014/main" id="{AF1D5575-47FF-482A-8546-8C94A877DF30}"/>
                  </a:ext>
                </a:extLst>
              </p:cNvPr>
              <p:cNvSpPr>
                <a:spLocks noGrp="1" noRot="1" noChangeAspect="1" noMove="1" noResize="1" noEditPoints="1" noAdjustHandles="1" noChangeArrowheads="1" noChangeShapeType="1" noTextEdit="1"/>
              </p:cNvSpPr>
              <p:nvPr>
                <p:ph idx="1"/>
              </p:nvPr>
            </p:nvSpPr>
            <p:spPr>
              <a:xfrm>
                <a:off x="4673600" y="2194560"/>
                <a:ext cx="6832600" cy="4024125"/>
              </a:xfrm>
              <a:blipFill>
                <a:blip r:embed="rId5"/>
                <a:stretch>
                  <a:fillRect l="-928" t="-314"/>
                </a:stretch>
              </a:blipFill>
            </p:spPr>
            <p:txBody>
              <a:bodyPr/>
              <a:lstStyle/>
              <a:p>
                <a:r>
                  <a:rPr lang="en-US">
                    <a:noFill/>
                  </a:rPr>
                  <a:t> </a:t>
                </a:r>
              </a:p>
            </p:txBody>
          </p:sp>
        </mc:Fallback>
      </mc:AlternateContent>
    </p:spTree>
    <p:extLst>
      <p:ext uri="{BB962C8B-B14F-4D97-AF65-F5344CB8AC3E}">
        <p14:creationId xmlns:p14="http://schemas.microsoft.com/office/powerpoint/2010/main" val="203325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48C1-B607-E54A-B436-80F800957BDD}"/>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9F424F38-B2F1-DF4E-8B17-3CB6FD2A0669}"/>
              </a:ext>
            </a:extLst>
          </p:cNvPr>
          <p:cNvSpPr>
            <a:spLocks noGrp="1"/>
          </p:cNvSpPr>
          <p:nvPr>
            <p:ph idx="1"/>
          </p:nvPr>
        </p:nvSpPr>
        <p:spPr/>
        <p:txBody>
          <a:bodyPr/>
          <a:lstStyle/>
          <a:p>
            <a:r>
              <a:rPr lang="en-US" dirty="0"/>
              <a:t>This is important because a successful measurement of redshift without light has large implications on the “Hubble Tension”</a:t>
            </a:r>
          </a:p>
          <a:p>
            <a:r>
              <a:rPr lang="en-US" dirty="0"/>
              <a:t>Multi-Messenger astronomy is not always reliable, having a ”backup” method incase it is not possible to observe a BNS is extremely valuable</a:t>
            </a:r>
          </a:p>
          <a:p>
            <a:r>
              <a:rPr lang="en-US" dirty="0"/>
              <a:t>Tidal modes allow for us to measure a redshift in the waveform which is inherently difficult to do with GWs</a:t>
            </a:r>
            <a:br>
              <a:rPr lang="en-US" dirty="0"/>
            </a:br>
            <a:endParaRPr lang="en-US" dirty="0"/>
          </a:p>
        </p:txBody>
      </p:sp>
      <p:sp>
        <p:nvSpPr>
          <p:cNvPr id="4" name="Slide Number Placeholder 3">
            <a:extLst>
              <a:ext uri="{FF2B5EF4-FFF2-40B4-BE49-F238E27FC236}">
                <a16:creationId xmlns:a16="http://schemas.microsoft.com/office/drawing/2014/main" id="{569C11E7-5E2D-AF45-86BB-C0419E9544D1}"/>
              </a:ext>
            </a:extLst>
          </p:cNvPr>
          <p:cNvSpPr>
            <a:spLocks noGrp="1"/>
          </p:cNvSpPr>
          <p:nvPr>
            <p:ph type="sldNum" sz="quarter" idx="12"/>
          </p:nvPr>
        </p:nvSpPr>
        <p:spPr/>
        <p:txBody>
          <a:bodyPr/>
          <a:lstStyle/>
          <a:p>
            <a:fld id="{6D22F896-40B5-4ADD-8801-0D06FADFA095}" type="slidenum">
              <a:rPr lang="en-US" sz="1600" smtClean="0"/>
              <a:t>12</a:t>
            </a:fld>
            <a:endParaRPr lang="en-US" sz="1600"/>
          </a:p>
        </p:txBody>
      </p:sp>
    </p:spTree>
    <p:extLst>
      <p:ext uri="{BB962C8B-B14F-4D97-AF65-F5344CB8AC3E}">
        <p14:creationId xmlns:p14="http://schemas.microsoft.com/office/powerpoint/2010/main" val="93951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009F-B42A-4D40-AB50-DC1BB1C23B27}"/>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9B5E32FC-85D1-7846-978B-95E7119FF1E6}"/>
              </a:ext>
            </a:extLst>
          </p:cNvPr>
          <p:cNvSpPr>
            <a:spLocks noGrp="1"/>
          </p:cNvSpPr>
          <p:nvPr>
            <p:ph idx="1"/>
          </p:nvPr>
        </p:nvSpPr>
        <p:spPr/>
        <p:txBody>
          <a:bodyPr/>
          <a:lstStyle/>
          <a:p>
            <a:r>
              <a:rPr lang="en-US" dirty="0"/>
              <a:t>Our goals in the future will be to accurately incorporate the 4 inertial modes of (Poisson ‘20) with the original f-modes used in (Messenger &amp; Read ‘12)</a:t>
            </a:r>
          </a:p>
          <a:p>
            <a:r>
              <a:rPr lang="en-US" dirty="0"/>
              <a:t>This will hopefully make a significantly large phase shift which will correspond to a more precise measurement of redshift</a:t>
            </a:r>
          </a:p>
          <a:p>
            <a:r>
              <a:rPr lang="en-US" dirty="0"/>
              <a:t>explore how much more relaxed our assumptions can become about the EOS of the NS</a:t>
            </a:r>
          </a:p>
        </p:txBody>
      </p:sp>
      <p:sp>
        <p:nvSpPr>
          <p:cNvPr id="4" name="Slide Number Placeholder 3">
            <a:extLst>
              <a:ext uri="{FF2B5EF4-FFF2-40B4-BE49-F238E27FC236}">
                <a16:creationId xmlns:a16="http://schemas.microsoft.com/office/drawing/2014/main" id="{DB9B2820-0332-4940-BD02-4839022848BB}"/>
              </a:ext>
            </a:extLst>
          </p:cNvPr>
          <p:cNvSpPr>
            <a:spLocks noGrp="1"/>
          </p:cNvSpPr>
          <p:nvPr>
            <p:ph type="sldNum" sz="quarter" idx="12"/>
          </p:nvPr>
        </p:nvSpPr>
        <p:spPr/>
        <p:txBody>
          <a:bodyPr/>
          <a:lstStyle/>
          <a:p>
            <a:fld id="{6D22F896-40B5-4ADD-8801-0D06FADFA095}" type="slidenum">
              <a:rPr lang="en-US" sz="1600" smtClean="0"/>
              <a:t>13</a:t>
            </a:fld>
            <a:endParaRPr lang="en-US" sz="1600"/>
          </a:p>
        </p:txBody>
      </p:sp>
    </p:spTree>
    <p:extLst>
      <p:ext uri="{BB962C8B-B14F-4D97-AF65-F5344CB8AC3E}">
        <p14:creationId xmlns:p14="http://schemas.microsoft.com/office/powerpoint/2010/main" val="24197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9C2-F9DE-AE4F-9F35-E86093EAE18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1D6835C-BEA8-0A40-B711-E7AF01297FB5}"/>
              </a:ext>
            </a:extLst>
          </p:cNvPr>
          <p:cNvSpPr>
            <a:spLocks noGrp="1"/>
          </p:cNvSpPr>
          <p:nvPr>
            <p:ph idx="1"/>
          </p:nvPr>
        </p:nvSpPr>
        <p:spPr/>
        <p:txBody>
          <a:bodyPr>
            <a:normAutofit/>
          </a:bodyPr>
          <a:lstStyle/>
          <a:p>
            <a:r>
              <a:rPr lang="en-US" sz="1200" dirty="0"/>
              <a:t>B. P. Abbott and et al. A gravitational-wave standard siren measurement of the </a:t>
            </a:r>
            <a:r>
              <a:rPr lang="en-US" sz="1200" dirty="0" err="1"/>
              <a:t>Hubbleconstant.Nature</a:t>
            </a:r>
            <a:r>
              <a:rPr lang="en-US" sz="1200" dirty="0"/>
              <a:t>, 551(7678):85–88, November 2017.[2] </a:t>
            </a:r>
          </a:p>
          <a:p>
            <a:r>
              <a:rPr lang="en-US" sz="1200" dirty="0"/>
              <a:t>Chris Messenger and Jocelyn Read. Measuring a cosmological distance-redshift </a:t>
            </a:r>
            <a:r>
              <a:rPr lang="en-US" sz="1200" dirty="0" err="1"/>
              <a:t>rela-tionship</a:t>
            </a:r>
            <a:r>
              <a:rPr lang="en-US" sz="1200" dirty="0"/>
              <a:t> using only gravitational wave observations of binary neutron star </a:t>
            </a:r>
            <a:r>
              <a:rPr lang="en-US" sz="1200" dirty="0" err="1"/>
              <a:t>coalescences.Physical</a:t>
            </a:r>
            <a:r>
              <a:rPr lang="en-US" sz="1200" dirty="0"/>
              <a:t> review letters, 108(9):091101, 2012.[3] </a:t>
            </a:r>
          </a:p>
          <a:p>
            <a:r>
              <a:rPr lang="en-US" sz="1200" dirty="0"/>
              <a:t>Curt Cutler and </a:t>
            </a:r>
            <a:r>
              <a:rPr lang="en-US" sz="1200" dirty="0" err="1"/>
              <a:t>Eanna</a:t>
            </a:r>
            <a:r>
              <a:rPr lang="en-US" sz="1200" dirty="0"/>
              <a:t> E Flanagan. Gravitational waves from merging compact </a:t>
            </a:r>
            <a:r>
              <a:rPr lang="en-US" sz="1200" dirty="0" err="1"/>
              <a:t>binaries:How</a:t>
            </a:r>
            <a:r>
              <a:rPr lang="en-US" sz="1200" dirty="0"/>
              <a:t> accurately can one extract the binary’s parameters from the </a:t>
            </a:r>
            <a:r>
              <a:rPr lang="en-US" sz="1200" dirty="0" err="1"/>
              <a:t>inspiral</a:t>
            </a:r>
            <a:r>
              <a:rPr lang="en-US" sz="1200" dirty="0"/>
              <a:t> </a:t>
            </a:r>
            <a:r>
              <a:rPr lang="en-US" sz="1200" dirty="0" err="1"/>
              <a:t>waveform?Physical</a:t>
            </a:r>
            <a:r>
              <a:rPr lang="en-US" sz="1200" dirty="0"/>
              <a:t> Review D, 49(6):2658, 1994.[4] </a:t>
            </a:r>
          </a:p>
          <a:p>
            <a:r>
              <a:rPr lang="en-US" sz="1200" dirty="0"/>
              <a:t>Eric Poisson. Gravitomagnetic tidal resonance in neutron-star binary </a:t>
            </a:r>
            <a:r>
              <a:rPr lang="en-US" sz="1200" dirty="0" err="1"/>
              <a:t>inspirals.PhysicalReview</a:t>
            </a:r>
            <a:r>
              <a:rPr lang="en-US" sz="1200" dirty="0"/>
              <a:t> D, 101(10):104028, 2020. </a:t>
            </a:r>
          </a:p>
          <a:p>
            <a:r>
              <a:rPr lang="en-US" sz="1200" dirty="0" err="1"/>
              <a:t>Eanna</a:t>
            </a:r>
            <a:r>
              <a:rPr lang="en-US" sz="1200" dirty="0"/>
              <a:t> E Flanagan and Etienne Racine. Gravitomagnetic resonant excitation of </a:t>
            </a:r>
            <a:r>
              <a:rPr lang="en-US" sz="1200" dirty="0" err="1"/>
              <a:t>rossbymodes</a:t>
            </a:r>
            <a:r>
              <a:rPr lang="en-US" sz="1200" dirty="0"/>
              <a:t> in coalescing neutron star </a:t>
            </a:r>
            <a:r>
              <a:rPr lang="en-US" sz="1200" dirty="0" err="1"/>
              <a:t>binaries.Physical</a:t>
            </a:r>
            <a:r>
              <a:rPr lang="en-US" sz="1200" dirty="0"/>
              <a:t> Review D, 75(4):044001, 2007.</a:t>
            </a:r>
          </a:p>
          <a:p>
            <a:r>
              <a:rPr lang="en-US" sz="1200" dirty="0"/>
              <a:t>Planck Collaboration, </a:t>
            </a:r>
            <a:r>
              <a:rPr lang="en-US" sz="1200" dirty="0" err="1"/>
              <a:t>Aghanim</a:t>
            </a:r>
            <a:r>
              <a:rPr lang="en-US" sz="1200" dirty="0"/>
              <a:t>, N., </a:t>
            </a:r>
            <a:r>
              <a:rPr lang="en-US" sz="1200" dirty="0" err="1"/>
              <a:t>Akrami</a:t>
            </a:r>
            <a:r>
              <a:rPr lang="en-US" sz="1200" dirty="0"/>
              <a:t>, Y., et al. Planck 2018 results. vi. cosmological parameters, 2018</a:t>
            </a:r>
          </a:p>
          <a:p>
            <a:r>
              <a:rPr lang="en-US" sz="1200" dirty="0"/>
              <a:t>Adam G. </a:t>
            </a:r>
            <a:r>
              <a:rPr lang="en-US" sz="1200" dirty="0" err="1"/>
              <a:t>Riess</a:t>
            </a:r>
            <a:r>
              <a:rPr lang="en-US" sz="1200" dirty="0"/>
              <a:t>, Stefano </a:t>
            </a:r>
            <a:r>
              <a:rPr lang="en-US" sz="1200" dirty="0" err="1"/>
              <a:t>Casertano</a:t>
            </a:r>
            <a:r>
              <a:rPr lang="en-US" sz="1200" dirty="0"/>
              <a:t>, </a:t>
            </a:r>
            <a:r>
              <a:rPr lang="en-US" sz="1200" dirty="0" err="1"/>
              <a:t>Wenlong</a:t>
            </a:r>
            <a:r>
              <a:rPr lang="en-US" sz="1200" dirty="0"/>
              <a:t> Yuan, Lucas </a:t>
            </a:r>
            <a:r>
              <a:rPr lang="en-US" sz="1200" dirty="0" err="1"/>
              <a:t>Macri</a:t>
            </a:r>
            <a:r>
              <a:rPr lang="en-US" sz="1200" dirty="0"/>
              <a:t>, Beatrice </a:t>
            </a:r>
            <a:r>
              <a:rPr lang="en-US" sz="1200" dirty="0" err="1"/>
              <a:t>Bucciarelli,Mario</a:t>
            </a:r>
            <a:r>
              <a:rPr lang="en-US" sz="1200" dirty="0"/>
              <a:t> G. </a:t>
            </a:r>
            <a:r>
              <a:rPr lang="en-US" sz="1200" dirty="0" err="1"/>
              <a:t>Lattanzi</a:t>
            </a:r>
            <a:r>
              <a:rPr lang="en-US" sz="1200" dirty="0"/>
              <a:t>, John W. </a:t>
            </a:r>
            <a:r>
              <a:rPr lang="en-US" sz="1200" dirty="0" err="1"/>
              <a:t>MacKenty</a:t>
            </a:r>
            <a:r>
              <a:rPr lang="en-US" sz="1200" dirty="0"/>
              <a:t>, J. Bradley Bowers, </a:t>
            </a:r>
            <a:r>
              <a:rPr lang="en-US" sz="1200" dirty="0" err="1"/>
              <a:t>WeiKang</a:t>
            </a:r>
            <a:r>
              <a:rPr lang="en-US" sz="1200" dirty="0"/>
              <a:t> Zheng, Alexei </a:t>
            </a:r>
            <a:r>
              <a:rPr lang="en-US" sz="1200" dirty="0" err="1"/>
              <a:t>V.Filippenko</a:t>
            </a:r>
            <a:r>
              <a:rPr lang="en-US" sz="1200" dirty="0"/>
              <a:t>, and et al. Milky way cepheid standards for measuring cosmic distances </a:t>
            </a:r>
            <a:r>
              <a:rPr lang="en-US" sz="1200" dirty="0" err="1"/>
              <a:t>andapplication</a:t>
            </a:r>
            <a:r>
              <a:rPr lang="en-US" sz="1200" dirty="0"/>
              <a:t> to </a:t>
            </a:r>
            <a:r>
              <a:rPr lang="en-US" sz="1200" dirty="0" err="1"/>
              <a:t>gaia</a:t>
            </a:r>
            <a:r>
              <a:rPr lang="en-US" sz="1200" dirty="0"/>
              <a:t> dr2: Implications for the </a:t>
            </a:r>
            <a:r>
              <a:rPr lang="en-US" sz="1200" dirty="0" err="1"/>
              <a:t>hubble</a:t>
            </a:r>
            <a:r>
              <a:rPr lang="en-US" sz="1200" dirty="0"/>
              <a:t> </a:t>
            </a:r>
            <a:r>
              <a:rPr lang="en-US" sz="1200" dirty="0" err="1"/>
              <a:t>constant.The</a:t>
            </a:r>
            <a:r>
              <a:rPr lang="en-US" sz="1200" dirty="0"/>
              <a:t> Astrophysical Journal,861(2):126, Jul 2018.</a:t>
            </a:r>
            <a:br>
              <a:rPr lang="en-US" dirty="0"/>
            </a:br>
            <a:endParaRPr lang="en-US" dirty="0"/>
          </a:p>
          <a:p>
            <a:endParaRPr lang="en-US" sz="1200" dirty="0"/>
          </a:p>
          <a:p>
            <a:endParaRPr lang="en-US" dirty="0"/>
          </a:p>
        </p:txBody>
      </p:sp>
      <p:sp>
        <p:nvSpPr>
          <p:cNvPr id="4" name="Slide Number Placeholder 3">
            <a:extLst>
              <a:ext uri="{FF2B5EF4-FFF2-40B4-BE49-F238E27FC236}">
                <a16:creationId xmlns:a16="http://schemas.microsoft.com/office/drawing/2014/main" id="{E0388F20-3121-9B4B-BF72-45A32C44AEFD}"/>
              </a:ext>
            </a:extLst>
          </p:cNvPr>
          <p:cNvSpPr>
            <a:spLocks noGrp="1"/>
          </p:cNvSpPr>
          <p:nvPr>
            <p:ph type="sldNum" sz="quarter" idx="12"/>
          </p:nvPr>
        </p:nvSpPr>
        <p:spPr/>
        <p:txBody>
          <a:bodyPr/>
          <a:lstStyle/>
          <a:p>
            <a:fld id="{6D22F896-40B5-4ADD-8801-0D06FADFA095}" type="slidenum">
              <a:rPr lang="en-US" sz="1600" smtClean="0"/>
              <a:t>14</a:t>
            </a:fld>
            <a:endParaRPr lang="en-US" sz="1600"/>
          </a:p>
        </p:txBody>
      </p:sp>
    </p:spTree>
    <p:extLst>
      <p:ext uri="{BB962C8B-B14F-4D97-AF65-F5344CB8AC3E}">
        <p14:creationId xmlns:p14="http://schemas.microsoft.com/office/powerpoint/2010/main" val="307851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3FA3-B0B7-EB49-B465-D7DDAEEFABC5}"/>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9F5C7695-1D90-7345-AD3E-156A9FDC9077}"/>
              </a:ext>
            </a:extLst>
          </p:cNvPr>
          <p:cNvSpPr>
            <a:spLocks noGrp="1"/>
          </p:cNvSpPr>
          <p:nvPr>
            <p:ph idx="1"/>
          </p:nvPr>
        </p:nvSpPr>
        <p:spPr/>
        <p:txBody>
          <a:bodyPr/>
          <a:lstStyle/>
          <a:p>
            <a:pPr marL="0" indent="0">
              <a:buNone/>
            </a:pPr>
            <a:r>
              <a:rPr lang="en-US" dirty="0"/>
              <a:t>Thank you to:</a:t>
            </a:r>
          </a:p>
          <a:p>
            <a:r>
              <a:rPr lang="en-US" dirty="0"/>
              <a:t>My Mentor: Hang Yu</a:t>
            </a:r>
          </a:p>
          <a:p>
            <a:r>
              <a:rPr lang="en-US" dirty="0"/>
              <a:t>LIGO Lab, The Caltech LIGO SURF Program, the National Science Foundation, and the NSF REU program.</a:t>
            </a:r>
          </a:p>
        </p:txBody>
      </p:sp>
      <p:sp>
        <p:nvSpPr>
          <p:cNvPr id="4" name="Slide Number Placeholder 3">
            <a:extLst>
              <a:ext uri="{FF2B5EF4-FFF2-40B4-BE49-F238E27FC236}">
                <a16:creationId xmlns:a16="http://schemas.microsoft.com/office/drawing/2014/main" id="{7B008880-7AE4-6344-AB8C-90A7E9419B9E}"/>
              </a:ext>
            </a:extLst>
          </p:cNvPr>
          <p:cNvSpPr>
            <a:spLocks noGrp="1"/>
          </p:cNvSpPr>
          <p:nvPr>
            <p:ph type="sldNum" sz="quarter" idx="12"/>
          </p:nvPr>
        </p:nvSpPr>
        <p:spPr/>
        <p:txBody>
          <a:bodyPr/>
          <a:lstStyle/>
          <a:p>
            <a:fld id="{6D22F896-40B5-4ADD-8801-0D06FADFA095}" type="slidenum">
              <a:rPr lang="en-US" smtClean="0"/>
              <a:t>15</a:t>
            </a:fld>
            <a:endParaRPr lang="en-US"/>
          </a:p>
        </p:txBody>
      </p:sp>
      <p:pic>
        <p:nvPicPr>
          <p:cNvPr id="5" name="Picture 4" descr="A picture containing transport, wheel&#10;&#10;Description automatically generated">
            <a:extLst>
              <a:ext uri="{FF2B5EF4-FFF2-40B4-BE49-F238E27FC236}">
                <a16:creationId xmlns:a16="http://schemas.microsoft.com/office/drawing/2014/main" id="{56A0B848-BF5D-BE4E-96E9-13E759DC674F}"/>
              </a:ext>
            </a:extLst>
          </p:cNvPr>
          <p:cNvPicPr>
            <a:picLocks noChangeAspect="1"/>
          </p:cNvPicPr>
          <p:nvPr/>
        </p:nvPicPr>
        <p:blipFill>
          <a:blip r:embed="rId3"/>
          <a:stretch>
            <a:fillRect/>
          </a:stretch>
        </p:blipFill>
        <p:spPr>
          <a:xfrm>
            <a:off x="685800" y="4530748"/>
            <a:ext cx="1822388" cy="1825096"/>
          </a:xfrm>
          <a:prstGeom prst="rect">
            <a:avLst/>
          </a:prstGeom>
        </p:spPr>
      </p:pic>
      <p:pic>
        <p:nvPicPr>
          <p:cNvPr id="6" name="Picture 5" descr="A picture containing candelabra, object, drawing&#10;&#10;Description automatically generated">
            <a:extLst>
              <a:ext uri="{FF2B5EF4-FFF2-40B4-BE49-F238E27FC236}">
                <a16:creationId xmlns:a16="http://schemas.microsoft.com/office/drawing/2014/main" id="{33C45D28-D96B-B84A-B779-4D71B1DBC9FA}"/>
              </a:ext>
            </a:extLst>
          </p:cNvPr>
          <p:cNvPicPr>
            <a:picLocks noChangeAspect="1"/>
          </p:cNvPicPr>
          <p:nvPr/>
        </p:nvPicPr>
        <p:blipFill>
          <a:blip r:embed="rId4"/>
          <a:stretch>
            <a:fillRect/>
          </a:stretch>
        </p:blipFill>
        <p:spPr>
          <a:xfrm>
            <a:off x="9049036" y="4530748"/>
            <a:ext cx="2457164" cy="1825096"/>
          </a:xfrm>
          <a:prstGeom prst="rect">
            <a:avLst/>
          </a:prstGeom>
        </p:spPr>
      </p:pic>
    </p:spTree>
    <p:extLst>
      <p:ext uri="{BB962C8B-B14F-4D97-AF65-F5344CB8AC3E}">
        <p14:creationId xmlns:p14="http://schemas.microsoft.com/office/powerpoint/2010/main" val="18778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9E77-855C-DB48-AFA2-1F2DCAAE2D7A}"/>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5EAB6B91-69FD-F944-832A-0ECA0C81C763}"/>
              </a:ext>
            </a:extLst>
          </p:cNvPr>
          <p:cNvSpPr>
            <a:spLocks noGrp="1"/>
          </p:cNvSpPr>
          <p:nvPr>
            <p:ph idx="1"/>
          </p:nvPr>
        </p:nvSpPr>
        <p:spPr/>
        <p:txBody>
          <a:bodyPr/>
          <a:lstStyle/>
          <a:p>
            <a:r>
              <a:rPr lang="en-US"/>
              <a:t>Thank you for listening</a:t>
            </a:r>
          </a:p>
        </p:txBody>
      </p:sp>
      <p:sp>
        <p:nvSpPr>
          <p:cNvPr id="4" name="Slide Number Placeholder 3">
            <a:extLst>
              <a:ext uri="{FF2B5EF4-FFF2-40B4-BE49-F238E27FC236}">
                <a16:creationId xmlns:a16="http://schemas.microsoft.com/office/drawing/2014/main" id="{02CF8D1F-6D6F-9C4E-9E42-EB8D92E032FB}"/>
              </a:ext>
            </a:extLst>
          </p:cNvPr>
          <p:cNvSpPr>
            <a:spLocks noGrp="1"/>
          </p:cNvSpPr>
          <p:nvPr>
            <p:ph type="sldNum" sz="quarter" idx="12"/>
          </p:nvPr>
        </p:nvSpPr>
        <p:spPr/>
        <p:txBody>
          <a:bodyPr/>
          <a:lstStyle/>
          <a:p>
            <a:fld id="{6D22F896-40B5-4ADD-8801-0D06FADFA095}" type="slidenum">
              <a:rPr lang="en-US" sz="1600" smtClean="0"/>
              <a:t>16</a:t>
            </a:fld>
            <a:endParaRPr lang="en-US" sz="1600"/>
          </a:p>
        </p:txBody>
      </p:sp>
    </p:spTree>
    <p:extLst>
      <p:ext uri="{BB962C8B-B14F-4D97-AF65-F5344CB8AC3E}">
        <p14:creationId xmlns:p14="http://schemas.microsoft.com/office/powerpoint/2010/main" val="322302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14BC-6F87-CC49-A9AC-A6025BA5E2EA}"/>
              </a:ext>
            </a:extLst>
          </p:cNvPr>
          <p:cNvSpPr>
            <a:spLocks noGrp="1"/>
          </p:cNvSpPr>
          <p:nvPr>
            <p:ph type="title"/>
          </p:nvPr>
        </p:nvSpPr>
        <p:spPr>
          <a:xfrm>
            <a:off x="619759" y="764373"/>
            <a:ext cx="6257291" cy="1293028"/>
          </a:xfrm>
        </p:spPr>
        <p:txBody>
          <a:bodyPr>
            <a:normAutofit/>
          </a:bodyPr>
          <a:lstStyle/>
          <a:p>
            <a:r>
              <a:rPr lang="en-US"/>
              <a:t>Introduction</a:t>
            </a:r>
          </a:p>
        </p:txBody>
      </p:sp>
      <p:sp>
        <p:nvSpPr>
          <p:cNvPr id="3" name="Content Placeholder 2">
            <a:extLst>
              <a:ext uri="{FF2B5EF4-FFF2-40B4-BE49-F238E27FC236}">
                <a16:creationId xmlns:a16="http://schemas.microsoft.com/office/drawing/2014/main" id="{D32EE736-CBE0-4947-AB42-E630103827F3}"/>
              </a:ext>
            </a:extLst>
          </p:cNvPr>
          <p:cNvSpPr>
            <a:spLocks noGrp="1"/>
          </p:cNvSpPr>
          <p:nvPr>
            <p:ph idx="1"/>
          </p:nvPr>
        </p:nvSpPr>
        <p:spPr>
          <a:xfrm>
            <a:off x="619760" y="2194560"/>
            <a:ext cx="6257290" cy="4024125"/>
          </a:xfrm>
        </p:spPr>
        <p:txBody>
          <a:bodyPr>
            <a:normAutofit/>
          </a:bodyPr>
          <a:lstStyle/>
          <a:p>
            <a:r>
              <a:rPr lang="en-US" sz="1700" dirty="0"/>
              <a:t>goal of cosmology is to understand how the universe came to be and what it will be in the distant future</a:t>
            </a:r>
          </a:p>
          <a:p>
            <a:r>
              <a:rPr lang="en-US" sz="1700" dirty="0"/>
              <a:t>Gravitational waves were theorized by Albert Einstein and only recently has it been possible to use them for cosmology</a:t>
            </a:r>
          </a:p>
          <a:p>
            <a:r>
              <a:rPr lang="en-US" sz="1700" dirty="0"/>
              <a:t>This was done with the famous discovery of </a:t>
            </a:r>
            <a:r>
              <a:rPr lang="en-US" sz="1700" u="sng" dirty="0"/>
              <a:t>GW170817</a:t>
            </a:r>
            <a:r>
              <a:rPr lang="en-US" sz="1700" dirty="0"/>
              <a:t> and the use of multi-messenger astronomy</a:t>
            </a:r>
            <a:endParaRPr lang="en-US" sz="1700" u="sng" dirty="0"/>
          </a:p>
          <a:p>
            <a:r>
              <a:rPr lang="en-US" sz="1700" dirty="0"/>
              <a:t>We try to expand and refine a preexisting theoretical method proposed by (Messenger &amp; Read 12) to do cosmology without light</a:t>
            </a:r>
          </a:p>
        </p:txBody>
      </p:sp>
      <p:sp useBgFill="1">
        <p:nvSpPr>
          <p:cNvPr id="17" name="Rectangle 16">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6CEE89-D4B8-BE43-B77C-EF70DB78BA42}"/>
              </a:ext>
            </a:extLst>
          </p:cNvPr>
          <p:cNvPicPr>
            <a:picLocks noChangeAspect="1"/>
          </p:cNvPicPr>
          <p:nvPr/>
        </p:nvPicPr>
        <p:blipFill rotWithShape="1">
          <a:blip r:embed="rId3"/>
          <a:srcRect l="27934" r="33741"/>
          <a:stretch/>
        </p:blipFill>
        <p:spPr>
          <a:xfrm>
            <a:off x="7519416" y="10"/>
            <a:ext cx="4672584" cy="6857989"/>
          </a:xfrm>
          <a:prstGeom prst="rect">
            <a:avLst/>
          </a:prstGeom>
        </p:spPr>
      </p:pic>
      <p:sp>
        <p:nvSpPr>
          <p:cNvPr id="5" name="Slide Number Placeholder 4">
            <a:extLst>
              <a:ext uri="{FF2B5EF4-FFF2-40B4-BE49-F238E27FC236}">
                <a16:creationId xmlns:a16="http://schemas.microsoft.com/office/drawing/2014/main" id="{8C26AB65-E5F7-C445-8D65-0E32BB53E505}"/>
              </a:ext>
            </a:extLst>
          </p:cNvPr>
          <p:cNvSpPr>
            <a:spLocks noGrp="1"/>
          </p:cNvSpPr>
          <p:nvPr>
            <p:ph type="sldNum" sz="quarter" idx="12"/>
          </p:nvPr>
        </p:nvSpPr>
        <p:spPr/>
        <p:txBody>
          <a:bodyPr/>
          <a:lstStyle/>
          <a:p>
            <a:fld id="{6D22F896-40B5-4ADD-8801-0D06FADFA095}" type="slidenum">
              <a:rPr lang="en-US" sz="1600" smtClean="0"/>
              <a:t>2</a:t>
            </a:fld>
            <a:endParaRPr lang="en-US" sz="1600"/>
          </a:p>
        </p:txBody>
      </p:sp>
    </p:spTree>
    <p:extLst>
      <p:ext uri="{BB962C8B-B14F-4D97-AF65-F5344CB8AC3E}">
        <p14:creationId xmlns:p14="http://schemas.microsoft.com/office/powerpoint/2010/main" val="4396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DF6A-A720-B74A-9107-EEDF3A2F791F}"/>
              </a:ext>
            </a:extLst>
          </p:cNvPr>
          <p:cNvSpPr>
            <a:spLocks noGrp="1"/>
          </p:cNvSpPr>
          <p:nvPr>
            <p:ph type="title"/>
          </p:nvPr>
        </p:nvSpPr>
        <p:spPr/>
        <p:txBody>
          <a:bodyPr>
            <a:normAutofit/>
          </a:bodyPr>
          <a:lstStyle/>
          <a:p>
            <a:r>
              <a:rPr lang="en-US"/>
              <a:t>The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66AED0-0F6C-F745-871E-9E13AE1925C1}"/>
                  </a:ext>
                </a:extLst>
              </p:cNvPr>
              <p:cNvSpPr>
                <a:spLocks noGrp="1"/>
              </p:cNvSpPr>
              <p:nvPr>
                <p:ph idx="1"/>
              </p:nvPr>
            </p:nvSpPr>
            <p:spPr/>
            <p:txBody>
              <a:bodyPr>
                <a:normAutofit fontScale="92500" lnSpcReduction="20000"/>
              </a:bodyPr>
              <a:lstStyle/>
              <a:p>
                <a:pPr fontAlgn="base"/>
                <a:r>
                  <a:rPr lang="en-US" dirty="0"/>
                  <a:t>There is a growing problem in the astronomy community known as the “Hubble Tension” with cosmological consequences</a:t>
                </a:r>
              </a:p>
              <a:p>
                <a:pPr fontAlgn="base"/>
                <a:r>
                  <a:rPr lang="en-US" dirty="0"/>
                  <a:t>To understand this problem we need to review some basic cosmology:</a:t>
                </a:r>
              </a:p>
              <a:p>
                <a:pPr fontAlgn="base"/>
                <a:r>
                  <a:rPr lang="en-US" sz="2400" b="0" dirty="0"/>
                  <a:t>Hubble - </a:t>
                </a:r>
                <a:r>
                  <a:rPr lang="en-US" sz="2400" b="0" dirty="0" err="1"/>
                  <a:t>Lemaître</a:t>
                </a:r>
                <a:r>
                  <a:rPr lang="en-US" sz="2400" b="0" dirty="0"/>
                  <a:t> Law</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𝑐𝑧</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𝑑</m:t>
                    </m:r>
                  </m:oMath>
                </a14:m>
                <a:endParaRPr lang="en-US" sz="2400" dirty="0"/>
              </a:p>
              <a:p>
                <a:pPr fontAlgn="base"/>
                <a:r>
                  <a:rPr lang="en-US" sz="2400" dirty="0"/>
                  <a:t>This is the observation that objects are moving away from Earth with velocities proportional to their distance</a:t>
                </a:r>
              </a:p>
              <a:p>
                <a:r>
                  <a:rPr lang="en-US" sz="2400" dirty="0"/>
                  <a:t>Type </a:t>
                </a:r>
                <a:r>
                  <a:rPr lang="en-US" sz="2400" dirty="0" err="1"/>
                  <a:t>Ia</a:t>
                </a:r>
                <a:r>
                  <a:rPr lang="en-US" sz="2400" dirty="0"/>
                  <a:t> Supernovae Standard Candle Results: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r>
                      <a:rPr lang="en-US" sz="2400" i="1">
                        <a:latin typeface="Cambria Math" panose="02040503050406030204" pitchFamily="18" charset="0"/>
                      </a:rPr>
                      <m:t>≈74.</m:t>
                    </m:r>
                    <m:r>
                      <a:rPr lang="en-US" sz="2400" b="0" i="1" smtClean="0">
                        <a:latin typeface="Cambria Math" panose="02040503050406030204" pitchFamily="18" charset="0"/>
                      </a:rPr>
                      <m:t>0</m:t>
                    </m:r>
                    <m:r>
                      <a:rPr lang="en-US" sz="2400" i="1">
                        <a:latin typeface="Cambria Math" panose="02040503050406030204" pitchFamily="18" charset="0"/>
                      </a:rPr>
                      <m:t>3±</m:t>
                    </m:r>
                    <m:r>
                      <a:rPr lang="en-US" sz="2400" b="0" i="1" smtClean="0">
                        <a:latin typeface="Cambria Math" panose="02040503050406030204" pitchFamily="18" charset="0"/>
                      </a:rPr>
                      <m:t>1</m:t>
                    </m:r>
                    <m:r>
                      <a:rPr lang="en-US" sz="2400" i="1">
                        <a:latin typeface="Cambria Math" panose="02040503050406030204" pitchFamily="18" charset="0"/>
                      </a:rPr>
                      <m:t>.</m:t>
                    </m:r>
                    <m:r>
                      <a:rPr lang="en-US" sz="2400" b="0" i="1" smtClean="0">
                        <a:latin typeface="Cambria Math" panose="02040503050406030204" pitchFamily="18" charset="0"/>
                      </a:rPr>
                      <m:t>42</m:t>
                    </m:r>
                    <m:r>
                      <a:rPr lang="en-US" sz="2400" i="1">
                        <a:latin typeface="Cambria Math" panose="02040503050406030204" pitchFamily="18" charset="0"/>
                      </a:rPr>
                      <m:t> </m:t>
                    </m:r>
                    <m:r>
                      <m:rPr>
                        <m:sty m:val="p"/>
                      </m:rPr>
                      <a:rPr lang="en-US" sz="2400">
                        <a:latin typeface="Cambria Math" panose="02040503050406030204" pitchFamily="18" charset="0"/>
                      </a:rPr>
                      <m:t>km</m:t>
                    </m:r>
                    <m:r>
                      <a:rPr lang="en-US" sz="240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s</m:t>
                        </m:r>
                      </m:e>
                      <m:sup>
                        <m:r>
                          <a:rPr lang="en-US" sz="2400">
                            <a:latin typeface="Cambria Math" panose="02040503050406030204" pitchFamily="18" charset="0"/>
                          </a:rPr>
                          <m:t>−1</m:t>
                        </m:r>
                      </m:sup>
                    </m:sSup>
                    <m:r>
                      <m:rPr>
                        <m:sty m:val="p"/>
                      </m:rPr>
                      <a:rPr lang="en-US" sz="2400">
                        <a:latin typeface="Cambria Math" panose="02040503050406030204" pitchFamily="18" charset="0"/>
                      </a:rPr>
                      <m:t>Mp</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c</m:t>
                        </m:r>
                      </m:e>
                      <m:sup>
                        <m:r>
                          <a:rPr lang="en-US" sz="2400">
                            <a:latin typeface="Cambria Math" panose="02040503050406030204" pitchFamily="18" charset="0"/>
                          </a:rPr>
                          <m:t>−1</m:t>
                        </m:r>
                      </m:sup>
                    </m:sSup>
                  </m:oMath>
                </a14:m>
                <a:endParaRPr lang="en-US" sz="2400" dirty="0"/>
              </a:p>
              <a:p>
                <a:pPr marL="0" indent="0">
                  <a:buNone/>
                </a:pPr>
                <a:r>
                  <a:rPr lang="en-US" sz="2400" dirty="0"/>
                  <a:t>							(</a:t>
                </a:r>
                <a:r>
                  <a:rPr lang="en-US" sz="2400" dirty="0" err="1"/>
                  <a:t>Riess</a:t>
                </a:r>
                <a:r>
                  <a:rPr lang="en-US" sz="2400" dirty="0"/>
                  <a:t> et. al ‘19)</a:t>
                </a:r>
              </a:p>
              <a:p>
                <a:r>
                  <a:rPr lang="en-US" sz="2400" dirty="0"/>
                  <a:t>The Cosmic Microwave Background Results: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r>
                      <a:rPr lang="en-US" sz="2400" i="1">
                        <a:latin typeface="Cambria Math" panose="02040503050406030204" pitchFamily="18" charset="0"/>
                      </a:rPr>
                      <m:t>≈67.</m:t>
                    </m:r>
                    <m:r>
                      <a:rPr lang="en-US" sz="2400" b="0" i="1" smtClean="0">
                        <a:latin typeface="Cambria Math" panose="02040503050406030204" pitchFamily="18" charset="0"/>
                      </a:rPr>
                      <m:t>4</m:t>
                    </m:r>
                    <m:r>
                      <a:rPr lang="en-US" sz="2400" i="1">
                        <a:latin typeface="Cambria Math" panose="02040503050406030204" pitchFamily="18" charset="0"/>
                      </a:rPr>
                      <m:t>±</m:t>
                    </m:r>
                    <m:r>
                      <a:rPr lang="en-US" sz="2400" b="0" i="1" smtClean="0">
                        <a:latin typeface="Cambria Math" panose="02040503050406030204" pitchFamily="18" charset="0"/>
                      </a:rPr>
                      <m:t>0.5</m:t>
                    </m:r>
                    <m:r>
                      <a:rPr lang="en-US" sz="2400" i="1">
                        <a:latin typeface="Cambria Math" panose="02040503050406030204" pitchFamily="18" charset="0"/>
                      </a:rPr>
                      <m:t> </m:t>
                    </m:r>
                    <m:r>
                      <m:rPr>
                        <m:sty m:val="p"/>
                      </m:rPr>
                      <a:rPr lang="en-US" sz="2400">
                        <a:latin typeface="Cambria Math" panose="02040503050406030204" pitchFamily="18" charset="0"/>
                      </a:rPr>
                      <m:t>km</m:t>
                    </m:r>
                    <m:r>
                      <a:rPr lang="en-US" sz="240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s</m:t>
                        </m:r>
                      </m:e>
                      <m:sup>
                        <m:r>
                          <a:rPr lang="en-US" sz="2400">
                            <a:latin typeface="Cambria Math" panose="02040503050406030204" pitchFamily="18" charset="0"/>
                          </a:rPr>
                          <m:t>−1</m:t>
                        </m:r>
                      </m:sup>
                    </m:sSup>
                    <m:r>
                      <m:rPr>
                        <m:sty m:val="p"/>
                      </m:rPr>
                      <a:rPr lang="en-US" sz="2400">
                        <a:latin typeface="Cambria Math" panose="02040503050406030204" pitchFamily="18" charset="0"/>
                      </a:rPr>
                      <m:t>Mp</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c</m:t>
                        </m:r>
                      </m:e>
                      <m:sup>
                        <m:r>
                          <a:rPr lang="en-US" sz="2400">
                            <a:latin typeface="Cambria Math" panose="02040503050406030204" pitchFamily="18" charset="0"/>
                          </a:rPr>
                          <m:t>−1</m:t>
                        </m:r>
                      </m:sup>
                    </m:sSup>
                  </m:oMath>
                </a14:m>
                <a:endParaRPr lang="en-US" sz="2400" dirty="0"/>
              </a:p>
              <a:p>
                <a:pPr marL="0" indent="0">
                  <a:buNone/>
                </a:pPr>
                <a:r>
                  <a:rPr lang="en-US" sz="2400" dirty="0"/>
                  <a:t>							(Plank Collaboration et. al ‘18)</a:t>
                </a:r>
              </a:p>
              <a:p>
                <a:r>
                  <a:rPr lang="en-US" sz="2400" dirty="0"/>
                  <a:t>This disagreement has been creating a problem for astronomers and needs addressing</a:t>
                </a:r>
              </a:p>
              <a:p>
                <a:pPr fontAlgn="base"/>
                <a:endParaRPr lang="en-US"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766AED0-0F6C-F745-871E-9E13AE1925C1}"/>
                  </a:ext>
                </a:extLst>
              </p:cNvPr>
              <p:cNvSpPr>
                <a:spLocks noGrp="1" noRot="1" noChangeAspect="1" noMove="1" noResize="1" noEditPoints="1" noAdjustHandles="1" noChangeArrowheads="1" noChangeShapeType="1" noTextEdit="1"/>
              </p:cNvSpPr>
              <p:nvPr>
                <p:ph idx="1"/>
              </p:nvPr>
            </p:nvSpPr>
            <p:spPr>
              <a:blipFill>
                <a:blip r:embed="rId3"/>
                <a:stretch>
                  <a:fillRect l="-586" t="-28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62A5FD-7EAD-BE47-9DBC-9D28730BC442}"/>
              </a:ext>
            </a:extLst>
          </p:cNvPr>
          <p:cNvSpPr>
            <a:spLocks noGrp="1"/>
          </p:cNvSpPr>
          <p:nvPr>
            <p:ph type="sldNum" sz="quarter" idx="12"/>
          </p:nvPr>
        </p:nvSpPr>
        <p:spPr/>
        <p:txBody>
          <a:bodyPr/>
          <a:lstStyle/>
          <a:p>
            <a:fld id="{6D22F896-40B5-4ADD-8801-0D06FADFA095}" type="slidenum">
              <a:rPr lang="en-US" sz="1600" smtClean="0"/>
              <a:t>3</a:t>
            </a:fld>
            <a:endParaRPr lang="en-US" sz="1600"/>
          </a:p>
        </p:txBody>
      </p:sp>
    </p:spTree>
    <p:extLst>
      <p:ext uri="{BB962C8B-B14F-4D97-AF65-F5344CB8AC3E}">
        <p14:creationId xmlns:p14="http://schemas.microsoft.com/office/powerpoint/2010/main" val="8551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EC84-8717-FA43-9107-695FA5B3E8E2}"/>
              </a:ext>
            </a:extLst>
          </p:cNvPr>
          <p:cNvSpPr>
            <a:spLocks noGrp="1"/>
          </p:cNvSpPr>
          <p:nvPr>
            <p:ph type="title"/>
          </p:nvPr>
        </p:nvSpPr>
        <p:spPr>
          <a:xfrm>
            <a:off x="2895600" y="764373"/>
            <a:ext cx="8610600" cy="1293028"/>
          </a:xfrm>
        </p:spPr>
        <p:txBody>
          <a:bodyPr>
            <a:normAutofit/>
          </a:bodyPr>
          <a:lstStyle/>
          <a:p>
            <a:r>
              <a:rPr lang="en-US" dirty="0"/>
              <a:t>Binary Neutron Star Merger</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1F160EF1-2B87-4527-9041-F45F9AD3029B}"/>
                  </a:ext>
                </a:extLst>
              </p:cNvPr>
              <p:cNvSpPr>
                <a:spLocks noGrp="1"/>
              </p:cNvSpPr>
              <p:nvPr>
                <p:ph idx="1"/>
              </p:nvPr>
            </p:nvSpPr>
            <p:spPr>
              <a:xfrm>
                <a:off x="677333" y="2194560"/>
                <a:ext cx="5816600" cy="4024125"/>
              </a:xfrm>
            </p:spPr>
            <p:txBody>
              <a:bodyPr>
                <a:normAutofit/>
              </a:bodyPr>
              <a:lstStyle/>
              <a:p>
                <a:r>
                  <a:rPr lang="en-US" sz="1800" dirty="0"/>
                  <a:t>Our work is done in the frequency domain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h</m:t>
                        </m:r>
                      </m:e>
                    </m:acc>
                    <m:d>
                      <m:dPr>
                        <m:ctrlPr>
                          <a:rPr lang="en-US" sz="1800" i="1">
                            <a:latin typeface="Cambria Math" panose="02040503050406030204" pitchFamily="18" charset="0"/>
                          </a:rPr>
                        </m:ctrlPr>
                      </m:dPr>
                      <m:e>
                        <m:r>
                          <a:rPr lang="en-US" sz="1800" i="1">
                            <a:latin typeface="Cambria Math" panose="02040503050406030204" pitchFamily="18" charset="0"/>
                          </a:rPr>
                          <m:t>𝑓</m:t>
                        </m:r>
                      </m:e>
                    </m:d>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b="0" i="1" smtClean="0">
                            <a:latin typeface="Cambria Math" panose="02040503050406030204" pitchFamily="18" charset="0"/>
                          </a:rPr>
                          <m:t>𝑓</m:t>
                        </m:r>
                        <m:r>
                          <a:rPr lang="en-US" sz="1800" b="0" i="1" smtClean="0">
                            <a:latin typeface="Cambria Math" panose="02040503050406030204" pitchFamily="18" charset="0"/>
                          </a:rPr>
                          <m:t>)</m:t>
                        </m:r>
                        <m:r>
                          <a:rPr lang="en-US" sz="1800" i="1">
                            <a:latin typeface="Cambria Math" panose="02040503050406030204" pitchFamily="18" charset="0"/>
                          </a:rPr>
                          <m:t>𝑒</m:t>
                        </m:r>
                      </m:e>
                      <m:sup>
                        <m:r>
                          <a:rPr lang="en-US" sz="1800" i="1">
                            <a:latin typeface="Cambria Math" panose="02040503050406030204" pitchFamily="18" charset="0"/>
                          </a:rPr>
                          <m:t>𝑖</m:t>
                        </m:r>
                        <m:r>
                          <a:rPr lang="en-US" sz="1800" i="1">
                            <a:latin typeface="Cambria Math" panose="02040503050406030204" pitchFamily="18" charset="0"/>
                          </a:rPr>
                          <m:t> </m:t>
                        </m:r>
                        <m:r>
                          <m:rPr>
                            <m:sty m:val="p"/>
                          </m:rPr>
                          <a:rPr lang="en-US" sz="1800">
                            <a:latin typeface="Cambria Math" panose="02040503050406030204" pitchFamily="18" charset="0"/>
                          </a:rPr>
                          <m:t>Φ</m:t>
                        </m:r>
                        <m:d>
                          <m:dPr>
                            <m:ctrlPr>
                              <a:rPr lang="en-US" sz="1800" i="1">
                                <a:latin typeface="Cambria Math" panose="02040503050406030204" pitchFamily="18" charset="0"/>
                              </a:rPr>
                            </m:ctrlPr>
                          </m:dPr>
                          <m:e>
                            <m:r>
                              <a:rPr lang="en-US" sz="1800" i="1">
                                <a:latin typeface="Cambria Math" panose="02040503050406030204" pitchFamily="18" charset="0"/>
                              </a:rPr>
                              <m:t>𝑓</m:t>
                            </m:r>
                          </m:e>
                        </m:d>
                      </m:sup>
                    </m:sSup>
                    <m:r>
                      <a:rPr lang="en-US" sz="1800" i="1">
                        <a:latin typeface="Cambria Math" panose="02040503050406030204" pitchFamily="18" charset="0"/>
                      </a:rPr>
                      <m:t> </m:t>
                    </m:r>
                  </m:oMath>
                </a14:m>
                <a:endParaRPr lang="en-US" sz="1800" dirty="0"/>
              </a:p>
              <a:p>
                <a:endParaRPr lang="en-US" sz="1800" dirty="0"/>
              </a:p>
              <a:p>
                <a:pPr marL="0" indent="0">
                  <a:buNone/>
                </a:pPr>
                <a:endParaRPr lang="en-US" sz="1800" dirty="0"/>
              </a:p>
              <a:p>
                <a14:m>
                  <m:oMath xmlns:m="http://schemas.openxmlformats.org/officeDocument/2006/math">
                    <m:r>
                      <m:rPr>
                        <m:sty m:val="p"/>
                      </m:rPr>
                      <a:rPr lang="en-US" sz="1800">
                        <a:latin typeface="Cambria Math" panose="02040503050406030204" pitchFamily="18" charset="0"/>
                      </a:rPr>
                      <m:t>Φ</m:t>
                    </m:r>
                    <m:d>
                      <m:dPr>
                        <m:ctrlPr>
                          <a:rPr lang="en-US" sz="1800" i="1">
                            <a:latin typeface="Cambria Math" panose="02040503050406030204" pitchFamily="18" charset="0"/>
                          </a:rPr>
                        </m:ctrlPr>
                      </m:dPr>
                      <m:e>
                        <m:r>
                          <a:rPr lang="en-US" sz="1800" i="1">
                            <a:latin typeface="Cambria Math" panose="02040503050406030204" pitchFamily="18" charset="0"/>
                          </a:rPr>
                          <m:t>𝑓</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m:rPr>
                            <m:sty m:val="p"/>
                          </m:rPr>
                          <a:rPr lang="en-US" sz="1800">
                            <a:latin typeface="Cambria Math" panose="02040503050406030204" pitchFamily="18" charset="0"/>
                          </a:rPr>
                          <m:t>tidal</m:t>
                        </m:r>
                      </m:sub>
                    </m:sSub>
                    <m:d>
                      <m:dPr>
                        <m:ctrlPr>
                          <a:rPr lang="en-US" sz="1800" i="1">
                            <a:latin typeface="Cambria Math" panose="02040503050406030204" pitchFamily="18" charset="0"/>
                          </a:rPr>
                        </m:ctrlPr>
                      </m:dPr>
                      <m:e>
                        <m:r>
                          <a:rPr lang="en-US" sz="1800" i="1">
                            <a:latin typeface="Cambria Math" panose="02040503050406030204" pitchFamily="18" charset="0"/>
                          </a:rPr>
                          <m:t>𝑓</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m:rPr>
                            <m:sty m:val="p"/>
                          </m:rPr>
                          <a:rPr lang="en-US" sz="1800">
                            <a:latin typeface="Cambria Math" panose="02040503050406030204" pitchFamily="18" charset="0"/>
                          </a:rPr>
                          <m:t>point</m:t>
                        </m:r>
                        <m:r>
                          <a:rPr lang="en-US" sz="1800">
                            <a:latin typeface="Cambria Math" panose="02040503050406030204" pitchFamily="18" charset="0"/>
                          </a:rPr>
                          <m:t> </m:t>
                        </m:r>
                        <m:r>
                          <m:rPr>
                            <m:sty m:val="p"/>
                          </m:rPr>
                          <a:rPr lang="en-US" sz="1800">
                            <a:latin typeface="Cambria Math" panose="02040503050406030204" pitchFamily="18" charset="0"/>
                          </a:rPr>
                          <m:t>particle</m:t>
                        </m:r>
                      </m:sub>
                    </m:sSub>
                    <m:d>
                      <m:dPr>
                        <m:ctrlPr>
                          <a:rPr lang="en-US" sz="1800" i="1">
                            <a:latin typeface="Cambria Math" panose="02040503050406030204" pitchFamily="18" charset="0"/>
                          </a:rPr>
                        </m:ctrlPr>
                      </m:dPr>
                      <m:e>
                        <m:r>
                          <a:rPr lang="en-US" sz="1800" i="1">
                            <a:latin typeface="Cambria Math" panose="02040503050406030204" pitchFamily="18" charset="0"/>
                          </a:rPr>
                          <m:t>𝑓</m:t>
                        </m:r>
                      </m:e>
                    </m:d>
                  </m:oMath>
                </a14:m>
                <a:endParaRPr lang="en-US" sz="1800" dirty="0"/>
              </a:p>
              <a:p>
                <a:r>
                  <a:rPr lang="en-US" sz="1800" dirty="0"/>
                  <a:t>Point Particle Phase is PN effect so </a:t>
                </a:r>
                <a14:m>
                  <m:oMath xmlns:m="http://schemas.openxmlformats.org/officeDocument/2006/math">
                    <m:r>
                      <a:rPr lang="en-US" sz="1800" i="1">
                        <a:latin typeface="Cambria Math" panose="02040503050406030204" pitchFamily="18" charset="0"/>
                      </a:rPr>
                      <m:t>𝑀</m:t>
                    </m:r>
                    <m:r>
                      <a:rPr lang="en-US" sz="1800" i="1">
                        <a:latin typeface="Cambria Math" panose="02040503050406030204" pitchFamily="18" charset="0"/>
                      </a:rPr>
                      <m:t>→</m:t>
                    </m:r>
                    <m:r>
                      <a:rPr lang="en-US" sz="1800" i="1">
                        <a:latin typeface="Cambria Math" panose="02040503050406030204" pitchFamily="18" charset="0"/>
                      </a:rPr>
                      <m:t>𝑀</m:t>
                    </m:r>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rPr>
                          <m:t>𝑧</m:t>
                        </m:r>
                      </m:e>
                    </m:d>
                  </m:oMath>
                </a14:m>
                <a:r>
                  <a:rPr lang="en-US" sz="1800" dirty="0"/>
                  <a:t> to compensate for </a:t>
                </a:r>
                <a14:m>
                  <m:oMath xmlns:m="http://schemas.openxmlformats.org/officeDocument/2006/math">
                    <m:r>
                      <a:rPr lang="en-US" sz="1800" i="1">
                        <a:latin typeface="Cambria Math" panose="02040503050406030204" pitchFamily="18" charset="0"/>
                      </a:rPr>
                      <m:t>𝑓</m:t>
                    </m:r>
                  </m:oMath>
                </a14:m>
                <a:r>
                  <a:rPr lang="en-US" sz="1800" dirty="0"/>
                  <a:t> →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𝑓</m:t>
                        </m:r>
                      </m:num>
                      <m:den>
                        <m:r>
                          <a:rPr lang="en-US" sz="1800" i="1">
                            <a:latin typeface="Cambria Math" panose="02040503050406030204" pitchFamily="18" charset="0"/>
                          </a:rPr>
                          <m:t>1+</m:t>
                        </m:r>
                        <m:r>
                          <a:rPr lang="en-US" sz="1800" i="1">
                            <a:latin typeface="Cambria Math" panose="02040503050406030204" pitchFamily="18" charset="0"/>
                          </a:rPr>
                          <m:t>𝑧</m:t>
                        </m:r>
                      </m:den>
                    </m:f>
                  </m:oMath>
                </a14:m>
                <a:r>
                  <a:rPr lang="en-US" sz="1800" dirty="0"/>
                  <a:t>  to preserve the phase (Redshifted Parameters)</a:t>
                </a:r>
              </a:p>
              <a:p>
                <a:r>
                  <a:rPr lang="en-US" sz="1800" dirty="0"/>
                  <a:t>Tidal Phase is not PN effect, it is internal NS physics. The mass does not follow the same redshift effect. (Not Redshifted Parameters)</a:t>
                </a:r>
              </a:p>
              <a:p>
                <a:endParaRPr lang="en-US" dirty="0"/>
              </a:p>
              <a:p>
                <a:pPr marL="457200" lvl="1" indent="0">
                  <a:buNone/>
                </a:pPr>
                <a:endParaRPr lang="en-US" dirty="0"/>
              </a:p>
              <a:p>
                <a:pPr marL="457200" lvl="1" indent="0">
                  <a:buNone/>
                </a:pPr>
                <a:endParaRPr lang="en-US" dirty="0"/>
              </a:p>
              <a:p>
                <a:pPr marL="0" indent="0">
                  <a:buNone/>
                </a:pPr>
                <a:endParaRPr lang="en-US" dirty="0"/>
              </a:p>
            </p:txBody>
          </p:sp>
        </mc:Choice>
        <mc:Fallback xmlns="">
          <p:sp>
            <p:nvSpPr>
              <p:cNvPr id="9" name="Content Placeholder 8">
                <a:extLst>
                  <a:ext uri="{FF2B5EF4-FFF2-40B4-BE49-F238E27FC236}">
                    <a16:creationId xmlns:a16="http://schemas.microsoft.com/office/drawing/2014/main" id="{1F160EF1-2B87-4527-9041-F45F9AD3029B}"/>
                  </a:ext>
                </a:extLst>
              </p:cNvPr>
              <p:cNvSpPr>
                <a:spLocks noGrp="1" noRot="1" noChangeAspect="1" noMove="1" noResize="1" noEditPoints="1" noAdjustHandles="1" noChangeArrowheads="1" noChangeShapeType="1" noTextEdit="1"/>
              </p:cNvSpPr>
              <p:nvPr>
                <p:ph idx="1"/>
              </p:nvPr>
            </p:nvSpPr>
            <p:spPr>
              <a:xfrm>
                <a:off x="677333" y="2194560"/>
                <a:ext cx="5816600" cy="4024125"/>
              </a:xfrm>
              <a:blipFill>
                <a:blip r:embed="rId3"/>
                <a:stretch>
                  <a:fillRect l="-436" t="-1572"/>
                </a:stretch>
              </a:blipFill>
            </p:spPr>
            <p:txBody>
              <a:bodyPr/>
              <a:lstStyle/>
              <a:p>
                <a:r>
                  <a:rPr lang="en-US">
                    <a:noFill/>
                  </a:rPr>
                  <a:t> </a:t>
                </a:r>
              </a:p>
            </p:txBody>
          </p:sp>
        </mc:Fallback>
      </mc:AlternateContent>
      <p:pic>
        <p:nvPicPr>
          <p:cNvPr id="5" name="Content Placeholder 4" descr="A close up of a logo&#10;&#10;Description automatically generated">
            <a:extLst>
              <a:ext uri="{FF2B5EF4-FFF2-40B4-BE49-F238E27FC236}">
                <a16:creationId xmlns:a16="http://schemas.microsoft.com/office/drawing/2014/main" id="{3CE99E80-3BE6-7B49-95E8-3FE577497554}"/>
              </a:ext>
            </a:extLst>
          </p:cNvPr>
          <p:cNvPicPr>
            <a:picLocks noChangeAspect="1"/>
          </p:cNvPicPr>
          <p:nvPr/>
        </p:nvPicPr>
        <p:blipFill>
          <a:blip r:embed="rId4"/>
          <a:stretch>
            <a:fillRect/>
          </a:stretch>
        </p:blipFill>
        <p:spPr>
          <a:xfrm>
            <a:off x="6985000" y="2396966"/>
            <a:ext cx="4521200" cy="3390900"/>
          </a:xfrm>
          <a:prstGeom prst="rect">
            <a:avLst/>
          </a:prstGeom>
        </p:spPr>
      </p:pic>
      <p:sp>
        <p:nvSpPr>
          <p:cNvPr id="3" name="Slide Number Placeholder 2">
            <a:extLst>
              <a:ext uri="{FF2B5EF4-FFF2-40B4-BE49-F238E27FC236}">
                <a16:creationId xmlns:a16="http://schemas.microsoft.com/office/drawing/2014/main" id="{27973A97-0FD3-A545-BD16-0F7B6FAAEFF6}"/>
              </a:ext>
            </a:extLst>
          </p:cNvPr>
          <p:cNvSpPr>
            <a:spLocks noGrp="1"/>
          </p:cNvSpPr>
          <p:nvPr>
            <p:ph type="sldNum" sz="quarter" idx="12"/>
          </p:nvPr>
        </p:nvSpPr>
        <p:spPr/>
        <p:txBody>
          <a:bodyPr/>
          <a:lstStyle/>
          <a:p>
            <a:fld id="{6D22F896-40B5-4ADD-8801-0D06FADFA095}" type="slidenum">
              <a:rPr lang="en-US" sz="1600" smtClean="0"/>
              <a:t>4</a:t>
            </a:fld>
            <a:endParaRPr lang="en-US" sz="1600"/>
          </a:p>
        </p:txBody>
      </p:sp>
      <p:cxnSp>
        <p:nvCxnSpPr>
          <p:cNvPr id="18" name="Straight Arrow Connector 17">
            <a:extLst>
              <a:ext uri="{FF2B5EF4-FFF2-40B4-BE49-F238E27FC236}">
                <a16:creationId xmlns:a16="http://schemas.microsoft.com/office/drawing/2014/main" id="{513B65A8-890F-0A42-AF73-1F447437E240}"/>
              </a:ext>
            </a:extLst>
          </p:cNvPr>
          <p:cNvCxnSpPr>
            <a:cxnSpLocks/>
          </p:cNvCxnSpPr>
          <p:nvPr/>
        </p:nvCxnSpPr>
        <p:spPr>
          <a:xfrm flipH="1" flipV="1">
            <a:off x="1990846" y="2835798"/>
            <a:ext cx="277792" cy="358815"/>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DD2DA61D-E03E-D040-89C1-E3290C13F873}"/>
              </a:ext>
            </a:extLst>
          </p:cNvPr>
          <p:cNvSpPr txBox="1"/>
          <p:nvPr/>
        </p:nvSpPr>
        <p:spPr>
          <a:xfrm>
            <a:off x="2199190" y="3194613"/>
            <a:ext cx="3430747" cy="369332"/>
          </a:xfrm>
          <a:prstGeom prst="rect">
            <a:avLst/>
          </a:prstGeom>
          <a:noFill/>
        </p:spPr>
        <p:txBody>
          <a:bodyPr wrap="none" rtlCol="0">
            <a:spAutoFit/>
          </a:bodyPr>
          <a:lstStyle/>
          <a:p>
            <a:r>
              <a:rPr lang="en-US" dirty="0"/>
              <a:t>Contains Luminosity Distance</a:t>
            </a:r>
          </a:p>
        </p:txBody>
      </p:sp>
      <p:cxnSp>
        <p:nvCxnSpPr>
          <p:cNvPr id="22" name="Straight Arrow Connector 21">
            <a:extLst>
              <a:ext uri="{FF2B5EF4-FFF2-40B4-BE49-F238E27FC236}">
                <a16:creationId xmlns:a16="http://schemas.microsoft.com/office/drawing/2014/main" id="{29BB2943-FF35-DA4F-A577-47D6F7191500}"/>
              </a:ext>
            </a:extLst>
          </p:cNvPr>
          <p:cNvCxnSpPr>
            <a:cxnSpLocks/>
          </p:cNvCxnSpPr>
          <p:nvPr/>
        </p:nvCxnSpPr>
        <p:spPr>
          <a:xfrm flipH="1" flipV="1">
            <a:off x="2895601" y="2627454"/>
            <a:ext cx="616449" cy="20834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C478DBBC-EF65-7449-8799-2C0D1AC2400C}"/>
              </a:ext>
            </a:extLst>
          </p:cNvPr>
          <p:cNvSpPr txBox="1"/>
          <p:nvPr/>
        </p:nvSpPr>
        <p:spPr>
          <a:xfrm>
            <a:off x="3512050" y="2761093"/>
            <a:ext cx="2117887" cy="369332"/>
          </a:xfrm>
          <a:prstGeom prst="rect">
            <a:avLst/>
          </a:prstGeom>
          <a:noFill/>
        </p:spPr>
        <p:txBody>
          <a:bodyPr wrap="none" rtlCol="0">
            <a:spAutoFit/>
          </a:bodyPr>
          <a:lstStyle/>
          <a:p>
            <a:r>
              <a:rPr lang="en-US" dirty="0"/>
              <a:t>Contains Redshift</a:t>
            </a:r>
          </a:p>
        </p:txBody>
      </p:sp>
    </p:spTree>
    <p:extLst>
      <p:ext uri="{BB962C8B-B14F-4D97-AF65-F5344CB8AC3E}">
        <p14:creationId xmlns:p14="http://schemas.microsoft.com/office/powerpoint/2010/main" val="38263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8BC4-5A83-4846-9977-AE4325409A55}"/>
              </a:ext>
            </a:extLst>
          </p:cNvPr>
          <p:cNvSpPr>
            <a:spLocks noGrp="1"/>
          </p:cNvSpPr>
          <p:nvPr>
            <p:ph type="title"/>
          </p:nvPr>
        </p:nvSpPr>
        <p:spPr/>
        <p:txBody>
          <a:bodyPr/>
          <a:lstStyle/>
          <a:p>
            <a:r>
              <a:rPr lang="en-US"/>
              <a:t>Tidal modes</a:t>
            </a:r>
          </a:p>
        </p:txBody>
      </p:sp>
      <p:sp>
        <p:nvSpPr>
          <p:cNvPr id="3" name="Content Placeholder 2">
            <a:extLst>
              <a:ext uri="{FF2B5EF4-FFF2-40B4-BE49-F238E27FC236}">
                <a16:creationId xmlns:a16="http://schemas.microsoft.com/office/drawing/2014/main" id="{AED0A51A-C652-D142-88FC-DD9FA4B9290A}"/>
              </a:ext>
            </a:extLst>
          </p:cNvPr>
          <p:cNvSpPr>
            <a:spLocks noGrp="1"/>
          </p:cNvSpPr>
          <p:nvPr>
            <p:ph idx="1"/>
          </p:nvPr>
        </p:nvSpPr>
        <p:spPr/>
        <p:txBody>
          <a:bodyPr/>
          <a:lstStyle/>
          <a:p>
            <a:r>
              <a:rPr lang="en-US" dirty="0"/>
              <a:t>What is a f-mode?</a:t>
            </a:r>
          </a:p>
          <a:p>
            <a:r>
              <a:rPr lang="en-US" dirty="0"/>
              <a:t>Previous work done by (Messenger &amp; Read ‘12) makes use of the f-mode phase contributions within a neutron star to “break a degeneracy between the system’s mass parameters and redshift” assuming EOS is well known</a:t>
            </a:r>
          </a:p>
          <a:p>
            <a:r>
              <a:rPr lang="en-US" dirty="0"/>
              <a:t>This allows for a measurement of both luminosity distance and redshift simultaneously</a:t>
            </a:r>
          </a:p>
          <a:p>
            <a:endParaRPr lang="en-US" dirty="0"/>
          </a:p>
        </p:txBody>
      </p:sp>
      <p:sp>
        <p:nvSpPr>
          <p:cNvPr id="4" name="Slide Number Placeholder 3">
            <a:extLst>
              <a:ext uri="{FF2B5EF4-FFF2-40B4-BE49-F238E27FC236}">
                <a16:creationId xmlns:a16="http://schemas.microsoft.com/office/drawing/2014/main" id="{F49AD411-7F32-084C-92F0-00FA079EB426}"/>
              </a:ext>
            </a:extLst>
          </p:cNvPr>
          <p:cNvSpPr>
            <a:spLocks noGrp="1"/>
          </p:cNvSpPr>
          <p:nvPr>
            <p:ph type="sldNum" sz="quarter" idx="12"/>
          </p:nvPr>
        </p:nvSpPr>
        <p:spPr/>
        <p:txBody>
          <a:bodyPr/>
          <a:lstStyle/>
          <a:p>
            <a:fld id="{6D22F896-40B5-4ADD-8801-0D06FADFA095}" type="slidenum">
              <a:rPr lang="en-US" sz="1600" smtClean="0"/>
              <a:t>5</a:t>
            </a:fld>
            <a:endParaRPr lang="en-US" sz="1600"/>
          </a:p>
        </p:txBody>
      </p:sp>
    </p:spTree>
    <p:extLst>
      <p:ext uri="{BB962C8B-B14F-4D97-AF65-F5344CB8AC3E}">
        <p14:creationId xmlns:p14="http://schemas.microsoft.com/office/powerpoint/2010/main" val="14954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A0D6-D64B-B34A-AF49-3F4526A59F31}"/>
              </a:ext>
            </a:extLst>
          </p:cNvPr>
          <p:cNvSpPr>
            <a:spLocks noGrp="1"/>
          </p:cNvSpPr>
          <p:nvPr>
            <p:ph type="title"/>
          </p:nvPr>
        </p:nvSpPr>
        <p:spPr>
          <a:xfrm>
            <a:off x="4673600" y="764373"/>
            <a:ext cx="6832600" cy="1293028"/>
          </a:xfrm>
        </p:spPr>
        <p:txBody>
          <a:bodyPr>
            <a:normAutofit/>
          </a:bodyPr>
          <a:lstStyle/>
          <a:p>
            <a:r>
              <a:rPr lang="en-US" dirty="0"/>
              <a:t>Tidal modes</a:t>
            </a:r>
          </a:p>
        </p:txBody>
      </p:sp>
      <p:sp>
        <p:nvSpPr>
          <p:cNvPr id="21" name="Rectangle 20">
            <a:extLst>
              <a:ext uri="{FF2B5EF4-FFF2-40B4-BE49-F238E27FC236}">
                <a16:creationId xmlns:a16="http://schemas.microsoft.com/office/drawing/2014/main" id="{39A1E4BA-7C9E-4CDE-8BA8-AD6D6C78A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6EF8F6-AB97-CD45-860B-5E9FB3E6A808}"/>
                  </a:ext>
                </a:extLst>
              </p:cNvPr>
              <p:cNvSpPr>
                <a:spLocks noGrp="1"/>
              </p:cNvSpPr>
              <p:nvPr>
                <p:ph idx="1"/>
              </p:nvPr>
            </p:nvSpPr>
            <p:spPr>
              <a:xfrm>
                <a:off x="4673600" y="2194560"/>
                <a:ext cx="6832600" cy="4024125"/>
              </a:xfrm>
            </p:spPr>
            <p:txBody>
              <a:bodyPr>
                <a:normAutofit/>
              </a:bodyPr>
              <a:lstStyle/>
              <a:p>
                <a:r>
                  <a:rPr lang="en-US" dirty="0"/>
                  <a:t>The top figure is a plot of the phase shift due to tidal effects from the f-mode alone</a:t>
                </a:r>
              </a:p>
              <a:p>
                <a:r>
                  <a:rPr lang="en-US" dirty="0"/>
                  <a:t>The bottom is Figure 1 of (Messenger &amp; Read ‘12) which shows how accurately one could measure </a:t>
                </a:r>
                <a14:m>
                  <m:oMath xmlns:m="http://schemas.openxmlformats.org/officeDocument/2006/math">
                    <m:r>
                      <a:rPr lang="en-US" b="0" i="1" smtClean="0">
                        <a:latin typeface="Cambria Math" panose="02040503050406030204" pitchFamily="18" charset="0"/>
                      </a:rPr>
                      <m:t>𝑧</m:t>
                    </m:r>
                  </m:oMath>
                </a14:m>
                <a:r>
                  <a:rPr lang="en-US" dirty="0"/>
                  <a:t> with respect to z</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66EF8F6-AB97-CD45-860B-5E9FB3E6A808}"/>
                  </a:ext>
                </a:extLst>
              </p:cNvPr>
              <p:cNvSpPr>
                <a:spLocks noGrp="1" noRot="1" noChangeAspect="1" noMove="1" noResize="1" noEditPoints="1" noAdjustHandles="1" noChangeArrowheads="1" noChangeShapeType="1" noTextEdit="1"/>
              </p:cNvSpPr>
              <p:nvPr>
                <p:ph idx="1"/>
              </p:nvPr>
            </p:nvSpPr>
            <p:spPr>
              <a:xfrm>
                <a:off x="4673600" y="2194560"/>
                <a:ext cx="6832600" cy="4024125"/>
              </a:xfrm>
              <a:blipFill>
                <a:blip r:embed="rId3"/>
                <a:stretch>
                  <a:fillRect l="-928" t="-1887" r="-9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A267AF4-A8CA-A542-BF5F-EA9675085D2F}"/>
              </a:ext>
            </a:extLst>
          </p:cNvPr>
          <p:cNvPicPr>
            <a:picLocks noChangeAspect="1"/>
          </p:cNvPicPr>
          <p:nvPr/>
        </p:nvPicPr>
        <p:blipFill>
          <a:blip r:embed="rId4"/>
          <a:stretch>
            <a:fillRect/>
          </a:stretch>
        </p:blipFill>
        <p:spPr>
          <a:xfrm>
            <a:off x="329557" y="279745"/>
            <a:ext cx="3759834" cy="3054063"/>
          </a:xfrm>
          <a:prstGeom prst="rect">
            <a:avLst/>
          </a:prstGeom>
        </p:spPr>
      </p:pic>
      <p:sp>
        <p:nvSpPr>
          <p:cNvPr id="4" name="Slide Number Placeholder 3">
            <a:extLst>
              <a:ext uri="{FF2B5EF4-FFF2-40B4-BE49-F238E27FC236}">
                <a16:creationId xmlns:a16="http://schemas.microsoft.com/office/drawing/2014/main" id="{553D8BC5-0102-B747-9412-99F2745D8C14}"/>
              </a:ext>
            </a:extLst>
          </p:cNvPr>
          <p:cNvSpPr>
            <a:spLocks noGrp="1"/>
          </p:cNvSpPr>
          <p:nvPr>
            <p:ph type="sldNum" sz="quarter" idx="12"/>
          </p:nvPr>
        </p:nvSpPr>
        <p:spPr/>
        <p:txBody>
          <a:bodyPr/>
          <a:lstStyle/>
          <a:p>
            <a:fld id="{6D22F896-40B5-4ADD-8801-0D06FADFA095}" type="slidenum">
              <a:rPr lang="en-US" sz="1600" smtClean="0"/>
              <a:t>6</a:t>
            </a:fld>
            <a:endParaRPr lang="en-US" sz="1600"/>
          </a:p>
        </p:txBody>
      </p:sp>
      <p:pic>
        <p:nvPicPr>
          <p:cNvPr id="6" name="Picture 5" descr="A close up of text on a white background&#10;&#10;Description automatically generated">
            <a:extLst>
              <a:ext uri="{FF2B5EF4-FFF2-40B4-BE49-F238E27FC236}">
                <a16:creationId xmlns:a16="http://schemas.microsoft.com/office/drawing/2014/main" id="{6F7A19BC-4476-AF4E-9D4F-42AE237D12D2}"/>
              </a:ext>
            </a:extLst>
          </p:cNvPr>
          <p:cNvPicPr>
            <a:picLocks noChangeAspect="1"/>
          </p:cNvPicPr>
          <p:nvPr/>
        </p:nvPicPr>
        <p:blipFill>
          <a:blip r:embed="rId5"/>
          <a:stretch>
            <a:fillRect/>
          </a:stretch>
        </p:blipFill>
        <p:spPr>
          <a:xfrm>
            <a:off x="474964" y="3524193"/>
            <a:ext cx="3219732" cy="3054063"/>
          </a:xfrm>
          <a:prstGeom prst="rect">
            <a:avLst/>
          </a:prstGeom>
        </p:spPr>
      </p:pic>
      <p:sp>
        <p:nvSpPr>
          <p:cNvPr id="7" name="TextBox 6">
            <a:extLst>
              <a:ext uri="{FF2B5EF4-FFF2-40B4-BE49-F238E27FC236}">
                <a16:creationId xmlns:a16="http://schemas.microsoft.com/office/drawing/2014/main" id="{8CAE1407-D5C4-3749-AA60-6D7D4C7A5410}"/>
              </a:ext>
            </a:extLst>
          </p:cNvPr>
          <p:cNvSpPr txBox="1"/>
          <p:nvPr/>
        </p:nvSpPr>
        <p:spPr>
          <a:xfrm>
            <a:off x="846866" y="6488668"/>
            <a:ext cx="2847830" cy="369332"/>
          </a:xfrm>
          <a:prstGeom prst="rect">
            <a:avLst/>
          </a:prstGeom>
          <a:noFill/>
        </p:spPr>
        <p:txBody>
          <a:bodyPr wrap="square" rtlCol="0">
            <a:spAutoFit/>
          </a:bodyPr>
          <a:lstStyle/>
          <a:p>
            <a:r>
              <a:rPr lang="en-US" dirty="0">
                <a:ln w="0"/>
                <a:solidFill>
                  <a:sysClr val="windowText" lastClr="000000"/>
                </a:solidFill>
                <a:effectLst>
                  <a:outerShdw blurRad="38100" dist="19050" dir="2700000" algn="tl" rotWithShape="0">
                    <a:schemeClr val="dk1">
                      <a:alpha val="40000"/>
                    </a:schemeClr>
                  </a:outerShdw>
                </a:effectLst>
              </a:rPr>
              <a:t>(Messenger &amp; Read ‘12)</a:t>
            </a:r>
          </a:p>
        </p:txBody>
      </p:sp>
    </p:spTree>
    <p:extLst>
      <p:ext uri="{BB962C8B-B14F-4D97-AF65-F5344CB8AC3E}">
        <p14:creationId xmlns:p14="http://schemas.microsoft.com/office/powerpoint/2010/main" val="8201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CABE-59BD-6C40-8679-0FBBD55C6807}"/>
              </a:ext>
            </a:extLst>
          </p:cNvPr>
          <p:cNvSpPr>
            <a:spLocks noGrp="1"/>
          </p:cNvSpPr>
          <p:nvPr>
            <p:ph type="title"/>
          </p:nvPr>
        </p:nvSpPr>
        <p:spPr/>
        <p:txBody>
          <a:bodyPr/>
          <a:lstStyle/>
          <a:p>
            <a:r>
              <a:rPr lang="en-US"/>
              <a:t>Tidal modes</a:t>
            </a:r>
          </a:p>
        </p:txBody>
      </p:sp>
      <p:sp>
        <p:nvSpPr>
          <p:cNvPr id="3" name="Content Placeholder 2">
            <a:extLst>
              <a:ext uri="{FF2B5EF4-FFF2-40B4-BE49-F238E27FC236}">
                <a16:creationId xmlns:a16="http://schemas.microsoft.com/office/drawing/2014/main" id="{E6A6ECE6-DC6D-B94D-99A0-3AFF4CC799BD}"/>
              </a:ext>
            </a:extLst>
          </p:cNvPr>
          <p:cNvSpPr>
            <a:spLocks noGrp="1"/>
          </p:cNvSpPr>
          <p:nvPr>
            <p:ph idx="1"/>
          </p:nvPr>
        </p:nvSpPr>
        <p:spPr/>
        <p:txBody>
          <a:bodyPr/>
          <a:lstStyle/>
          <a:p>
            <a:r>
              <a:rPr lang="en-US"/>
              <a:t>The biggest problem with f-modes is that their resonance occurs at a frequency that is too large (beyond what the detectors are capable of detecting) </a:t>
            </a:r>
          </a:p>
          <a:p>
            <a:r>
              <a:rPr lang="en-US"/>
              <a:t>g-modes have too small of an effect to be detectable but achieve resonance within frequency band</a:t>
            </a:r>
          </a:p>
          <a:p>
            <a:r>
              <a:rPr lang="en-US"/>
              <a:t>r-modes are not as strong as f-modes but they achieve resonances within the LIGO/Virgo frequency band. </a:t>
            </a:r>
          </a:p>
        </p:txBody>
      </p:sp>
      <p:sp>
        <p:nvSpPr>
          <p:cNvPr id="4" name="Slide Number Placeholder 3">
            <a:extLst>
              <a:ext uri="{FF2B5EF4-FFF2-40B4-BE49-F238E27FC236}">
                <a16:creationId xmlns:a16="http://schemas.microsoft.com/office/drawing/2014/main" id="{9B35E4F7-C9B7-DA4D-93D4-7D536AC30682}"/>
              </a:ext>
            </a:extLst>
          </p:cNvPr>
          <p:cNvSpPr>
            <a:spLocks noGrp="1"/>
          </p:cNvSpPr>
          <p:nvPr>
            <p:ph type="sldNum" sz="quarter" idx="12"/>
          </p:nvPr>
        </p:nvSpPr>
        <p:spPr/>
        <p:txBody>
          <a:bodyPr/>
          <a:lstStyle/>
          <a:p>
            <a:fld id="{6D22F896-40B5-4ADD-8801-0D06FADFA095}" type="slidenum">
              <a:rPr lang="en-US" sz="1600" smtClean="0"/>
              <a:t>7</a:t>
            </a:fld>
            <a:endParaRPr lang="en-US" sz="1600"/>
          </a:p>
        </p:txBody>
      </p:sp>
    </p:spTree>
    <p:extLst>
      <p:ext uri="{BB962C8B-B14F-4D97-AF65-F5344CB8AC3E}">
        <p14:creationId xmlns:p14="http://schemas.microsoft.com/office/powerpoint/2010/main" val="19765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8713-F94E-2A42-8DED-8FEF01AAB0CA}"/>
              </a:ext>
            </a:extLst>
          </p:cNvPr>
          <p:cNvSpPr>
            <a:spLocks noGrp="1"/>
          </p:cNvSpPr>
          <p:nvPr>
            <p:ph type="title"/>
          </p:nvPr>
        </p:nvSpPr>
        <p:spPr>
          <a:xfrm>
            <a:off x="4673600" y="764373"/>
            <a:ext cx="6832600" cy="1293028"/>
          </a:xfrm>
        </p:spPr>
        <p:txBody>
          <a:bodyPr>
            <a:normAutofit/>
          </a:bodyPr>
          <a:lstStyle/>
          <a:p>
            <a:r>
              <a:rPr lang="en-US"/>
              <a:t>Tidal modes</a:t>
            </a:r>
          </a:p>
        </p:txBody>
      </p:sp>
      <p:sp>
        <p:nvSpPr>
          <p:cNvPr id="46" name="Rectangle 11">
            <a:extLst>
              <a:ext uri="{FF2B5EF4-FFF2-40B4-BE49-F238E27FC236}">
                <a16:creationId xmlns:a16="http://schemas.microsoft.com/office/drawing/2014/main" id="{39A1E4BA-7C9E-4CDE-8BA8-AD6D6C78A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8CE3A1-0083-C841-8990-D2A4F74BB4BE}"/>
              </a:ext>
            </a:extLst>
          </p:cNvPr>
          <p:cNvPicPr>
            <a:picLocks noChangeAspect="1"/>
          </p:cNvPicPr>
          <p:nvPr/>
        </p:nvPicPr>
        <p:blipFill>
          <a:blip r:embed="rId3"/>
          <a:stretch>
            <a:fillRect/>
          </a:stretch>
        </p:blipFill>
        <p:spPr>
          <a:xfrm>
            <a:off x="640079" y="767653"/>
            <a:ext cx="2909033" cy="2500482"/>
          </a:xfrm>
          <a:prstGeom prst="rect">
            <a:avLst/>
          </a:prstGeom>
        </p:spPr>
      </p:pic>
      <p:pic>
        <p:nvPicPr>
          <p:cNvPr id="7" name="Picture 6">
            <a:extLst>
              <a:ext uri="{FF2B5EF4-FFF2-40B4-BE49-F238E27FC236}">
                <a16:creationId xmlns:a16="http://schemas.microsoft.com/office/drawing/2014/main" id="{4ED383BB-1BAC-1546-B425-4444EB8DB486}"/>
              </a:ext>
            </a:extLst>
          </p:cNvPr>
          <p:cNvPicPr>
            <a:picLocks noChangeAspect="1"/>
          </p:cNvPicPr>
          <p:nvPr/>
        </p:nvPicPr>
        <p:blipFill>
          <a:blip r:embed="rId4"/>
          <a:stretch>
            <a:fillRect/>
          </a:stretch>
        </p:blipFill>
        <p:spPr>
          <a:xfrm>
            <a:off x="630313" y="3686587"/>
            <a:ext cx="2909033" cy="2403760"/>
          </a:xfrm>
          <a:prstGeom prst="rect">
            <a:avLst/>
          </a:prstGeom>
        </p:spPr>
      </p:pic>
      <p:sp>
        <p:nvSpPr>
          <p:cNvPr id="3" name="Content Placeholder 2">
            <a:extLst>
              <a:ext uri="{FF2B5EF4-FFF2-40B4-BE49-F238E27FC236}">
                <a16:creationId xmlns:a16="http://schemas.microsoft.com/office/drawing/2014/main" id="{207F99E8-A95C-084F-9C5D-B21E82EAE0E8}"/>
              </a:ext>
            </a:extLst>
          </p:cNvPr>
          <p:cNvSpPr>
            <a:spLocks noGrp="1"/>
          </p:cNvSpPr>
          <p:nvPr>
            <p:ph idx="1"/>
          </p:nvPr>
        </p:nvSpPr>
        <p:spPr>
          <a:xfrm>
            <a:off x="4673600" y="2194560"/>
            <a:ext cx="6832600" cy="4024125"/>
          </a:xfrm>
        </p:spPr>
        <p:txBody>
          <a:bodyPr>
            <a:normAutofit/>
          </a:bodyPr>
          <a:lstStyle/>
          <a:p>
            <a:r>
              <a:rPr lang="en-US" dirty="0"/>
              <a:t>Above is the f-mode tidal phase contribution</a:t>
            </a:r>
          </a:p>
          <a:p>
            <a:r>
              <a:rPr lang="en-US" dirty="0"/>
              <a:t>Below is the r-mode tidal phase contribution discussed in (Flanagan &amp; Racine ‘07)</a:t>
            </a:r>
          </a:p>
          <a:p>
            <a:r>
              <a:rPr lang="en-US" dirty="0"/>
              <a:t>Now we compare spin parameter 𝜒, for Point particle it is not redshifted, for tidal it is redshifted</a:t>
            </a:r>
          </a:p>
        </p:txBody>
      </p:sp>
      <p:sp>
        <p:nvSpPr>
          <p:cNvPr id="4" name="Slide Number Placeholder 3">
            <a:extLst>
              <a:ext uri="{FF2B5EF4-FFF2-40B4-BE49-F238E27FC236}">
                <a16:creationId xmlns:a16="http://schemas.microsoft.com/office/drawing/2014/main" id="{CCAFAA3B-A016-CE4A-B5DB-48D43F08F8CB}"/>
              </a:ext>
            </a:extLst>
          </p:cNvPr>
          <p:cNvSpPr>
            <a:spLocks noGrp="1"/>
          </p:cNvSpPr>
          <p:nvPr>
            <p:ph type="sldNum" sz="quarter" idx="12"/>
          </p:nvPr>
        </p:nvSpPr>
        <p:spPr/>
        <p:txBody>
          <a:bodyPr/>
          <a:lstStyle/>
          <a:p>
            <a:fld id="{6D22F896-40B5-4ADD-8801-0D06FADFA095}" type="slidenum">
              <a:rPr lang="en-US" sz="1600" smtClean="0"/>
              <a:t>8</a:t>
            </a:fld>
            <a:endParaRPr lang="en-US" sz="1600"/>
          </a:p>
        </p:txBody>
      </p:sp>
    </p:spTree>
    <p:extLst>
      <p:ext uri="{BB962C8B-B14F-4D97-AF65-F5344CB8AC3E}">
        <p14:creationId xmlns:p14="http://schemas.microsoft.com/office/powerpoint/2010/main" val="141816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1FDFF85F-F105-40D5-9793-90419158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5AB47A4-BA8C-4250-88BD-D49C68C5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66C8958D-EB99-414F-B735-863B67BB1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sp>
        <p:nvSpPr>
          <p:cNvPr id="2" name="Title 1">
            <a:extLst>
              <a:ext uri="{FF2B5EF4-FFF2-40B4-BE49-F238E27FC236}">
                <a16:creationId xmlns:a16="http://schemas.microsoft.com/office/drawing/2014/main" id="{C12E00EE-A6DF-014A-AAB2-EDFD9C932452}"/>
              </a:ext>
            </a:extLst>
          </p:cNvPr>
          <p:cNvSpPr>
            <a:spLocks noGrp="1"/>
          </p:cNvSpPr>
          <p:nvPr>
            <p:ph type="title"/>
          </p:nvPr>
        </p:nvSpPr>
        <p:spPr>
          <a:xfrm>
            <a:off x="685800" y="764373"/>
            <a:ext cx="3687417" cy="1920372"/>
          </a:xfrm>
        </p:spPr>
        <p:txBody>
          <a:bodyPr>
            <a:normAutofit/>
          </a:bodyPr>
          <a:lstStyle/>
          <a:p>
            <a:pPr algn="l"/>
            <a:r>
              <a:rPr lang="en-US" sz="3600" dirty="0">
                <a:solidFill>
                  <a:schemeClr val="bg1"/>
                </a:solidFill>
              </a:rPr>
              <a:t>More inertial Modes</a:t>
            </a:r>
          </a:p>
        </p:txBody>
      </p:sp>
      <p:pic>
        <p:nvPicPr>
          <p:cNvPr id="16" name="Picture 15">
            <a:extLst>
              <a:ext uri="{FF2B5EF4-FFF2-40B4-BE49-F238E27FC236}">
                <a16:creationId xmlns:a16="http://schemas.microsoft.com/office/drawing/2014/main" id="{39E5F3CB-7BDD-4E64-B274-CD900F08C6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3" name="Content Placeholder 2">
            <a:extLst>
              <a:ext uri="{FF2B5EF4-FFF2-40B4-BE49-F238E27FC236}">
                <a16:creationId xmlns:a16="http://schemas.microsoft.com/office/drawing/2014/main" id="{B35E4FAE-E801-274D-8495-079BFD4AA2F5}"/>
              </a:ext>
            </a:extLst>
          </p:cNvPr>
          <p:cNvSpPr>
            <a:spLocks noGrp="1"/>
          </p:cNvSpPr>
          <p:nvPr>
            <p:ph idx="1"/>
          </p:nvPr>
        </p:nvSpPr>
        <p:spPr>
          <a:xfrm>
            <a:off x="685800" y="2821774"/>
            <a:ext cx="3687417" cy="3148329"/>
          </a:xfrm>
        </p:spPr>
        <p:txBody>
          <a:bodyPr>
            <a:normAutofit/>
          </a:bodyPr>
          <a:lstStyle/>
          <a:p>
            <a:r>
              <a:rPr lang="en-US" sz="1600" dirty="0">
                <a:solidFill>
                  <a:schemeClr val="bg1"/>
                </a:solidFill>
              </a:rPr>
              <a:t>We looked a new paper written by (Poisson ‘20), in which he utilizes 4 inertial modes</a:t>
            </a:r>
          </a:p>
          <a:p>
            <a:r>
              <a:rPr lang="en-US" sz="1600" dirty="0">
                <a:solidFill>
                  <a:schemeClr val="bg1"/>
                </a:solidFill>
              </a:rPr>
              <a:t>All together the total tidal phase contribution becomes significantly larger than only one r-mode</a:t>
            </a:r>
          </a:p>
        </p:txBody>
      </p:sp>
      <p:pic>
        <p:nvPicPr>
          <p:cNvPr id="5" name="Picture 4">
            <a:extLst>
              <a:ext uri="{FF2B5EF4-FFF2-40B4-BE49-F238E27FC236}">
                <a16:creationId xmlns:a16="http://schemas.microsoft.com/office/drawing/2014/main" id="{44544E01-5513-5640-800E-BEAFF8C4809A}"/>
              </a:ext>
            </a:extLst>
          </p:cNvPr>
          <p:cNvPicPr>
            <a:picLocks noChangeAspect="1"/>
          </p:cNvPicPr>
          <p:nvPr/>
        </p:nvPicPr>
        <p:blipFill>
          <a:blip r:embed="rId5"/>
          <a:stretch>
            <a:fillRect/>
          </a:stretch>
        </p:blipFill>
        <p:spPr>
          <a:xfrm>
            <a:off x="5279475" y="714087"/>
            <a:ext cx="6269058" cy="5429826"/>
          </a:xfrm>
          <a:prstGeom prst="rect">
            <a:avLst/>
          </a:prstGeom>
        </p:spPr>
      </p:pic>
      <p:sp>
        <p:nvSpPr>
          <p:cNvPr id="4" name="Slide Number Placeholder 3">
            <a:extLst>
              <a:ext uri="{FF2B5EF4-FFF2-40B4-BE49-F238E27FC236}">
                <a16:creationId xmlns:a16="http://schemas.microsoft.com/office/drawing/2014/main" id="{D7B8EF34-AF2E-4F49-8FFB-53360CD63924}"/>
              </a:ext>
            </a:extLst>
          </p:cNvPr>
          <p:cNvSpPr>
            <a:spLocks noGrp="1"/>
          </p:cNvSpPr>
          <p:nvPr>
            <p:ph type="sldNum" sz="quarter" idx="12"/>
          </p:nvPr>
        </p:nvSpPr>
        <p:spPr/>
        <p:txBody>
          <a:bodyPr/>
          <a:lstStyle/>
          <a:p>
            <a:fld id="{6D22F896-40B5-4ADD-8801-0D06FADFA095}" type="slidenum">
              <a:rPr lang="en-US" sz="1600" smtClean="0"/>
              <a:t>9</a:t>
            </a:fld>
            <a:endParaRPr lang="en-US" sz="1600" dirty="0"/>
          </a:p>
        </p:txBody>
      </p:sp>
      <p:cxnSp>
        <p:nvCxnSpPr>
          <p:cNvPr id="7" name="Straight Arrow Connector 6">
            <a:extLst>
              <a:ext uri="{FF2B5EF4-FFF2-40B4-BE49-F238E27FC236}">
                <a16:creationId xmlns:a16="http://schemas.microsoft.com/office/drawing/2014/main" id="{CDAFCC34-E53B-6646-8C09-2C5BDDF8F895}"/>
              </a:ext>
            </a:extLst>
          </p:cNvPr>
          <p:cNvCxnSpPr>
            <a:cxnSpLocks/>
          </p:cNvCxnSpPr>
          <p:nvPr/>
        </p:nvCxnSpPr>
        <p:spPr>
          <a:xfrm flipH="1">
            <a:off x="6805464" y="4062898"/>
            <a:ext cx="339211" cy="727792"/>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Donut 16">
            <a:extLst>
              <a:ext uri="{FF2B5EF4-FFF2-40B4-BE49-F238E27FC236}">
                <a16:creationId xmlns:a16="http://schemas.microsoft.com/office/drawing/2014/main" id="{E2EF0B9E-BD18-E041-A6DD-3F82587196CF}"/>
              </a:ext>
            </a:extLst>
          </p:cNvPr>
          <p:cNvSpPr/>
          <p:nvPr/>
        </p:nvSpPr>
        <p:spPr>
          <a:xfrm>
            <a:off x="5793581" y="4829175"/>
            <a:ext cx="1414463" cy="714375"/>
          </a:xfrm>
          <a:prstGeom prst="donut">
            <a:avLst>
              <a:gd name="adj" fmla="val 399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a:extLst>
              <a:ext uri="{FF2B5EF4-FFF2-40B4-BE49-F238E27FC236}">
                <a16:creationId xmlns:a16="http://schemas.microsoft.com/office/drawing/2014/main" id="{4DB2AF1E-49EF-294A-B492-1A5B63FF2AFC}"/>
              </a:ext>
            </a:extLst>
          </p:cNvPr>
          <p:cNvPicPr>
            <a:picLocks noChangeAspect="1"/>
          </p:cNvPicPr>
          <p:nvPr/>
        </p:nvPicPr>
        <p:blipFill>
          <a:blip r:embed="rId6"/>
          <a:stretch>
            <a:fillRect/>
          </a:stretch>
        </p:blipFill>
        <p:spPr>
          <a:xfrm>
            <a:off x="7208043" y="1092288"/>
            <a:ext cx="3493823" cy="2856354"/>
          </a:xfrm>
          <a:prstGeom prst="rect">
            <a:avLst/>
          </a:prstGeom>
        </p:spPr>
      </p:pic>
    </p:spTree>
    <p:extLst>
      <p:ext uri="{BB962C8B-B14F-4D97-AF65-F5344CB8AC3E}">
        <p14:creationId xmlns:p14="http://schemas.microsoft.com/office/powerpoint/2010/main" val="549551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2615</Words>
  <Application>Microsoft Macintosh PowerPoint</Application>
  <PresentationFormat>Widescreen</PresentationFormat>
  <Paragraphs>175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Century Gothic</vt:lpstr>
      <vt:lpstr>Times New Roman</vt:lpstr>
      <vt:lpstr>Vapor Trail</vt:lpstr>
      <vt:lpstr>Measuring the Hubble Constant with Dynamical Tides in Inspiraling Neutron Star Binaries</vt:lpstr>
      <vt:lpstr>Introduction</vt:lpstr>
      <vt:lpstr>The Problem</vt:lpstr>
      <vt:lpstr>Binary Neutron Star Merger</vt:lpstr>
      <vt:lpstr>Tidal modes</vt:lpstr>
      <vt:lpstr>Tidal modes</vt:lpstr>
      <vt:lpstr>Tidal modes</vt:lpstr>
      <vt:lpstr>Tidal modes</vt:lpstr>
      <vt:lpstr>More inertial Modes</vt:lpstr>
      <vt:lpstr>Results</vt:lpstr>
      <vt:lpstr>results</vt:lpstr>
      <vt:lpstr>Summary</vt:lpstr>
      <vt:lpstr>Future work</vt:lpstr>
      <vt:lpstr>References</vt:lpstr>
      <vt:lpstr>Acknowledgements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Hubble Constant with Dynamical Tides in Inspiraling Neutron Star Binaries</dc:title>
  <dc:creator>James Sunseri</dc:creator>
  <cp:lastModifiedBy>James Sunseri</cp:lastModifiedBy>
  <cp:revision>43</cp:revision>
  <dcterms:created xsi:type="dcterms:W3CDTF">2020-08-16T20:08:52Z</dcterms:created>
  <dcterms:modified xsi:type="dcterms:W3CDTF">2020-08-20T07:40:29Z</dcterms:modified>
</cp:coreProperties>
</file>