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515" r:id="rId3"/>
    <p:sldId id="516" r:id="rId4"/>
    <p:sldId id="514" r:id="rId5"/>
    <p:sldId id="291" r:id="rId6"/>
    <p:sldId id="260" r:id="rId7"/>
    <p:sldId id="499" r:id="rId8"/>
    <p:sldId id="280" r:id="rId9"/>
    <p:sldId id="284" r:id="rId10"/>
    <p:sldId id="285" r:id="rId11"/>
    <p:sldId id="509" r:id="rId12"/>
    <p:sldId id="518" r:id="rId13"/>
    <p:sldId id="498" r:id="rId14"/>
    <p:sldId id="505" r:id="rId15"/>
    <p:sldId id="506" r:id="rId16"/>
    <p:sldId id="507" r:id="rId17"/>
    <p:sldId id="508" r:id="rId18"/>
    <p:sldId id="510" r:id="rId19"/>
    <p:sldId id="511" r:id="rId20"/>
    <p:sldId id="293" r:id="rId21"/>
    <p:sldId id="504" r:id="rId22"/>
    <p:sldId id="305" r:id="rId23"/>
    <p:sldId id="286" r:id="rId24"/>
    <p:sldId id="294" r:id="rId25"/>
    <p:sldId id="292" r:id="rId26"/>
    <p:sldId id="501" r:id="rId27"/>
    <p:sldId id="295" r:id="rId28"/>
    <p:sldId id="296" r:id="rId29"/>
    <p:sldId id="297" r:id="rId30"/>
    <p:sldId id="290" r:id="rId31"/>
    <p:sldId id="299" r:id="rId32"/>
    <p:sldId id="301" r:id="rId33"/>
    <p:sldId id="303" r:id="rId34"/>
    <p:sldId id="304" r:id="rId35"/>
    <p:sldId id="302" r:id="rId36"/>
    <p:sldId id="517" r:id="rId37"/>
    <p:sldId id="519" r:id="rId38"/>
    <p:sldId id="512" r:id="rId39"/>
  </p:sldIdLst>
  <p:sldSz cx="10080625" cy="7559675"/>
  <p:notesSz cx="7559675" cy="10691813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DejaVu Sans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DejaVu Sans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DejaVu Sans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DejaVu Sans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DejaVu Sans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DejaVu Sans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DejaVu Sans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DejaVu Sans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DejaVu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H Shoemaker" initials="DHS" lastIdx="2" clrIdx="0">
    <p:extLst>
      <p:ext uri="{19B8F6BF-5375-455C-9EA6-DF929625EA0E}">
        <p15:presenceInfo xmlns:p15="http://schemas.microsoft.com/office/powerpoint/2012/main" userId="S::dhs@mit.edu::d1b7f30c-ba33-40a1-a984-a45287c08bc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69657"/>
    <a:srgbClr val="D6984D"/>
    <a:srgbClr val="89E491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96"/>
    <p:restoredTop sz="92974" autoAdjust="0"/>
  </p:normalViewPr>
  <p:slideViewPr>
    <p:cSldViewPr snapToGrid="0" snapToObjects="1">
      <p:cViewPr>
        <p:scale>
          <a:sx n="108" d="100"/>
          <a:sy n="108" d="100"/>
        </p:scale>
        <p:origin x="792" y="144"/>
      </p:cViewPr>
      <p:guideLst>
        <p:guide orient="horz" pos="2381"/>
        <p:guide pos="3175"/>
      </p:guideLst>
    </p:cSldViewPr>
  </p:slideViewPr>
  <p:outlineViewPr>
    <p:cViewPr>
      <p:scale>
        <a:sx n="33" d="100"/>
        <a:sy n="33" d="100"/>
      </p:scale>
      <p:origin x="0" y="-2878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 noProof="0"/>
              <a:t>Click to edit the notes format</a:t>
            </a:r>
            <a:endParaRPr noProof="0"/>
          </a:p>
        </p:txBody>
      </p:sp>
    </p:spTree>
    <p:extLst>
      <p:ext uri="{BB962C8B-B14F-4D97-AF65-F5344CB8AC3E}">
        <p14:creationId xmlns:p14="http://schemas.microsoft.com/office/powerpoint/2010/main" val="15026873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742950" indent="-28575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01688"/>
            <a:ext cx="5346700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196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C34C5-72A4-514A-A899-160DDB176DD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923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C34C5-72A4-514A-A899-160DDB176DD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58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165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834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C34C5-72A4-514A-A899-160DDB176DD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67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592138" y="1565275"/>
            <a:ext cx="8323262" cy="5202238"/>
          </a:xfrm>
        </p:spPr>
        <p:txBody>
          <a:bodyPr/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ECAD3E-8D91-714D-8FC8-C3F6F1D3EF9E}"/>
              </a:ext>
            </a:extLst>
          </p:cNvPr>
          <p:cNvSpPr txBox="1"/>
          <p:nvPr userDrawn="1"/>
        </p:nvSpPr>
        <p:spPr>
          <a:xfrm>
            <a:off x="9011798" y="7315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22B172-3C36-7C42-B82A-9081BF030D37}"/>
              </a:ext>
            </a:extLst>
          </p:cNvPr>
          <p:cNvSpPr txBox="1"/>
          <p:nvPr userDrawn="1"/>
        </p:nvSpPr>
        <p:spPr>
          <a:xfrm>
            <a:off x="8758410" y="72601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53087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925" y="1828800"/>
            <a:ext cx="5495925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925" y="1828800"/>
            <a:ext cx="5495925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1143000" y="0"/>
            <a:ext cx="7772400" cy="126216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765000" y="1828800"/>
            <a:ext cx="8607600" cy="43848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765000" y="1828800"/>
            <a:ext cx="8607600" cy="43848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2921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Maastricht, Sep 6,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LVC Plenary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04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A8F7F-51EF-8C42-84FE-3E89E494F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356" y="503978"/>
            <a:ext cx="3251264" cy="1763924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9BBEE-51D8-0549-A967-9D091FC3C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579" y="1088454"/>
            <a:ext cx="5103316" cy="5372269"/>
          </a:xfrm>
        </p:spPr>
        <p:txBody>
          <a:bodyPr/>
          <a:lstStyle>
            <a:lvl1pPr>
              <a:defRPr sz="2646"/>
            </a:lvl1pPr>
            <a:lvl2pPr>
              <a:defRPr sz="2315"/>
            </a:lvl2pPr>
            <a:lvl3pPr>
              <a:defRPr sz="1984"/>
            </a:lvl3pPr>
            <a:lvl4pPr>
              <a:defRPr sz="1654"/>
            </a:lvl4pPr>
            <a:lvl5pPr>
              <a:defRPr sz="1654"/>
            </a:lvl5pPr>
            <a:lvl6pPr>
              <a:defRPr sz="1654"/>
            </a:lvl6pPr>
            <a:lvl7pPr>
              <a:defRPr sz="1654"/>
            </a:lvl7pPr>
            <a:lvl8pPr>
              <a:defRPr sz="1654"/>
            </a:lvl8pPr>
            <a:lvl9pPr>
              <a:defRPr sz="165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0F049F-FE24-554F-9BFC-6F4F40DA48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4356" y="2267902"/>
            <a:ext cx="3251264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BD3A4A-3192-9B44-93E5-7230E33D4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4/22/20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8EB2C1-2E0C-0F47-89EB-224C2FD43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G2000579-V3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EE30B5-149A-6549-A714-ED79E118E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19441" y="7006699"/>
            <a:ext cx="2268141" cy="402483"/>
          </a:xfrm>
          <a:prstGeom prst="rect">
            <a:avLst/>
          </a:prstGeom>
        </p:spPr>
        <p:txBody>
          <a:bodyPr/>
          <a:lstStyle/>
          <a:p>
            <a:fld id="{9AB567E9-D561-B44A-9E93-17FC26BAD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145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B4552-A862-CF4D-9390-8BF489BF5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078" y="1237197"/>
            <a:ext cx="7560469" cy="2631887"/>
          </a:xfrm>
        </p:spPr>
        <p:txBody>
          <a:bodyPr anchor="b"/>
          <a:lstStyle>
            <a:lvl1pPr algn="ctr">
              <a:defRPr sz="496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C9E1B8-087A-3C4C-A590-F6FF5904EE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078" y="3970580"/>
            <a:ext cx="7560469" cy="1825171"/>
          </a:xfrm>
        </p:spPr>
        <p:txBody>
          <a:bodyPr/>
          <a:lstStyle>
            <a:lvl1pPr marL="0" indent="0" algn="ctr">
              <a:buNone/>
              <a:defRPr sz="1984"/>
            </a:lvl1pPr>
            <a:lvl2pPr marL="378013" indent="0" algn="ctr">
              <a:buNone/>
              <a:defRPr sz="1654"/>
            </a:lvl2pPr>
            <a:lvl3pPr marL="756026" indent="0" algn="ctr">
              <a:buNone/>
              <a:defRPr sz="1488"/>
            </a:lvl3pPr>
            <a:lvl4pPr marL="1134039" indent="0" algn="ctr">
              <a:buNone/>
              <a:defRPr sz="1323"/>
            </a:lvl4pPr>
            <a:lvl5pPr marL="1512052" indent="0" algn="ctr">
              <a:buNone/>
              <a:defRPr sz="1323"/>
            </a:lvl5pPr>
            <a:lvl6pPr marL="1890065" indent="0" algn="ctr">
              <a:buNone/>
              <a:defRPr sz="1323"/>
            </a:lvl6pPr>
            <a:lvl7pPr marL="2268078" indent="0" algn="ctr">
              <a:buNone/>
              <a:defRPr sz="1323"/>
            </a:lvl7pPr>
            <a:lvl8pPr marL="2646091" indent="0" algn="ctr">
              <a:buNone/>
              <a:defRPr sz="1323"/>
            </a:lvl8pPr>
            <a:lvl9pPr marL="3024104" indent="0" algn="ctr">
              <a:buNone/>
              <a:defRPr sz="132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799726-2D0A-264F-8D3D-353527A02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4/22/20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6051B-A2F9-A64C-9CEE-5F2B7795E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G2000579-V3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AB2830-88E7-374B-94A0-91023576D7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19441" y="7006699"/>
            <a:ext cx="226814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A191A-F76D-2940-87A3-1A88433B0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523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1143000" y="0"/>
            <a:ext cx="7772400" cy="126216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00100" y="1757363"/>
            <a:ext cx="8455025" cy="4992687"/>
          </a:xfrm>
        </p:spPr>
        <p:txBody>
          <a:bodyPr/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731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1143000" y="0"/>
            <a:ext cx="7772400" cy="126216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9007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subTitle"/>
          </p:nvPr>
        </p:nvSpPr>
        <p:spPr>
          <a:xfrm>
            <a:off x="1143000" y="0"/>
            <a:ext cx="7772400" cy="5851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81684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143000" y="0"/>
            <a:ext cx="7772400" cy="126216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765000" y="1828800"/>
            <a:ext cx="4200480" cy="20912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765000" y="4119120"/>
            <a:ext cx="4200480" cy="20912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175720" y="1828800"/>
            <a:ext cx="4200480" cy="43848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0654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143000" y="0"/>
            <a:ext cx="7772400" cy="126216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765000" y="1828800"/>
            <a:ext cx="4200480" cy="43848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75720" y="1828800"/>
            <a:ext cx="4200480" cy="20912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175720" y="4119120"/>
            <a:ext cx="4200480" cy="20912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2981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1143000" y="0"/>
            <a:ext cx="7772400" cy="12621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765000" y="1828800"/>
            <a:ext cx="4200480" cy="20912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5175720" y="1828800"/>
            <a:ext cx="4200480" cy="20912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765000" y="4119120"/>
            <a:ext cx="8607600" cy="20912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1889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143000" y="0"/>
            <a:ext cx="7772400" cy="12621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765000" y="1828800"/>
            <a:ext cx="8607600" cy="20912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765000" y="4119120"/>
            <a:ext cx="8607600" cy="20912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4353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1143000" y="0"/>
            <a:ext cx="7772400" cy="12621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765000" y="1828800"/>
            <a:ext cx="4200480" cy="20912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5175720" y="1828800"/>
            <a:ext cx="4200480" cy="20912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5175720" y="4119120"/>
            <a:ext cx="4200480" cy="20912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765000" y="4119120"/>
            <a:ext cx="4200480" cy="20912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9461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ceHolder 1"/>
          <p:cNvSpPr>
            <a:spLocks noGrp="1"/>
          </p:cNvSpPr>
          <p:nvPr>
            <p:ph type="title"/>
          </p:nvPr>
        </p:nvSpPr>
        <p:spPr bwMode="auto">
          <a:xfrm>
            <a:off x="1143000" y="0"/>
            <a:ext cx="7772400" cy="12620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the title text format</a:t>
            </a:r>
          </a:p>
        </p:txBody>
      </p:sp>
      <p:sp>
        <p:nvSpPr>
          <p:cNvPr id="1028" name="Line 11"/>
          <p:cNvSpPr>
            <a:spLocks noChangeShapeType="1"/>
          </p:cNvSpPr>
          <p:nvPr/>
        </p:nvSpPr>
        <p:spPr bwMode="auto">
          <a:xfrm flipV="1">
            <a:off x="0" y="7085013"/>
            <a:ext cx="10079038" cy="0"/>
          </a:xfrm>
          <a:prstGeom prst="line">
            <a:avLst/>
          </a:prstGeom>
          <a:noFill/>
          <a:ln w="36720">
            <a:solidFill>
              <a:srgbClr val="993366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0" name="TextShape 13"/>
          <p:cNvSpPr txBox="1">
            <a:spLocks noChangeArrowheads="1"/>
          </p:cNvSpPr>
          <p:nvPr/>
        </p:nvSpPr>
        <p:spPr bwMode="auto">
          <a:xfrm>
            <a:off x="4689566" y="7190509"/>
            <a:ext cx="5050178" cy="369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r"/>
            <a:r>
              <a:rPr lang="en-US" dirty="0">
                <a:solidFill>
                  <a:schemeClr val="tx2"/>
                </a:solidFill>
              </a:rPr>
              <a:t>GWANW 2020 June 29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Shape 13">
            <a:extLst>
              <a:ext uri="{FF2B5EF4-FFF2-40B4-BE49-F238E27FC236}">
                <a16:creationId xmlns:a16="http://schemas.microsoft.com/office/drawing/2014/main" id="{CDC85729-5B18-4D4D-BE34-A980257946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57200" y="7183384"/>
            <a:ext cx="2591541" cy="369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l"/>
            <a:r>
              <a:rPr lang="en-US" dirty="0">
                <a:solidFill>
                  <a:schemeClr val="tx2"/>
                </a:solidFill>
              </a:rPr>
              <a:t>LIGO-G2000997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4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6" r:id="rId11"/>
    <p:sldLayoutId id="2147483678" r:id="rId12"/>
    <p:sldLayoutId id="2147483679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>
              <a:lumMod val="75000"/>
            </a:schemeClr>
          </a:solidFill>
          <a:latin typeface="Arial" charset="0"/>
          <a:ea typeface="ＭＳ Ｐゴシック" charset="0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>
          <a:solidFill>
            <a:srgbClr val="17375E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>
          <a:solidFill>
            <a:srgbClr val="17375E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>
          <a:solidFill>
            <a:srgbClr val="17375E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>
          <a:solidFill>
            <a:srgbClr val="17375E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>
          <a:solidFill>
            <a:srgbClr val="17375E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>
          <a:solidFill>
            <a:srgbClr val="17375E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>
          <a:solidFill>
            <a:srgbClr val="17375E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>
          <a:solidFill>
            <a:srgbClr val="17375E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514350" indent="-5143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17375E"/>
          </a:solidFill>
          <a:latin typeface="Arial" charset="0"/>
          <a:ea typeface="ＭＳ Ｐゴシック" charset="0"/>
          <a:cs typeface="ＭＳ Ｐゴシック" charset="0"/>
        </a:defRPr>
      </a:lvl1pPr>
      <a:lvl2pPr marL="747713" indent="-29527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17375E"/>
          </a:solidFill>
          <a:latin typeface="Arial" charset="0"/>
          <a:ea typeface="ＭＳ Ｐゴシック" charset="0"/>
        </a:defRPr>
      </a:lvl2pPr>
      <a:lvl3pPr marL="1077913" indent="-3302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17375E"/>
          </a:solidFill>
          <a:latin typeface="Arial" charset="0"/>
          <a:ea typeface="ＭＳ Ｐゴシック" charset="0"/>
        </a:defRPr>
      </a:lvl3pPr>
      <a:lvl4pPr marL="1427163" indent="-4000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17375E"/>
          </a:solidFill>
          <a:latin typeface="Arial" charset="0"/>
          <a:ea typeface="ＭＳ Ｐゴシック" charset="0"/>
        </a:defRPr>
      </a:lvl4pPr>
      <a:lvl5pPr marL="1722438" indent="-34766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17375E"/>
          </a:solidFill>
          <a:latin typeface="Arial" charset="0"/>
          <a:ea typeface="ＭＳ Ｐゴシック" charset="0"/>
        </a:defRPr>
      </a:lvl5pPr>
      <a:lvl6pPr marL="514350" indent="-514350" eaLnBrk="1" hangingPunct="1">
        <a:buFont typeface="Arial"/>
        <a:buChar char="•"/>
        <a:defRPr>
          <a:solidFill>
            <a:schemeClr val="tx2">
              <a:lumMod val="75000"/>
            </a:schemeClr>
          </a:solidFill>
        </a:defRPr>
      </a:lvl6pPr>
      <a:lvl7pPr marL="514350" indent="-514350" eaLnBrk="1" hangingPunct="1">
        <a:buFont typeface="Arial"/>
        <a:buChar char="•"/>
        <a:defRPr>
          <a:solidFill>
            <a:schemeClr val="tx2">
              <a:lumMod val="75000"/>
            </a:schemeClr>
          </a:solidFill>
        </a:defRPr>
      </a:lvl7pPr>
      <a:lvl8pPr marL="2914650" indent="-33813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>
          <a:solidFill>
            <a:srgbClr val="17375E"/>
          </a:solidFill>
          <a:latin typeface="Arial" charset="0"/>
          <a:ea typeface="ＭＳ Ｐゴシック" charset="0"/>
        </a:defRPr>
      </a:lvl8pPr>
      <a:lvl9pPr marL="3371850" indent="-33813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>
          <a:solidFill>
            <a:srgbClr val="17375E"/>
          </a:solidFill>
          <a:latin typeface="Arial" charset="0"/>
          <a:ea typeface="ＭＳ Ｐゴシック" charset="0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dcc.ligo.org/DocDB/0167/L2000119/003/COVID-19-plan-v3.pdf" TargetMode="Externa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alog.ligo-la.caltech.edu/aLOG/index.php?callRep=42639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26" Type="http://schemas.openxmlformats.org/officeDocument/2006/relationships/image" Target="../media/image80.png"/><Relationship Id="rId39" Type="http://schemas.openxmlformats.org/officeDocument/2006/relationships/image" Target="../media/image93.png"/><Relationship Id="rId21" Type="http://schemas.openxmlformats.org/officeDocument/2006/relationships/image" Target="../media/image75.png"/><Relationship Id="rId34" Type="http://schemas.openxmlformats.org/officeDocument/2006/relationships/image" Target="../media/image88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5" Type="http://schemas.openxmlformats.org/officeDocument/2006/relationships/image" Target="../media/image79.png"/><Relationship Id="rId33" Type="http://schemas.openxmlformats.org/officeDocument/2006/relationships/image" Target="../media/image87.png"/><Relationship Id="rId38" Type="http://schemas.openxmlformats.org/officeDocument/2006/relationships/image" Target="../media/image92.png"/><Relationship Id="rId2" Type="http://schemas.openxmlformats.org/officeDocument/2006/relationships/image" Target="../media/image56.png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29" Type="http://schemas.openxmlformats.org/officeDocument/2006/relationships/image" Target="../media/image8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24" Type="http://schemas.openxmlformats.org/officeDocument/2006/relationships/image" Target="../media/image78.png"/><Relationship Id="rId32" Type="http://schemas.openxmlformats.org/officeDocument/2006/relationships/image" Target="../media/image86.png"/><Relationship Id="rId37" Type="http://schemas.openxmlformats.org/officeDocument/2006/relationships/image" Target="../media/image91.png"/><Relationship Id="rId40" Type="http://schemas.openxmlformats.org/officeDocument/2006/relationships/image" Target="../media/image94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23" Type="http://schemas.openxmlformats.org/officeDocument/2006/relationships/image" Target="../media/image77.png"/><Relationship Id="rId28" Type="http://schemas.openxmlformats.org/officeDocument/2006/relationships/image" Target="../media/image82.png"/><Relationship Id="rId36" Type="http://schemas.openxmlformats.org/officeDocument/2006/relationships/image" Target="../media/image90.png"/><Relationship Id="rId10" Type="http://schemas.openxmlformats.org/officeDocument/2006/relationships/image" Target="../media/image64.png"/><Relationship Id="rId19" Type="http://schemas.openxmlformats.org/officeDocument/2006/relationships/image" Target="../media/image73.png"/><Relationship Id="rId31" Type="http://schemas.openxmlformats.org/officeDocument/2006/relationships/image" Target="../media/image85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Relationship Id="rId22" Type="http://schemas.openxmlformats.org/officeDocument/2006/relationships/image" Target="../media/image76.png"/><Relationship Id="rId27" Type="http://schemas.openxmlformats.org/officeDocument/2006/relationships/image" Target="../media/image81.png"/><Relationship Id="rId30" Type="http://schemas.openxmlformats.org/officeDocument/2006/relationships/image" Target="../media/image84.png"/><Relationship Id="rId35" Type="http://schemas.openxmlformats.org/officeDocument/2006/relationships/image" Target="../media/image89.png"/><Relationship Id="rId8" Type="http://schemas.openxmlformats.org/officeDocument/2006/relationships/image" Target="../media/image62.png"/><Relationship Id="rId3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tiff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iopscience.iop.org/article/10.3847/2041-8213/ab960f" TargetMode="External"/><Relationship Id="rId3" Type="http://schemas.openxmlformats.org/officeDocument/2006/relationships/image" Target="../media/image12.png"/><Relationship Id="rId7" Type="http://schemas.openxmlformats.org/officeDocument/2006/relationships/hyperlink" Target="https://arxiv.org/abs/2001.01761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arxiv.org/abs/2004.08342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17F7FB-E96F-9F4C-85F0-0E5A85957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097" y="3224668"/>
            <a:ext cx="3890155" cy="2590195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357FA48-2A10-BE40-81F6-E7DC02536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287" y="214040"/>
            <a:ext cx="7772400" cy="1262063"/>
          </a:xfrm>
        </p:spPr>
        <p:txBody>
          <a:bodyPr/>
          <a:lstStyle/>
          <a:p>
            <a:r>
              <a:rPr lang="en-US" sz="4000" dirty="0">
                <a:solidFill>
                  <a:srgbClr val="C00000"/>
                </a:solidFill>
              </a:rPr>
              <a:t>LVK Status, June 2020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73C78E-36DB-A642-A7E3-03076405B23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32606" y="745335"/>
            <a:ext cx="9015412" cy="18145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600" dirty="0"/>
              <a:t> </a:t>
            </a:r>
          </a:p>
          <a:p>
            <a:pPr marL="0" indent="0" algn="ctr">
              <a:buNone/>
            </a:pPr>
            <a:r>
              <a:rPr lang="en-US" sz="2600" dirty="0"/>
              <a:t>Keita Kawabe</a:t>
            </a:r>
            <a:endParaRPr lang="fr-FR" sz="2600" dirty="0"/>
          </a:p>
        </p:txBody>
      </p:sp>
      <p:pic>
        <p:nvPicPr>
          <p:cNvPr id="1026" name="Picture 2" descr="https://www.ligo.org/images/logo02.gif">
            <a:extLst>
              <a:ext uri="{FF2B5EF4-FFF2-40B4-BE49-F238E27FC236}">
                <a16:creationId xmlns:a16="http://schemas.microsoft.com/office/drawing/2014/main" id="{D6192F97-A36B-5147-8524-51BCAF4C5B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7"/>
          <a:stretch/>
        </p:blipFill>
        <p:spPr bwMode="auto">
          <a:xfrm>
            <a:off x="1099196" y="5968574"/>
            <a:ext cx="1838224" cy="107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go-virgo.png">
            <a:extLst>
              <a:ext uri="{FF2B5EF4-FFF2-40B4-BE49-F238E27FC236}">
                <a16:creationId xmlns:a16="http://schemas.microsoft.com/office/drawing/2014/main" id="{4B3672DB-682C-604F-AEEF-F288C230C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786" y="6030359"/>
            <a:ext cx="3771658" cy="68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nsf.gov/images/logos/NSF_4-Color_bitmap_Logo.png">
            <a:extLst>
              <a:ext uri="{FF2B5EF4-FFF2-40B4-BE49-F238E27FC236}">
                <a16:creationId xmlns:a16="http://schemas.microsoft.com/office/drawing/2014/main" id="{6DC83060-1A21-1347-AE8A-8B7907863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13" y="5857399"/>
            <a:ext cx="950912" cy="95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C4AE9F-31BB-0244-B374-900FF2B713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1059" y="5867014"/>
            <a:ext cx="2592431" cy="1056175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FA26B48D-37BA-0B45-B220-E7F3EAB33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933" y="3224668"/>
            <a:ext cx="4601493" cy="259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gwcenter.icrr.u-tokyo.ac.jp/wp-content/uploads/2019/11/Nikken-KAGRA.jpg">
            <a:extLst>
              <a:ext uri="{FF2B5EF4-FFF2-40B4-BE49-F238E27FC236}">
                <a16:creationId xmlns:a16="http://schemas.microsoft.com/office/drawing/2014/main" id="{4CDA431F-2977-8944-BDF1-22E414DC1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347" y="3224668"/>
            <a:ext cx="3494364" cy="259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78BF65-8D99-E942-BEB8-6BBE991FD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3699" y="6200237"/>
            <a:ext cx="3402211" cy="301894"/>
          </a:xfrm>
        </p:spPr>
        <p:txBody>
          <a:bodyPr/>
          <a:lstStyle/>
          <a:p>
            <a:r>
              <a:rPr lang="en-US"/>
              <a:t>G2000497-V2  Open LVEM, 02 April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005126-460E-3047-A8B2-4AA3917C3F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CA191A-F76D-2940-87A3-1A88433B01F7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C95694-5BF7-D14B-BD1A-CFF0DAFEA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5" y="2107815"/>
            <a:ext cx="5665801" cy="45362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CB5078-06FD-F946-850E-2B71EFFFA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9388" y="2866281"/>
            <a:ext cx="4521744" cy="359001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942F2F3-BEE6-5246-A903-CB4FFEB64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793" y="445266"/>
            <a:ext cx="8694539" cy="109600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976" dirty="0"/>
              <a:t>Still a win: More BNS volume-time coverage in less than 5 months (148.08 days) than in 6 months (183 days).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0254D0D-F6B9-4C43-8D18-ED2859135DB2}"/>
              </a:ext>
            </a:extLst>
          </p:cNvPr>
          <p:cNvCxnSpPr>
            <a:cxnSpLocks/>
          </p:cNvCxnSpPr>
          <p:nvPr/>
        </p:nvCxnSpPr>
        <p:spPr>
          <a:xfrm flipH="1">
            <a:off x="5176821" y="3286306"/>
            <a:ext cx="54309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AA2D828-8486-F746-8F02-9F05C3C3C4AC}"/>
              </a:ext>
            </a:extLst>
          </p:cNvPr>
          <p:cNvCxnSpPr>
            <a:cxnSpLocks/>
          </p:cNvCxnSpPr>
          <p:nvPr/>
        </p:nvCxnSpPr>
        <p:spPr>
          <a:xfrm flipH="1">
            <a:off x="624788" y="4504382"/>
            <a:ext cx="5140069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2137A55-3AB6-1447-8FBE-56E288AFEBCD}"/>
              </a:ext>
            </a:extLst>
          </p:cNvPr>
          <p:cNvCxnSpPr>
            <a:cxnSpLocks/>
          </p:cNvCxnSpPr>
          <p:nvPr/>
        </p:nvCxnSpPr>
        <p:spPr>
          <a:xfrm flipH="1">
            <a:off x="5176821" y="5727708"/>
            <a:ext cx="80855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412806C-5378-DB40-B1A8-AA41178FAFA1}"/>
              </a:ext>
            </a:extLst>
          </p:cNvPr>
          <p:cNvCxnSpPr/>
          <p:nvPr/>
        </p:nvCxnSpPr>
        <p:spPr>
          <a:xfrm>
            <a:off x="5056063" y="4257617"/>
            <a:ext cx="4583534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D20AA9E-8D9F-8940-A295-75F0ED310D62}"/>
              </a:ext>
            </a:extLst>
          </p:cNvPr>
          <p:cNvSpPr txBox="1"/>
          <p:nvPr/>
        </p:nvSpPr>
        <p:spPr>
          <a:xfrm>
            <a:off x="2335991" y="3290622"/>
            <a:ext cx="814204" cy="448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15" dirty="0"/>
              <a:t>O3a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ACDD4A-70BA-C649-BC04-FE15718BD459}"/>
              </a:ext>
            </a:extLst>
          </p:cNvPr>
          <p:cNvSpPr txBox="1"/>
          <p:nvPr/>
        </p:nvSpPr>
        <p:spPr>
          <a:xfrm>
            <a:off x="7536237" y="3290622"/>
            <a:ext cx="814204" cy="448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15" dirty="0"/>
              <a:t>O3b</a:t>
            </a:r>
          </a:p>
        </p:txBody>
      </p:sp>
    </p:spTree>
    <p:extLst>
      <p:ext uri="{BB962C8B-B14F-4D97-AF65-F5344CB8AC3E}">
        <p14:creationId xmlns:p14="http://schemas.microsoft.com/office/powerpoint/2010/main" val="3213288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9917A-2BAF-A146-973C-AD6FE1461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O4: This is what LIGO wants to implement.</a:t>
            </a:r>
          </a:p>
        </p:txBody>
      </p:sp>
      <p:pic>
        <p:nvPicPr>
          <p:cNvPr id="7" name="Content Placeholder 6" descr="A close up of a map&#10;&#10;Description automatically generated">
            <a:extLst>
              <a:ext uri="{FF2B5EF4-FFF2-40B4-BE49-F238E27FC236}">
                <a16:creationId xmlns:a16="http://schemas.microsoft.com/office/drawing/2014/main" id="{217DBEEC-4C21-CE44-82DB-7EC0381A1E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20582"/>
            <a:ext cx="8229600" cy="4836036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18BAB8-C984-D745-B48E-5AD9A9D5F233}"/>
              </a:ext>
            </a:extLst>
          </p:cNvPr>
          <p:cNvSpPr txBox="1"/>
          <p:nvPr/>
        </p:nvSpPr>
        <p:spPr>
          <a:xfrm>
            <a:off x="8185147" y="4488550"/>
            <a:ext cx="18954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6"/>
                </a:solidFill>
              </a:rPr>
              <a:t>(better Faraday Isolator, limited active </a:t>
            </a:r>
            <a:r>
              <a:rPr lang="en-US" sz="1400" dirty="0" err="1">
                <a:solidFill>
                  <a:schemeClr val="accent6"/>
                </a:solidFill>
              </a:rPr>
              <a:t>wavefront</a:t>
            </a:r>
            <a:r>
              <a:rPr lang="en-US" sz="1400" dirty="0">
                <a:solidFill>
                  <a:schemeClr val="accent6"/>
                </a:solidFill>
              </a:rPr>
              <a:t> control)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F05E5B-158C-9042-B0C7-230665F9037E}"/>
              </a:ext>
            </a:extLst>
          </p:cNvPr>
          <p:cNvSpPr txBox="1"/>
          <p:nvPr/>
        </p:nvSpPr>
        <p:spPr>
          <a:xfrm>
            <a:off x="6651624" y="5232309"/>
            <a:ext cx="36099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400kw in the arm </a:t>
            </a:r>
            <a:r>
              <a:rPr lang="en-US" sz="1400" dirty="0">
                <a:solidFill>
                  <a:schemeClr val="accent6"/>
                </a:solidFill>
              </a:rPr>
              <a:t>(new laser, new ITMY for H1, new ETMs for both)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5B55B3-19FF-904E-853C-0780832220ED}"/>
              </a:ext>
            </a:extLst>
          </p:cNvPr>
          <p:cNvSpPr txBox="1"/>
          <p:nvPr/>
        </p:nvSpPr>
        <p:spPr>
          <a:xfrm>
            <a:off x="2165350" y="4405897"/>
            <a:ext cx="1235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6"/>
                </a:solidFill>
              </a:rPr>
              <a:t>(filter cavity for SQZ)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6B4EDA-A4AA-D74A-8578-61EAE8D8205C}"/>
              </a:ext>
            </a:extLst>
          </p:cNvPr>
          <p:cNvSpPr txBox="1"/>
          <p:nvPr/>
        </p:nvSpPr>
        <p:spPr>
          <a:xfrm>
            <a:off x="3360738" y="5058365"/>
            <a:ext cx="1587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6"/>
                </a:solidFill>
              </a:rPr>
              <a:t>(scattering etc.)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F5BCFD-5F29-C049-956B-4CB30A6B1227}"/>
              </a:ext>
            </a:extLst>
          </p:cNvPr>
          <p:cNvSpPr/>
          <p:nvPr/>
        </p:nvSpPr>
        <p:spPr>
          <a:xfrm>
            <a:off x="6680200" y="4300539"/>
            <a:ext cx="1849439" cy="202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942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close up of a map&#10;&#10;Description automatically generated">
            <a:extLst>
              <a:ext uri="{FF2B5EF4-FFF2-40B4-BE49-F238E27FC236}">
                <a16:creationId xmlns:a16="http://schemas.microsoft.com/office/drawing/2014/main" id="{217DBEEC-4C21-CE44-82DB-7EC0381A1E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20582"/>
            <a:ext cx="8229600" cy="4836036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18BAB8-C984-D745-B48E-5AD9A9D5F233}"/>
              </a:ext>
            </a:extLst>
          </p:cNvPr>
          <p:cNvSpPr txBox="1"/>
          <p:nvPr/>
        </p:nvSpPr>
        <p:spPr>
          <a:xfrm>
            <a:off x="8185147" y="4488550"/>
            <a:ext cx="18954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6"/>
                </a:solidFill>
              </a:rPr>
              <a:t>(better Faraday Isolator, limited active </a:t>
            </a:r>
            <a:r>
              <a:rPr lang="en-US" sz="1400" dirty="0" err="1">
                <a:solidFill>
                  <a:schemeClr val="accent6"/>
                </a:solidFill>
              </a:rPr>
              <a:t>wavefront</a:t>
            </a:r>
            <a:r>
              <a:rPr lang="en-US" sz="1400" dirty="0">
                <a:solidFill>
                  <a:schemeClr val="accent6"/>
                </a:solidFill>
              </a:rPr>
              <a:t> control)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F05E5B-158C-9042-B0C7-230665F9037E}"/>
              </a:ext>
            </a:extLst>
          </p:cNvPr>
          <p:cNvSpPr txBox="1"/>
          <p:nvPr/>
        </p:nvSpPr>
        <p:spPr>
          <a:xfrm>
            <a:off x="6651624" y="5232309"/>
            <a:ext cx="36099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400kw in the arm </a:t>
            </a:r>
            <a:r>
              <a:rPr lang="en-US" sz="1400" dirty="0">
                <a:solidFill>
                  <a:schemeClr val="accent6"/>
                </a:solidFill>
              </a:rPr>
              <a:t>(new laser, new ITMY for H1, new ETMs for both)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5B55B3-19FF-904E-853C-0780832220ED}"/>
              </a:ext>
            </a:extLst>
          </p:cNvPr>
          <p:cNvSpPr txBox="1"/>
          <p:nvPr/>
        </p:nvSpPr>
        <p:spPr>
          <a:xfrm>
            <a:off x="2165350" y="4405897"/>
            <a:ext cx="1235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6"/>
                </a:solidFill>
              </a:rPr>
              <a:t>(filter cavity for SQZ)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6B4EDA-A4AA-D74A-8578-61EAE8D8205C}"/>
              </a:ext>
            </a:extLst>
          </p:cNvPr>
          <p:cNvSpPr txBox="1"/>
          <p:nvPr/>
        </p:nvSpPr>
        <p:spPr>
          <a:xfrm>
            <a:off x="3360738" y="5058365"/>
            <a:ext cx="1587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6"/>
                </a:solidFill>
              </a:rPr>
              <a:t>(scattering etc.)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F5BCFD-5F29-C049-956B-4CB30A6B1227}"/>
              </a:ext>
            </a:extLst>
          </p:cNvPr>
          <p:cNvSpPr/>
          <p:nvPr/>
        </p:nvSpPr>
        <p:spPr>
          <a:xfrm>
            <a:off x="6680200" y="4300539"/>
            <a:ext cx="1849439" cy="202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person, train, camera, store&#10;&#10;Description automatically generated">
            <a:extLst>
              <a:ext uri="{FF2B5EF4-FFF2-40B4-BE49-F238E27FC236}">
                <a16:creationId xmlns:a16="http://schemas.microsoft.com/office/drawing/2014/main" id="{955E58DD-5B8C-7348-969C-A13C1CAC51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045" y="5324426"/>
            <a:ext cx="5053346" cy="17321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27E5C7-6869-CF48-BB72-5B73CDD287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383"/>
            <a:ext cx="4548604" cy="235744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9311DB7-24FE-564C-AFCE-72A024CB4CE1}"/>
              </a:ext>
            </a:extLst>
          </p:cNvPr>
          <p:cNvSpPr/>
          <p:nvPr/>
        </p:nvSpPr>
        <p:spPr>
          <a:xfrm>
            <a:off x="6680200" y="4426678"/>
            <a:ext cx="1062512" cy="1468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screenshot of a cell phone&#10;&#10;Description automatically generated">
            <a:extLst>
              <a:ext uri="{FF2B5EF4-FFF2-40B4-BE49-F238E27FC236}">
                <a16:creationId xmlns:a16="http://schemas.microsoft.com/office/drawing/2014/main" id="{FF3A7E22-3E0F-1C43-A03E-3339D45022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238" y="1478937"/>
            <a:ext cx="4548604" cy="1763025"/>
          </a:xfrm>
          <a:prstGeom prst="rect">
            <a:avLst/>
          </a:prstGeom>
        </p:spPr>
      </p:pic>
      <p:pic>
        <p:nvPicPr>
          <p:cNvPr id="14" name="Picture 13" descr="A close up of a device&#10;&#10;Description automatically generated">
            <a:extLst>
              <a:ext uri="{FF2B5EF4-FFF2-40B4-BE49-F238E27FC236}">
                <a16:creationId xmlns:a16="http://schemas.microsoft.com/office/drawing/2014/main" id="{5AC89962-0CBA-D441-B0AD-13F6DF5E4D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311" y="3629294"/>
            <a:ext cx="2752871" cy="1594768"/>
          </a:xfrm>
          <a:prstGeom prst="rect">
            <a:avLst/>
          </a:prstGeom>
        </p:spPr>
      </p:pic>
      <p:pic>
        <p:nvPicPr>
          <p:cNvPr id="16" name="Picture 15" descr="A close up of a device&#10;&#10;Description automatically generated">
            <a:extLst>
              <a:ext uri="{FF2B5EF4-FFF2-40B4-BE49-F238E27FC236}">
                <a16:creationId xmlns:a16="http://schemas.microsoft.com/office/drawing/2014/main" id="{32C37830-BBEB-224A-B9CB-7AD49F0E4B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152" y="5274634"/>
            <a:ext cx="3196123" cy="193510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92C57C2-D978-9144-978E-295C3CCF327C}"/>
              </a:ext>
            </a:extLst>
          </p:cNvPr>
          <p:cNvSpPr txBox="1"/>
          <p:nvPr/>
        </p:nvSpPr>
        <p:spPr>
          <a:xfrm>
            <a:off x="4948237" y="237506"/>
            <a:ext cx="4943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mirrors, a bunch of technical upgrades.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765B10-DF97-3F45-BC41-C06C3F539ABB}"/>
              </a:ext>
            </a:extLst>
          </p:cNvPr>
          <p:cNvSpPr txBox="1"/>
          <p:nvPr/>
        </p:nvSpPr>
        <p:spPr>
          <a:xfrm>
            <a:off x="1116281" y="571213"/>
            <a:ext cx="498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FC</a:t>
            </a:r>
          </a:p>
        </p:txBody>
      </p:sp>
    </p:spTree>
    <p:extLst>
      <p:ext uri="{BB962C8B-B14F-4D97-AF65-F5344CB8AC3E}">
        <p14:creationId xmlns:p14="http://schemas.microsoft.com/office/powerpoint/2010/main" val="3354286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A6BE3-D00A-FF40-BCCC-9E76F5ED6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But, COVID.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0A36C-62DE-0C48-BF00-506FB8E5C4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O3 was cut short by 1 month.</a:t>
            </a:r>
          </a:p>
          <a:p>
            <a:r>
              <a:rPr lang="en-US" dirty="0"/>
              <a:t>LHO and LLO: LIGO-Phase 3 (</a:t>
            </a:r>
            <a:r>
              <a:rPr lang="en-US" dirty="0">
                <a:hlinkClick r:id="rId2"/>
              </a:rPr>
              <a:t>L2000119</a:t>
            </a:r>
            <a:r>
              <a:rPr lang="en-US" dirty="0"/>
              <a:t>) as of now, i.e. still shut down. No site activities except to maintain the integrity of the detector and the observatory facilities.</a:t>
            </a:r>
          </a:p>
          <a:p>
            <a:pPr lvl="1"/>
            <a:r>
              <a:rPr lang="en-US" dirty="0"/>
              <a:t>WA: Benton and Franklin Co (LHO): 2 of 3 Counties in WA that is still in WA Phase 1 (most restrictive).</a:t>
            </a:r>
          </a:p>
          <a:p>
            <a:pPr lvl="1"/>
            <a:r>
              <a:rPr lang="en-US" dirty="0"/>
              <a:t>Louisiana (LLO): Sate-wide Phase 2 since June 5 (one step looser than Phase 1). On June 22, transition to Phase 3 was postponed for at least 22 days.</a:t>
            </a:r>
          </a:p>
        </p:txBody>
      </p:sp>
    </p:spTree>
    <p:extLst>
      <p:ext uri="{BB962C8B-B14F-4D97-AF65-F5344CB8AC3E}">
        <p14:creationId xmlns:p14="http://schemas.microsoft.com/office/powerpoint/2010/main" val="2211798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FC8991A-4B0E-4C6C-A33C-A5648C813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0"/>
            <a:ext cx="7772400" cy="1262063"/>
          </a:xfrm>
        </p:spPr>
        <p:txBody>
          <a:bodyPr/>
          <a:lstStyle/>
          <a:p>
            <a:r>
              <a:rPr lang="en-US" dirty="0"/>
              <a:t>LIGO locations on COVID map.</a:t>
            </a:r>
          </a:p>
        </p:txBody>
      </p:sp>
      <p:pic>
        <p:nvPicPr>
          <p:cNvPr id="5" name="Content Placeholder 4" descr="A screen shot of a computer&#10;&#10;Description automatically generated">
            <a:extLst>
              <a:ext uri="{FF2B5EF4-FFF2-40B4-BE49-F238E27FC236}">
                <a16:creationId xmlns:a16="http://schemas.microsoft.com/office/drawing/2014/main" id="{1EC9DD80-E1E1-7747-88CC-BB231BC572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1228" y="1262063"/>
            <a:ext cx="12083080" cy="5830085"/>
          </a:xfrm>
          <a:noFill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779583D-872A-2E47-95AD-D7CB89C700F6}"/>
              </a:ext>
            </a:extLst>
          </p:cNvPr>
          <p:cNvSpPr/>
          <p:nvPr/>
        </p:nvSpPr>
        <p:spPr>
          <a:xfrm>
            <a:off x="1633728" y="2767584"/>
            <a:ext cx="195072" cy="2072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4C70F23-C548-CD42-9387-0CA51EA81543}"/>
              </a:ext>
            </a:extLst>
          </p:cNvPr>
          <p:cNvSpPr/>
          <p:nvPr/>
        </p:nvSpPr>
        <p:spPr>
          <a:xfrm>
            <a:off x="6297168" y="6193980"/>
            <a:ext cx="195072" cy="2072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F5BCFA-915F-F846-BDAF-D84C959E916E}"/>
              </a:ext>
            </a:extLst>
          </p:cNvPr>
          <p:cNvSpPr txBox="1"/>
          <p:nvPr/>
        </p:nvSpPr>
        <p:spPr>
          <a:xfrm>
            <a:off x="1780032" y="2414016"/>
            <a:ext cx="1072896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LHO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98B06C-2174-6D44-BD6E-E16C5BE25076}"/>
              </a:ext>
            </a:extLst>
          </p:cNvPr>
          <p:cNvSpPr txBox="1"/>
          <p:nvPr/>
        </p:nvSpPr>
        <p:spPr>
          <a:xfrm>
            <a:off x="6382512" y="5917640"/>
            <a:ext cx="1072896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LLO</a:t>
            </a:r>
          </a:p>
        </p:txBody>
      </p:sp>
    </p:spTree>
    <p:extLst>
      <p:ext uri="{BB962C8B-B14F-4D97-AF65-F5344CB8AC3E}">
        <p14:creationId xmlns:p14="http://schemas.microsoft.com/office/powerpoint/2010/main" val="2498851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FC8991A-4B0E-4C6C-A33C-A5648C813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0"/>
            <a:ext cx="7772400" cy="1262063"/>
          </a:xfrm>
        </p:spPr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wave isn’t gone at LHO</a:t>
            </a:r>
          </a:p>
        </p:txBody>
      </p:sp>
      <p:pic>
        <p:nvPicPr>
          <p:cNvPr id="5" name="Content Placeholder 4" descr="A screen shot of a computer&#10;&#10;Description automatically generated">
            <a:extLst>
              <a:ext uri="{FF2B5EF4-FFF2-40B4-BE49-F238E27FC236}">
                <a16:creationId xmlns:a16="http://schemas.microsoft.com/office/drawing/2014/main" id="{1EC9DD80-E1E1-7747-88CC-BB231BC572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1228" y="1262063"/>
            <a:ext cx="12083080" cy="5830085"/>
          </a:xfrm>
          <a:noFill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779583D-872A-2E47-95AD-D7CB89C700F6}"/>
              </a:ext>
            </a:extLst>
          </p:cNvPr>
          <p:cNvSpPr/>
          <p:nvPr/>
        </p:nvSpPr>
        <p:spPr>
          <a:xfrm>
            <a:off x="1633728" y="2767584"/>
            <a:ext cx="195072" cy="2072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F5BCFA-915F-F846-BDAF-D84C959E916E}"/>
              </a:ext>
            </a:extLst>
          </p:cNvPr>
          <p:cNvSpPr txBox="1"/>
          <p:nvPr/>
        </p:nvSpPr>
        <p:spPr>
          <a:xfrm>
            <a:off x="1780032" y="2414016"/>
            <a:ext cx="1072896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LHO</a:t>
            </a:r>
          </a:p>
        </p:txBody>
      </p:sp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8800982-7D71-464C-A26C-2FE34D1420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7" y="3120829"/>
            <a:ext cx="5143500" cy="364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187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FC8991A-4B0E-4C6C-A33C-A5648C813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0"/>
            <a:ext cx="7772400" cy="1262063"/>
          </a:xfrm>
        </p:spPr>
        <p:txBody>
          <a:bodyPr/>
          <a:lstStyle/>
          <a:p>
            <a:r>
              <a:rPr lang="en-US" dirty="0"/>
              <a:t>It will take some time until we flatten the curve here. But we’ll do it eventually.</a:t>
            </a:r>
          </a:p>
        </p:txBody>
      </p:sp>
      <p:pic>
        <p:nvPicPr>
          <p:cNvPr id="5" name="Content Placeholder 4" descr="A screen shot of a computer&#10;&#10;Description automatically generated">
            <a:extLst>
              <a:ext uri="{FF2B5EF4-FFF2-40B4-BE49-F238E27FC236}">
                <a16:creationId xmlns:a16="http://schemas.microsoft.com/office/drawing/2014/main" id="{1EC9DD80-E1E1-7747-88CC-BB231BC572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1228" y="1262063"/>
            <a:ext cx="12083080" cy="5830085"/>
          </a:xfrm>
          <a:noFill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779583D-872A-2E47-95AD-D7CB89C700F6}"/>
              </a:ext>
            </a:extLst>
          </p:cNvPr>
          <p:cNvSpPr/>
          <p:nvPr/>
        </p:nvSpPr>
        <p:spPr>
          <a:xfrm>
            <a:off x="1633728" y="2767584"/>
            <a:ext cx="195072" cy="2072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F5BCFA-915F-F846-BDAF-D84C959E916E}"/>
              </a:ext>
            </a:extLst>
          </p:cNvPr>
          <p:cNvSpPr txBox="1"/>
          <p:nvPr/>
        </p:nvSpPr>
        <p:spPr>
          <a:xfrm>
            <a:off x="1780032" y="2414016"/>
            <a:ext cx="1072896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LHO</a:t>
            </a:r>
          </a:p>
        </p:txBody>
      </p:sp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8800982-7D71-464C-A26C-2FE34D1420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7" y="3120829"/>
            <a:ext cx="5143500" cy="3649659"/>
          </a:xfrm>
          <a:prstGeom prst="rect">
            <a:avLst/>
          </a:prstGeom>
        </p:spPr>
      </p:pic>
      <p:pic>
        <p:nvPicPr>
          <p:cNvPr id="4" name="Picture 3" descr="A close up of a newspaper&#10;&#10;Description automatically generated">
            <a:extLst>
              <a:ext uri="{FF2B5EF4-FFF2-40B4-BE49-F238E27FC236}">
                <a16:creationId xmlns:a16="http://schemas.microsoft.com/office/drawing/2014/main" id="{E068E80D-70B0-254B-96D9-BAD73DAE1E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912" y="2374888"/>
            <a:ext cx="4790794" cy="250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642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E34AB-BFF9-E047-A83C-EE11E3946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on O4 (BNS 160~190Mpc) and A+ (BNS ~330Mpc target).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034F2-1584-5A49-9326-09E86CFAF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Day-by-day schedule slip. May/June are already gone, at least a few weeks of July too. </a:t>
            </a:r>
          </a:p>
          <a:p>
            <a:r>
              <a:rPr lang="en-US" dirty="0"/>
              <a:t>No solid date for LIGO-Phase 2 transition yet.</a:t>
            </a:r>
          </a:p>
          <a:p>
            <a:pPr lvl="1"/>
            <a:r>
              <a:rPr lang="en-US" dirty="0"/>
              <a:t>LIGO MIGHT be able to transition without waiting for State- or County-level transition, though that’s not preferred.</a:t>
            </a:r>
          </a:p>
          <a:p>
            <a:r>
              <a:rPr lang="en-US" dirty="0"/>
              <a:t>Even in LIGO-Phase 2, work won’t be as efficient due to physical distancing and limited number of people in chamber etc.</a:t>
            </a:r>
          </a:p>
          <a:p>
            <a:r>
              <a:rPr lang="en-US" dirty="0"/>
              <a:t>People are making plans e.g. safety guideline, modified work protocol etc. to transition to Phase 2, modify installation schedule etc. </a:t>
            </a:r>
          </a:p>
          <a:p>
            <a:r>
              <a:rPr lang="en-US" dirty="0"/>
              <a:t>Both LHO and LLO will first resurrect H1 and L1 to O3-level. </a:t>
            </a:r>
            <a:r>
              <a:rPr lang="en-US" dirty="0" err="1"/>
              <a:t>Jenne’s</a:t>
            </a:r>
            <a:r>
              <a:rPr lang="en-US" dirty="0"/>
              <a:t> talk about LHO status.</a:t>
            </a:r>
          </a:p>
        </p:txBody>
      </p:sp>
    </p:spTree>
    <p:extLst>
      <p:ext uri="{BB962C8B-B14F-4D97-AF65-F5344CB8AC3E}">
        <p14:creationId xmlns:p14="http://schemas.microsoft.com/office/powerpoint/2010/main" val="38417358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88079-FDB2-C843-A69B-2415518D6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Virgo in Italy. Saner.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D8177-B92C-CD4B-9A40-1211D07C56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Situation is improving every week. People are working at the site.</a:t>
            </a:r>
          </a:p>
          <a:p>
            <a:r>
              <a:rPr lang="en-US" dirty="0"/>
              <a:t>Adding Signal Recycling (or RSE)</a:t>
            </a:r>
          </a:p>
          <a:p>
            <a:pPr lvl="1"/>
            <a:r>
              <a:rPr lang="en-US" dirty="0"/>
              <a:t>Mirror arrived, gluing spacers and magnets.</a:t>
            </a:r>
          </a:p>
          <a:p>
            <a:pPr lvl="1"/>
            <a:r>
              <a:rPr lang="en-US" dirty="0"/>
              <a:t>SR payload will be assembled and installed inside the tower at mid-July.</a:t>
            </a:r>
          </a:p>
          <a:p>
            <a:r>
              <a:rPr lang="en-US" dirty="0"/>
              <a:t>Adding guided lock acquisition like LIGO/KAGRA</a:t>
            </a:r>
          </a:p>
          <a:p>
            <a:pPr lvl="1"/>
            <a:r>
              <a:rPr lang="en-US" dirty="0"/>
              <a:t>Components of the auxiliary laser system are in production; the first complete SHG system should be ready and tested by end July to be installed in one terminal building;</a:t>
            </a:r>
          </a:p>
          <a:p>
            <a:r>
              <a:rPr lang="en-US" dirty="0"/>
              <a:t>Infrastructure works for Frequency Dependent Squeezing (filter cavity etc.) are in progress.</a:t>
            </a:r>
          </a:p>
          <a:p>
            <a:pPr lvl="1"/>
            <a:r>
              <a:rPr lang="en-US" dirty="0"/>
              <a:t>Increasing the height of the tunnel for filter cavity (FC).</a:t>
            </a:r>
          </a:p>
          <a:p>
            <a:pPr lvl="1"/>
            <a:r>
              <a:rPr lang="en-US" dirty="0"/>
              <a:t>Central 150 m of the FC vacuum pipe have been installed.</a:t>
            </a:r>
          </a:p>
          <a:p>
            <a:pPr lvl="1"/>
            <a:r>
              <a:rPr lang="en-US" dirty="0"/>
              <a:t>All the other components (</a:t>
            </a:r>
            <a:r>
              <a:rPr lang="en-US" dirty="0" err="1"/>
              <a:t>opticsl</a:t>
            </a:r>
            <a:r>
              <a:rPr lang="en-US" dirty="0"/>
              <a:t>, mechanics, electronics) either are in production or have been ordered;</a:t>
            </a:r>
          </a:p>
        </p:txBody>
      </p:sp>
    </p:spTree>
    <p:extLst>
      <p:ext uri="{BB962C8B-B14F-4D97-AF65-F5344CB8AC3E}">
        <p14:creationId xmlns:p14="http://schemas.microsoft.com/office/powerpoint/2010/main" val="14381813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88079-FDB2-C843-A69B-2415518D6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KAGRA in Japan. Saner.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D8177-B92C-CD4B-9A40-1211D07C56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U-Tokyo-Level 1 (30% of full capacity).</a:t>
            </a:r>
          </a:p>
          <a:p>
            <a:r>
              <a:rPr lang="en-US" dirty="0"/>
              <a:t>Almost no new cases in Toyama, Japan, so 50% capacity is allowed at the site. Might loosen up further on July 6.</a:t>
            </a:r>
          </a:p>
          <a:p>
            <a:r>
              <a:rPr lang="en-US" dirty="0"/>
              <a:t>O4 upgrade work starts in July.</a:t>
            </a:r>
          </a:p>
          <a:p>
            <a:pPr lvl="1"/>
            <a:r>
              <a:rPr lang="en-US" dirty="0"/>
              <a:t>Fixing/modifying all suspensions.</a:t>
            </a:r>
          </a:p>
          <a:p>
            <a:pPr lvl="1"/>
            <a:r>
              <a:rPr lang="en-US" dirty="0"/>
              <a:t>Dual Recycling with ASC (as opposed to no RSE, no full ASC).</a:t>
            </a:r>
          </a:p>
          <a:p>
            <a:pPr lvl="1"/>
            <a:r>
              <a:rPr lang="en-US" dirty="0"/>
              <a:t>Adding heater to cryostat.</a:t>
            </a:r>
          </a:p>
          <a:p>
            <a:pPr lvl="1"/>
            <a:r>
              <a:rPr lang="en-US" dirty="0"/>
              <a:t>Fixing leaks.</a:t>
            </a:r>
          </a:p>
          <a:p>
            <a:pPr lvl="1"/>
            <a:r>
              <a:rPr lang="en-US" dirty="0"/>
              <a:t>Adding baffles.</a:t>
            </a:r>
          </a:p>
          <a:p>
            <a:r>
              <a:rPr lang="en-US" dirty="0"/>
              <a:t>Commissioning for sensitivity improvement scheduled from July 2021.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147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0CCE2-635F-6641-AF29-32930385C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-294468"/>
            <a:ext cx="7772400" cy="1262160"/>
          </a:xfrm>
        </p:spPr>
        <p:txBody>
          <a:bodyPr/>
          <a:lstStyle/>
          <a:p>
            <a:r>
              <a:rPr lang="en-US" dirty="0"/>
              <a:t>Big-</a:t>
            </a:r>
            <a:r>
              <a:rPr lang="en-US" dirty="0" err="1"/>
              <a:t>ish</a:t>
            </a:r>
            <a:r>
              <a:rPr lang="en-US" dirty="0"/>
              <a:t> picture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9A0CAD7-A252-144B-A963-435E8A5EDCEA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42" y="2563273"/>
            <a:ext cx="7680339" cy="499268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0C575E-64D0-4D4A-A75C-FF84AEF9355A}"/>
              </a:ext>
            </a:extLst>
          </p:cNvPr>
          <p:cNvSpPr txBox="1"/>
          <p:nvPr/>
        </p:nvSpPr>
        <p:spPr>
          <a:xfrm>
            <a:off x="756599" y="1765117"/>
            <a:ext cx="1720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1</a:t>
            </a:r>
            <a:r>
              <a:rPr lang="en-US" baseline="30000" dirty="0">
                <a:solidFill>
                  <a:schemeClr val="accent6"/>
                </a:solidFill>
              </a:rPr>
              <a:t>st</a:t>
            </a:r>
            <a:r>
              <a:rPr lang="en-US" dirty="0">
                <a:solidFill>
                  <a:schemeClr val="accent6"/>
                </a:solidFill>
              </a:rPr>
              <a:t> discoveries,</a:t>
            </a:r>
          </a:p>
          <a:p>
            <a:r>
              <a:rPr lang="en-US" dirty="0">
                <a:solidFill>
                  <a:schemeClr val="accent6"/>
                </a:solidFill>
              </a:rPr>
              <a:t>All BBH.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12576C-8C34-7345-BE78-7A8895581FA4}"/>
              </a:ext>
            </a:extLst>
          </p:cNvPr>
          <p:cNvSpPr txBox="1"/>
          <p:nvPr/>
        </p:nvSpPr>
        <p:spPr>
          <a:xfrm>
            <a:off x="2476911" y="793857"/>
            <a:ext cx="2491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More discoveries,</a:t>
            </a:r>
          </a:p>
          <a:p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1</a:t>
            </a:r>
            <a:r>
              <a:rPr lang="en-US" baseline="30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st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BNS, GW MMA era began.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8B1EA4-ADDD-3240-9989-E6A514E68B54}"/>
              </a:ext>
            </a:extLst>
          </p:cNvPr>
          <p:cNvSpPr txBox="1"/>
          <p:nvPr/>
        </p:nvSpPr>
        <p:spPr>
          <a:xfrm>
            <a:off x="3610099" y="1732851"/>
            <a:ext cx="2778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Even more discoveries, low latency public alerts.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789FF6-FA94-7E46-9CA7-2D466F815BCF}"/>
              </a:ext>
            </a:extLst>
          </p:cNvPr>
          <p:cNvSpPr txBox="1"/>
          <p:nvPr/>
        </p:nvSpPr>
        <p:spPr>
          <a:xfrm>
            <a:off x="6982691" y="1754951"/>
            <a:ext cx="30309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A+: The best LIGO could do with existing facility, many cool upgrades.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C27C14-B414-3046-9CA9-554D5C4F41F9}"/>
              </a:ext>
            </a:extLst>
          </p:cNvPr>
          <p:cNvSpPr txBox="1"/>
          <p:nvPr/>
        </p:nvSpPr>
        <p:spPr>
          <a:xfrm>
            <a:off x="5606474" y="793857"/>
            <a:ext cx="2491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Fix things, upgrades, some A+ elements in advance.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6B6B9D-EC7A-A14B-BF1C-6CBE85C0D96F}"/>
              </a:ext>
            </a:extLst>
          </p:cNvPr>
          <p:cNvSpPr txBox="1"/>
          <p:nvPr/>
        </p:nvSpPr>
        <p:spPr>
          <a:xfrm rot="1750744">
            <a:off x="2616347" y="5650273"/>
            <a:ext cx="4625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Caution: Pre-COVID. Also before we concluded O3.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6A42F9C-4F01-2A4F-88BE-B4173EF569F8}"/>
              </a:ext>
            </a:extLst>
          </p:cNvPr>
          <p:cNvCxnSpPr/>
          <p:nvPr/>
        </p:nvCxnSpPr>
        <p:spPr>
          <a:xfrm>
            <a:off x="5438899" y="5142016"/>
            <a:ext cx="439387" cy="39188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BFA8CA9-D5CE-2648-9AB6-A709D2568B1B}"/>
              </a:ext>
            </a:extLst>
          </p:cNvPr>
          <p:cNvCxnSpPr>
            <a:cxnSpLocks/>
          </p:cNvCxnSpPr>
          <p:nvPr/>
        </p:nvCxnSpPr>
        <p:spPr>
          <a:xfrm flipH="1">
            <a:off x="5438899" y="5142016"/>
            <a:ext cx="439387" cy="39188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2419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Pre-COVID Plan again. Lots of uncertainties. But we’ll come back with greater performance than O3.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0F5375-CFA0-4C4F-8FAF-F1D3BABFD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562" y="1533537"/>
            <a:ext cx="8953500" cy="600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164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18841-1FA8-9444-B946-0203451B1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you, let’s listen to </a:t>
            </a:r>
            <a:r>
              <a:rPr lang="en-US" dirty="0" err="1"/>
              <a:t>Jenne’s</a:t>
            </a:r>
            <a:r>
              <a:rPr lang="en-US" dirty="0"/>
              <a:t> LHO Status talk.</a:t>
            </a:r>
          </a:p>
        </p:txBody>
      </p:sp>
      <p:pic>
        <p:nvPicPr>
          <p:cNvPr id="11" name="Picture 10" descr="A person with a sunset in the background&#10;&#10;Description automatically generated">
            <a:extLst>
              <a:ext uri="{FF2B5EF4-FFF2-40B4-BE49-F238E27FC236}">
                <a16:creationId xmlns:a16="http://schemas.microsoft.com/office/drawing/2014/main" id="{C7E93882-2A1D-3645-A920-CD8458BEFE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0348"/>
            <a:ext cx="10080625" cy="331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3317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Bonus: KAGRA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3043" y="1262063"/>
            <a:ext cx="8755757" cy="478985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A detector next to Super-K, </a:t>
            </a:r>
            <a:r>
              <a:rPr lang="en-US" dirty="0" err="1"/>
              <a:t>Kamioka</a:t>
            </a:r>
            <a:r>
              <a:rPr lang="en-US" dirty="0"/>
              <a:t> mine, Japan.</a:t>
            </a:r>
          </a:p>
          <a:p>
            <a:pPr lvl="1">
              <a:spcBef>
                <a:spcPts val="0"/>
              </a:spcBef>
            </a:pPr>
            <a:r>
              <a:rPr lang="en-US" dirty="0"/>
              <a:t>Cryogenic sapphire mirrors to reduce thermal noise.</a:t>
            </a:r>
          </a:p>
          <a:p>
            <a:pPr lvl="1">
              <a:spcBef>
                <a:spcPts val="0"/>
              </a:spcBef>
            </a:pPr>
            <a:r>
              <a:rPr lang="en-US" dirty="0"/>
              <a:t>Underground for smaller seismic displacement and seismic Newtonian noise.</a:t>
            </a:r>
          </a:p>
          <a:p>
            <a:pPr>
              <a:spcBef>
                <a:spcPts val="0"/>
              </a:spcBef>
            </a:pPr>
            <a:r>
              <a:rPr lang="en-US" dirty="0"/>
              <a:t>Everything installed, but no successful Signal Recycling (or rather Resonant Sideband Extraction) yet.</a:t>
            </a:r>
          </a:p>
          <a:p>
            <a:pPr>
              <a:spcBef>
                <a:spcPts val="0"/>
              </a:spcBef>
            </a:pPr>
            <a:r>
              <a:rPr lang="en-US" b="1" dirty="0"/>
              <a:t>Cryogenic operation!</a:t>
            </a:r>
          </a:p>
          <a:p>
            <a:pPr lvl="1">
              <a:spcBef>
                <a:spcPts val="0"/>
              </a:spcBef>
            </a:pPr>
            <a:r>
              <a:rPr lang="en-US" dirty="0"/>
              <a:t>Increased absorption at 30k and below: “Ice” layer of the residual gas molecules. Engineering solution under study.</a:t>
            </a:r>
          </a:p>
          <a:p>
            <a:pPr lvl="1">
              <a:spcBef>
                <a:spcPts val="0"/>
              </a:spcBef>
            </a:pPr>
            <a:r>
              <a:rPr lang="en-US" dirty="0"/>
              <a:t>This is an important problem to solve for </a:t>
            </a:r>
            <a:r>
              <a:rPr lang="en-US" b="1" dirty="0"/>
              <a:t>ALL 3G detectors</a:t>
            </a:r>
            <a:r>
              <a:rPr lang="en-US" dirty="0"/>
              <a:t>.</a:t>
            </a:r>
          </a:p>
          <a:p>
            <a:pPr>
              <a:spcBef>
                <a:spcPts val="0"/>
              </a:spcBef>
            </a:pPr>
            <a:r>
              <a:rPr lang="en-US" dirty="0"/>
              <a:t>Inhomogeneous birefringence of sapphire turns out to be a serious problem. Mitigation strategy under study.</a:t>
            </a:r>
          </a:p>
          <a:p>
            <a:pPr>
              <a:spcBef>
                <a:spcPts val="0"/>
              </a:spcBef>
            </a:pPr>
            <a:r>
              <a:rPr lang="en-US" dirty="0"/>
              <a:t>BNS range ~600kpc in observation, Feb 25-Mar 10, 2020. Didn’t join O3 at this point.</a:t>
            </a:r>
          </a:p>
          <a:p>
            <a:pPr>
              <a:spcBef>
                <a:spcPts val="0"/>
              </a:spcBef>
            </a:pPr>
            <a:r>
              <a:rPr lang="en-US" b="1" dirty="0"/>
              <a:t>O3GK</a:t>
            </a:r>
            <a:r>
              <a:rPr lang="en-US" dirty="0"/>
              <a:t> with GEO600, Apr 7-Apr 21 2020, 0.7~1Mpc(?).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4679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DB0B7-086C-3443-9EC9-5B85F7CF4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9860" y="143739"/>
            <a:ext cx="6520904" cy="1096006"/>
          </a:xfrm>
        </p:spPr>
        <p:txBody>
          <a:bodyPr/>
          <a:lstStyle/>
          <a:p>
            <a:r>
              <a:rPr lang="en-US" dirty="0"/>
              <a:t>(Bonus: Squeezing)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21" y="1041177"/>
            <a:ext cx="4772900" cy="14117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4" y="2576943"/>
            <a:ext cx="4488637" cy="2806316"/>
          </a:xfrm>
          <a:prstGeom prst="rect">
            <a:avLst/>
          </a:prstGeom>
        </p:spPr>
      </p:pic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2D4C87E5-D267-3A43-B8A8-57A3C89AF7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036" y="3695251"/>
            <a:ext cx="5711680" cy="33588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5848AE-EEEC-2B45-BCB7-4F0E289A0303}"/>
              </a:ext>
            </a:extLst>
          </p:cNvPr>
          <p:cNvSpPr txBox="1"/>
          <p:nvPr/>
        </p:nvSpPr>
        <p:spPr>
          <a:xfrm>
            <a:off x="5444836" y="1239745"/>
            <a:ext cx="37545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Started using SQZ in O3a to improve quantum noise for high frequency.</a:t>
            </a:r>
          </a:p>
        </p:txBody>
      </p:sp>
    </p:spTree>
    <p:extLst>
      <p:ext uri="{BB962C8B-B14F-4D97-AF65-F5344CB8AC3E}">
        <p14:creationId xmlns:p14="http://schemas.microsoft.com/office/powerpoint/2010/main" val="6935362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5974796" y="3476392"/>
            <a:ext cx="2639361" cy="2657074"/>
            <a:chOff x="5702210" y="3061997"/>
            <a:chExt cx="3192172" cy="3213595"/>
          </a:xfrm>
        </p:grpSpPr>
        <p:pic>
          <p:nvPicPr>
            <p:cNvPr id="22" name="Picture 21" descr="Untitled 10.pdf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2230"/>
            <a:stretch/>
          </p:blipFill>
          <p:spPr>
            <a:xfrm flipH="1">
              <a:off x="5702210" y="3061997"/>
              <a:ext cx="3192172" cy="3213595"/>
            </a:xfrm>
            <a:prstGeom prst="rect">
              <a:avLst/>
            </a:prstGeom>
          </p:spPr>
        </p:pic>
        <p:sp>
          <p:nvSpPr>
            <p:cNvPr id="24" name="Oval 23"/>
            <p:cNvSpPr/>
            <p:nvPr/>
          </p:nvSpPr>
          <p:spPr>
            <a:xfrm flipV="1">
              <a:off x="7371781" y="5105954"/>
              <a:ext cx="96978" cy="101843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101" y="1171739"/>
            <a:ext cx="6804422" cy="520505"/>
          </a:xfrm>
        </p:spPr>
        <p:txBody>
          <a:bodyPr>
            <a:normAutofit/>
          </a:bodyPr>
          <a:lstStyle/>
          <a:p>
            <a:r>
              <a:rPr lang="en-US" dirty="0"/>
              <a:t>Bonus: What is a point absorber?</a:t>
            </a:r>
          </a:p>
        </p:txBody>
      </p:sp>
      <p:pic>
        <p:nvPicPr>
          <p:cNvPr id="5" name="Picture 4" descr="H1-ITMX_1177356977_1177357883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458" t="6753" r="8618" b="6066"/>
          <a:stretch/>
        </p:blipFill>
        <p:spPr>
          <a:xfrm flipH="1" flipV="1">
            <a:off x="5967877" y="3289792"/>
            <a:ext cx="2639361" cy="299337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10158" y="3869683"/>
            <a:ext cx="875127" cy="212364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86820" y="4644686"/>
            <a:ext cx="2312835" cy="70000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100000">
                <a:srgbClr val="FF0000">
                  <a:alpha val="0"/>
                </a:srgbClr>
              </a:gs>
              <a:gs pos="50000">
                <a:srgbClr val="FF0000"/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88095" y="3476392"/>
            <a:ext cx="1309721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84" dirty="0"/>
              <a:t>ITM</a:t>
            </a:r>
          </a:p>
        </p:txBody>
      </p:sp>
      <p:sp>
        <p:nvSpPr>
          <p:cNvPr id="11" name="Oval 10"/>
          <p:cNvSpPr/>
          <p:nvPr/>
        </p:nvSpPr>
        <p:spPr>
          <a:xfrm>
            <a:off x="2610274" y="5094690"/>
            <a:ext cx="150021" cy="11250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588096" y="1957841"/>
            <a:ext cx="4263116" cy="1517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8013" indent="-378013">
              <a:buFont typeface="Arial"/>
              <a:buChar char="•"/>
            </a:pPr>
            <a:r>
              <a:rPr lang="en-US" sz="2315" dirty="0"/>
              <a:t>Localized small (≤ 100μm), </a:t>
            </a:r>
          </a:p>
          <a:p>
            <a:pPr marL="378013" indent="-378013">
              <a:buFont typeface="Arial"/>
              <a:buChar char="•"/>
            </a:pPr>
            <a:r>
              <a:rPr lang="en-US" sz="2315" dirty="0"/>
              <a:t>highly absorbing (&gt; 1E4 ppm)</a:t>
            </a:r>
          </a:p>
          <a:p>
            <a:pPr marL="378013" indent="-378013">
              <a:buFont typeface="Arial"/>
              <a:buChar char="•"/>
            </a:pPr>
            <a:r>
              <a:rPr lang="en-US" sz="2315" dirty="0"/>
              <a:t>on test mass HR surface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99361" y="2230561"/>
            <a:ext cx="2969335" cy="100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84" dirty="0"/>
              <a:t>Resulting thermal lens/surface deformation</a:t>
            </a:r>
          </a:p>
          <a:p>
            <a:pPr algn="ctr"/>
            <a:r>
              <a:rPr lang="en-US" sz="1984" dirty="0"/>
              <a:t>(example)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810158" y="3858107"/>
            <a:ext cx="876663" cy="2135220"/>
            <a:chOff x="665293" y="3523662"/>
            <a:chExt cx="1060279" cy="2582439"/>
          </a:xfrm>
        </p:grpSpPr>
        <p:sp>
          <p:nvSpPr>
            <p:cNvPr id="16" name="Rectangle 15"/>
            <p:cNvSpPr/>
            <p:nvPr/>
          </p:nvSpPr>
          <p:spPr>
            <a:xfrm>
              <a:off x="665293" y="3523662"/>
              <a:ext cx="1058421" cy="1631649"/>
            </a:xfrm>
            <a:prstGeom prst="rect">
              <a:avLst/>
            </a:prstGeom>
            <a:gradFill flip="none" rotWithShape="1">
              <a:gsLst>
                <a:gs pos="0">
                  <a:srgbClr val="FFFF0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  <a:gs pos="50000">
                  <a:srgbClr val="FF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flipV="1">
              <a:off x="667151" y="5139631"/>
              <a:ext cx="1058421" cy="966470"/>
            </a:xfrm>
            <a:prstGeom prst="rect">
              <a:avLst/>
            </a:prstGeom>
            <a:gradFill flip="none" rotWithShape="1">
              <a:gsLst>
                <a:gs pos="0">
                  <a:srgbClr val="FFFF0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  <a:gs pos="67000">
                  <a:srgbClr val="FF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Oval 20"/>
          <p:cNvSpPr/>
          <p:nvPr/>
        </p:nvSpPr>
        <p:spPr>
          <a:xfrm>
            <a:off x="2610274" y="4989940"/>
            <a:ext cx="151557" cy="336375"/>
          </a:xfrm>
          <a:prstGeom prst="ellipse">
            <a:avLst/>
          </a:prstGeom>
          <a:solidFill>
            <a:srgbClr val="FFEB0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655071" y="5094690"/>
            <a:ext cx="150021" cy="112501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2660044" y="3861675"/>
            <a:ext cx="145046" cy="2113216"/>
          </a:xfrm>
          <a:custGeom>
            <a:avLst/>
            <a:gdLst>
              <a:gd name="connsiteX0" fmla="*/ 15678 w 175426"/>
              <a:gd name="connsiteY0" fmla="*/ 0 h 2555826"/>
              <a:gd name="connsiteX1" fmla="*/ 0 w 175426"/>
              <a:gd name="connsiteY1" fmla="*/ 658557 h 2555826"/>
              <a:gd name="connsiteX2" fmla="*/ 31355 w 175426"/>
              <a:gd name="connsiteY2" fmla="*/ 1160314 h 2555826"/>
              <a:gd name="connsiteX3" fmla="*/ 62711 w 175426"/>
              <a:gd name="connsiteY3" fmla="*/ 1364152 h 2555826"/>
              <a:gd name="connsiteX4" fmla="*/ 94066 w 175426"/>
              <a:gd name="connsiteY4" fmla="*/ 1411192 h 2555826"/>
              <a:gd name="connsiteX5" fmla="*/ 156777 w 175426"/>
              <a:gd name="connsiteY5" fmla="*/ 1489592 h 2555826"/>
              <a:gd name="connsiteX6" fmla="*/ 156777 w 175426"/>
              <a:gd name="connsiteY6" fmla="*/ 1630711 h 2555826"/>
              <a:gd name="connsiteX7" fmla="*/ 125421 w 175426"/>
              <a:gd name="connsiteY7" fmla="*/ 1662071 h 2555826"/>
              <a:gd name="connsiteX8" fmla="*/ 94066 w 175426"/>
              <a:gd name="connsiteY8" fmla="*/ 1709110 h 2555826"/>
              <a:gd name="connsiteX9" fmla="*/ 62711 w 175426"/>
              <a:gd name="connsiteY9" fmla="*/ 1803190 h 2555826"/>
              <a:gd name="connsiteX10" fmla="*/ 47033 w 175426"/>
              <a:gd name="connsiteY10" fmla="*/ 1850230 h 2555826"/>
              <a:gd name="connsiteX11" fmla="*/ 31355 w 175426"/>
              <a:gd name="connsiteY11" fmla="*/ 1991349 h 2555826"/>
              <a:gd name="connsiteX12" fmla="*/ 15678 w 175426"/>
              <a:gd name="connsiteY12" fmla="*/ 2555826 h 2555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5426" h="2555826">
                <a:moveTo>
                  <a:pt x="15678" y="0"/>
                </a:moveTo>
                <a:cubicBezTo>
                  <a:pt x="10452" y="219519"/>
                  <a:pt x="0" y="438976"/>
                  <a:pt x="0" y="658557"/>
                </a:cubicBezTo>
                <a:cubicBezTo>
                  <a:pt x="0" y="1013147"/>
                  <a:pt x="5959" y="931719"/>
                  <a:pt x="31355" y="1160314"/>
                </a:cubicBezTo>
                <a:cubicBezTo>
                  <a:pt x="36494" y="1206572"/>
                  <a:pt x="34258" y="1307237"/>
                  <a:pt x="62711" y="1364152"/>
                </a:cubicBezTo>
                <a:cubicBezTo>
                  <a:pt x="71137" y="1381007"/>
                  <a:pt x="85640" y="1394337"/>
                  <a:pt x="94066" y="1411192"/>
                </a:cubicBezTo>
                <a:cubicBezTo>
                  <a:pt x="131928" y="1486927"/>
                  <a:pt x="77494" y="1436729"/>
                  <a:pt x="156777" y="1489592"/>
                </a:cubicBezTo>
                <a:cubicBezTo>
                  <a:pt x="176881" y="1549914"/>
                  <a:pt x="185991" y="1552795"/>
                  <a:pt x="156777" y="1630711"/>
                </a:cubicBezTo>
                <a:cubicBezTo>
                  <a:pt x="151587" y="1644552"/>
                  <a:pt x="134655" y="1650527"/>
                  <a:pt x="125421" y="1662071"/>
                </a:cubicBezTo>
                <a:cubicBezTo>
                  <a:pt x="113650" y="1676786"/>
                  <a:pt x="101718" y="1691890"/>
                  <a:pt x="94066" y="1709110"/>
                </a:cubicBezTo>
                <a:cubicBezTo>
                  <a:pt x="80642" y="1739318"/>
                  <a:pt x="73163" y="1771830"/>
                  <a:pt x="62711" y="1803190"/>
                </a:cubicBezTo>
                <a:lnTo>
                  <a:pt x="47033" y="1850230"/>
                </a:lnTo>
                <a:cubicBezTo>
                  <a:pt x="41807" y="1897270"/>
                  <a:pt x="33909" y="1944089"/>
                  <a:pt x="31355" y="1991349"/>
                </a:cubicBezTo>
                <a:cubicBezTo>
                  <a:pt x="14186" y="2309026"/>
                  <a:pt x="15678" y="2330531"/>
                  <a:pt x="15678" y="2555826"/>
                </a:cubicBezTo>
              </a:path>
            </a:pathLst>
          </a:custGeom>
          <a:ln w="4445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685284" y="3667208"/>
            <a:ext cx="635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76523" y="3676535"/>
            <a:ext cx="635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AR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208068" y="4335677"/>
            <a:ext cx="2070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Arm cavity (≈ 200kW)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997075" y="5547062"/>
            <a:ext cx="28022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 change in temperature</a:t>
            </a:r>
          </a:p>
          <a:p>
            <a:r>
              <a:rPr lang="en-US" dirty="0"/>
              <a:t>α = 100%, diameter = 100μm</a:t>
            </a:r>
          </a:p>
          <a:p>
            <a:r>
              <a:rPr lang="en-US" dirty="0"/>
              <a:t>Then ΔT = </a:t>
            </a:r>
            <a:r>
              <a:rPr lang="en-US" b="1" dirty="0">
                <a:solidFill>
                  <a:srgbClr val="FF0000"/>
                </a:solidFill>
              </a:rPr>
              <a:t>800K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55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  <p:bldP spid="21" grpId="0" animBg="1"/>
      <p:bldP spid="20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9F0CA-9BA2-4649-98A7-C7BADE646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338" y="1246555"/>
            <a:ext cx="9095244" cy="109600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Measured Point Absorbers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2816E-EBE3-BE46-AF42-381C9B6F3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478" y="2342561"/>
            <a:ext cx="4667329" cy="1422617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Majority of optics measured show one or more point absorbers</a:t>
            </a:r>
          </a:p>
          <a:p>
            <a:pPr lvl="1"/>
            <a:r>
              <a:rPr lang="en-US" dirty="0"/>
              <a:t>Hartmann sensor (in-situ)</a:t>
            </a:r>
          </a:p>
          <a:p>
            <a:pPr lvl="1"/>
            <a:r>
              <a:rPr lang="en-US" dirty="0"/>
              <a:t>Photothermal common-path interferometry</a:t>
            </a:r>
          </a:p>
          <a:p>
            <a:pPr lvl="1"/>
            <a:r>
              <a:rPr lang="en-US" dirty="0"/>
              <a:t>Thermal imaging camera (under investigation)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EF1E72-C84A-E149-91F5-943B8EC0D1F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154" y="3903931"/>
            <a:ext cx="2875872" cy="2542833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C21BF345-DDA7-AE41-8497-55F579BF1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312" y="2026412"/>
            <a:ext cx="4549897" cy="411497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G_5321.jpg" descr="IMG_5321.jpg">
            <a:extLst>
              <a:ext uri="{FF2B5EF4-FFF2-40B4-BE49-F238E27FC236}">
                <a16:creationId xmlns:a16="http://schemas.microsoft.com/office/drawing/2014/main" id="{BA24ABF3-579A-0142-B65D-31A514CA4F8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5040312" y="2316104"/>
            <a:ext cx="1897100" cy="140598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A249FE-3DC5-514D-B901-19DC68079A98}"/>
              </a:ext>
            </a:extLst>
          </p:cNvPr>
          <p:cNvSpPr txBox="1"/>
          <p:nvPr/>
        </p:nvSpPr>
        <p:spPr>
          <a:xfrm>
            <a:off x="5564505" y="6141391"/>
            <a:ext cx="4220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credit: Liyuan Zhang and </a:t>
            </a:r>
            <a:r>
              <a:rPr lang="en-US" dirty="0" err="1"/>
              <a:t>GariLynn</a:t>
            </a:r>
            <a:r>
              <a:rPr lang="en-US" dirty="0"/>
              <a:t> Billingsley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6435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11EB4-FCEC-F846-A174-62C9512E8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(Bonus: New Point Absorbers at LLO in O3b)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4A72DB-8706-224D-BF95-1CC1BE249D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0887"/>
          <a:stretch/>
        </p:blipFill>
        <p:spPr>
          <a:xfrm>
            <a:off x="5269646" y="2189691"/>
            <a:ext cx="4538802" cy="4279153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FD9D6788-934A-EA46-855F-B3397F16CC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894" r="-816"/>
          <a:stretch/>
        </p:blipFill>
        <p:spPr>
          <a:xfrm>
            <a:off x="471268" y="2189691"/>
            <a:ext cx="4798378" cy="427915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5470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(Bonus: Point Absorbers)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2606" y="2472506"/>
            <a:ext cx="5276127" cy="3944494"/>
          </a:xfrm>
        </p:spPr>
        <p:txBody>
          <a:bodyPr>
            <a:normAutofit/>
          </a:bodyPr>
          <a:lstStyle/>
          <a:p>
            <a:r>
              <a:rPr lang="en-US" dirty="0"/>
              <a:t>Hanford’s large point absorber on ITMY limits circulating power and shot noise limited sensitivity</a:t>
            </a:r>
          </a:p>
          <a:p>
            <a:r>
              <a:rPr lang="en-US" dirty="0"/>
              <a:t>Livingston circulating power reduced by 25% for O3b</a:t>
            </a:r>
          </a:p>
          <a:p>
            <a:pPr lvl="1"/>
            <a:r>
              <a:rPr lang="en-US" b="1" dirty="0"/>
              <a:t>Tuning</a:t>
            </a:r>
            <a:r>
              <a:rPr lang="en-US" dirty="0"/>
              <a:t> </a:t>
            </a:r>
            <a:r>
              <a:rPr lang="en-US" b="1" dirty="0"/>
              <a:t>squeezing recovered BNS range</a:t>
            </a:r>
          </a:p>
          <a:p>
            <a:r>
              <a:rPr lang="en-US" dirty="0"/>
              <a:t>MIT and CIT groups are investigating possible point absorber mitigation strategies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501140" y="2194165"/>
            <a:ext cx="5456255" cy="3828922"/>
            <a:chOff x="5677988" y="692603"/>
            <a:chExt cx="6599061" cy="4630885"/>
          </a:xfrm>
        </p:grpSpPr>
        <p:pic>
          <p:nvPicPr>
            <p:cNvPr id="7" name="Content Placeholder 4"/>
            <p:cNvPicPr>
              <a:picLocks noChangeAspect="1"/>
            </p:cNvPicPr>
            <p:nvPr/>
          </p:nvPicPr>
          <p:blipFill rotWithShape="1">
            <a:blip r:embed="rId2"/>
            <a:srcRect l="22756" t="13882" r="23207" b="12268"/>
            <a:stretch/>
          </p:blipFill>
          <p:spPr>
            <a:xfrm>
              <a:off x="5677988" y="692603"/>
              <a:ext cx="5442857" cy="418419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352010" y="4876800"/>
              <a:ext cx="3925039" cy="4466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hlinkClick r:id="rId3"/>
                </a:rPr>
                <a:t>LLO </a:t>
              </a:r>
              <a:r>
                <a:rPr lang="en-US" dirty="0" err="1">
                  <a:hlinkClick r:id="rId3"/>
                </a:rPr>
                <a:t>alog</a:t>
              </a:r>
              <a:r>
                <a:rPr lang="en-US" dirty="0">
                  <a:hlinkClick r:id="rId3"/>
                </a:rPr>
                <a:t> 42639</a:t>
              </a:r>
              <a:r>
                <a:rPr lang="en-US" dirty="0"/>
                <a:t> Valera </a:t>
              </a:r>
              <a:r>
                <a:rPr lang="en-US" dirty="0" err="1"/>
                <a:t>Frolov</a:t>
              </a:r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8985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01636" y="1644687"/>
            <a:ext cx="1223086" cy="39914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lvl="1" indent="-378013">
              <a:lnSpc>
                <a:spcPts val="1422"/>
              </a:lnSpc>
            </a:pPr>
            <a:r>
              <a:rPr lang="en-US" sz="1654" b="1" dirty="0">
                <a:latin typeface="Franklin Gothic Heavy" charset="0"/>
                <a:ea typeface="Franklin Gothic Heavy" charset="0"/>
                <a:cs typeface="Franklin Gothic Heavy" charset="0"/>
              </a:rPr>
              <a:t>LLO</a:t>
            </a:r>
            <a:endParaRPr lang="en-US" sz="1654" b="1" i="1" dirty="0">
              <a:latin typeface="Franklin Gothic Heavy" charset="0"/>
              <a:ea typeface="Franklin Gothic Heavy" charset="0"/>
              <a:cs typeface="Franklin Gothic Heavy" charset="0"/>
            </a:endParaRPr>
          </a:p>
          <a:p>
            <a:endParaRPr lang="en-US" sz="827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83967" y="928800"/>
            <a:ext cx="6627905" cy="4485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15" b="1" dirty="0">
                <a:solidFill>
                  <a:srgbClr val="0020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Scattered Light Upgrades During October Vent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6612" y="1990625"/>
            <a:ext cx="2116821" cy="1745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14271" indent="-236258">
              <a:lnSpc>
                <a:spcPts val="1670"/>
              </a:lnSpc>
              <a:buFont typeface="Arial" charset="0"/>
              <a:buChar char="•"/>
            </a:pPr>
            <a:r>
              <a:rPr lang="en-US" b="1" i="1" dirty="0" err="1">
                <a:solidFill>
                  <a:srgbClr val="040789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Pcal</a:t>
            </a:r>
            <a:r>
              <a:rPr lang="en-US" b="1" i="1" dirty="0">
                <a:solidFill>
                  <a:srgbClr val="040789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 baffles (EX &amp; EY)</a:t>
            </a:r>
          </a:p>
          <a:p>
            <a:pPr marL="614271" indent="-236258">
              <a:lnSpc>
                <a:spcPts val="1670"/>
              </a:lnSpc>
              <a:buFont typeface="Arial" charset="0"/>
              <a:buChar char="•"/>
            </a:pPr>
            <a:r>
              <a:rPr lang="en-US" b="1" i="1" dirty="0">
                <a:solidFill>
                  <a:srgbClr val="040789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TMSX shroud</a:t>
            </a:r>
          </a:p>
          <a:p>
            <a:pPr marL="614271" indent="-236258">
              <a:lnSpc>
                <a:spcPts val="1670"/>
              </a:lnSpc>
              <a:buFont typeface="Arial" charset="0"/>
              <a:buChar char="•"/>
            </a:pPr>
            <a:r>
              <a:rPr lang="en-US" b="1" i="1" dirty="0">
                <a:solidFill>
                  <a:srgbClr val="040789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Nozzle baffles</a:t>
            </a:r>
          </a:p>
          <a:p>
            <a:pPr marL="614271" indent="-236258">
              <a:lnSpc>
                <a:spcPts val="1670"/>
              </a:lnSpc>
              <a:buFont typeface="Arial" charset="0"/>
              <a:buChar char="•"/>
            </a:pPr>
            <a:endParaRPr lang="en-US" b="1" i="1" dirty="0">
              <a:solidFill>
                <a:srgbClr val="040789"/>
              </a:solidFill>
              <a:latin typeface="Franklin Gothic Heavy" charset="0"/>
              <a:ea typeface="Franklin Gothic Heavy" charset="0"/>
              <a:cs typeface="Franklin Gothic Heavy" charset="0"/>
            </a:endParaRPr>
          </a:p>
          <a:p>
            <a:pPr marL="141755" indent="-141755">
              <a:buFont typeface="Arial" charset="0"/>
              <a:buChar char="•"/>
            </a:pPr>
            <a:endParaRPr lang="en-US" sz="827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260078" y="944661"/>
            <a:ext cx="7560469" cy="5670352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F65DB1-8500-EE41-98C2-FE8D3356642D}"/>
              </a:ext>
            </a:extLst>
          </p:cNvPr>
          <p:cNvSpPr txBox="1"/>
          <p:nvPr/>
        </p:nvSpPr>
        <p:spPr>
          <a:xfrm>
            <a:off x="5527315" y="1512061"/>
            <a:ext cx="884438" cy="39914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lvl="1" indent="-378013">
              <a:lnSpc>
                <a:spcPts val="1422"/>
              </a:lnSpc>
            </a:pPr>
            <a:r>
              <a:rPr lang="en-US" sz="1654" b="1" dirty="0">
                <a:latin typeface="Franklin Gothic Heavy" charset="0"/>
                <a:ea typeface="Franklin Gothic Heavy" charset="0"/>
                <a:cs typeface="Franklin Gothic Heavy" charset="0"/>
              </a:rPr>
              <a:t>LHO</a:t>
            </a:r>
            <a:endParaRPr lang="en-US" sz="1654" b="1" i="1" dirty="0">
              <a:latin typeface="Franklin Gothic Heavy" charset="0"/>
              <a:ea typeface="Franklin Gothic Heavy" charset="0"/>
              <a:cs typeface="Franklin Gothic Heavy" charset="0"/>
            </a:endParaRPr>
          </a:p>
          <a:p>
            <a:endParaRPr lang="en-US" sz="827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33D8087-0A55-2D45-9BF9-5E5B5ADBF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5557" y="1744141"/>
            <a:ext cx="3463125" cy="259734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F48EBC0-AA69-7847-8A46-772BB51BFAE0}"/>
              </a:ext>
            </a:extLst>
          </p:cNvPr>
          <p:cNvSpPr txBox="1"/>
          <p:nvPr/>
        </p:nvSpPr>
        <p:spPr>
          <a:xfrm>
            <a:off x="5721116" y="1476830"/>
            <a:ext cx="2911998" cy="873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14271" indent="-236258">
              <a:lnSpc>
                <a:spcPts val="1670"/>
              </a:lnSpc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40789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Angled septum window</a:t>
            </a:r>
          </a:p>
          <a:p>
            <a:pPr marL="614271" indent="-236258">
              <a:lnSpc>
                <a:spcPts val="1670"/>
              </a:lnSpc>
              <a:buFont typeface="Arial" charset="0"/>
              <a:buChar char="•"/>
            </a:pPr>
            <a:endParaRPr lang="en-US" b="1" i="1" dirty="0">
              <a:solidFill>
                <a:srgbClr val="040789"/>
              </a:solidFill>
              <a:latin typeface="Franklin Gothic Heavy" charset="0"/>
              <a:ea typeface="Franklin Gothic Heavy" charset="0"/>
              <a:cs typeface="Franklin Gothic Heavy" charset="0"/>
            </a:endParaRPr>
          </a:p>
          <a:p>
            <a:pPr marL="141755" indent="-141755">
              <a:buFont typeface="Arial" charset="0"/>
              <a:buChar char="•"/>
            </a:pPr>
            <a:endParaRPr lang="en-US" sz="827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B639534-B1A9-CC4E-BD32-A710BFF95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427795" y="4061023"/>
            <a:ext cx="3360886" cy="25206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16858F-7C01-F14B-B20B-CD7994B6AB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066" t="3860" r="8390" b="10684"/>
          <a:stretch/>
        </p:blipFill>
        <p:spPr>
          <a:xfrm>
            <a:off x="3064991" y="1436306"/>
            <a:ext cx="2364274" cy="21066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842020-F609-1242-AAFF-945B329170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030"/>
          <a:stretch/>
        </p:blipFill>
        <p:spPr>
          <a:xfrm>
            <a:off x="1301638" y="3463287"/>
            <a:ext cx="4127628" cy="31270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9F041F-C262-254D-8616-4F9785E83850}"/>
              </a:ext>
            </a:extLst>
          </p:cNvPr>
          <p:cNvSpPr txBox="1"/>
          <p:nvPr/>
        </p:nvSpPr>
        <p:spPr>
          <a:xfrm>
            <a:off x="2962890" y="6334738"/>
            <a:ext cx="4232991" cy="448713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8" dirty="0"/>
              <a:t>Images from: https://</a:t>
            </a:r>
            <a:r>
              <a:rPr lang="en-US" sz="1158" dirty="0" err="1"/>
              <a:t>www.ligo.caltech.edu</a:t>
            </a:r>
            <a:r>
              <a:rPr lang="en-US" sz="1158" dirty="0"/>
              <a:t>/WA/news/ligo20191104</a:t>
            </a:r>
          </a:p>
        </p:txBody>
      </p:sp>
    </p:spTree>
    <p:extLst>
      <p:ext uri="{BB962C8B-B14F-4D97-AF65-F5344CB8AC3E}">
        <p14:creationId xmlns:p14="http://schemas.microsoft.com/office/powerpoint/2010/main" val="40213994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2767647" y="2102737"/>
            <a:ext cx="4836875" cy="29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8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Photographed while at full sensitivity, lit by scattered infrared beam</a:t>
            </a:r>
            <a:r>
              <a:rPr lang="en-US" sz="1323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O3 Lessons Learned: Scattered Light</a:t>
            </a:r>
          </a:p>
        </p:txBody>
      </p:sp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484962" y="2483596"/>
            <a:ext cx="5708489" cy="4313508"/>
            <a:chOff x="528082" y="336684"/>
            <a:chExt cx="8087836" cy="611141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8082" y="792992"/>
              <a:ext cx="8087836" cy="49220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TextBox 24"/>
            <p:cNvSpPr txBox="1"/>
            <p:nvPr/>
          </p:nvSpPr>
          <p:spPr>
            <a:xfrm>
              <a:off x="6410022" y="2395835"/>
              <a:ext cx="1917119" cy="635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8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transmission monitor (TMS)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V="1">
              <a:off x="5781410" y="4711788"/>
              <a:ext cx="0" cy="350728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4867288" y="5054975"/>
              <a:ext cx="2000953" cy="1393124"/>
            </a:xfrm>
            <a:prstGeom prst="rect">
              <a:avLst/>
            </a:prstGeom>
            <a:solidFill>
              <a:schemeClr val="tx1">
                <a:alpha val="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158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annular reaction mass </a:t>
              </a:r>
              <a:r>
                <a:rPr lang="en-US" sz="1158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with electrostatic drive </a:t>
              </a:r>
              <a:r>
                <a:rPr lang="en-US" sz="1158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traces (concentric lines)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691254" y="4743734"/>
              <a:ext cx="1176035" cy="635740"/>
            </a:xfrm>
            <a:prstGeom prst="rect">
              <a:avLst/>
            </a:prstGeom>
            <a:solidFill>
              <a:schemeClr val="tx1">
                <a:alpha val="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158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ETMY test mass</a:t>
              </a: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V="1">
              <a:off x="4234371" y="4182482"/>
              <a:ext cx="258256" cy="592016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1670603" y="4889957"/>
              <a:ext cx="1558321" cy="635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8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arm cavity baffle (ACB)</a:t>
              </a:r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 flipV="1">
              <a:off x="2143585" y="4533617"/>
              <a:ext cx="403672" cy="466054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585264" y="3996017"/>
              <a:ext cx="1558321" cy="635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8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p-</a:t>
              </a:r>
              <a:r>
                <a:rPr lang="en-US" sz="1158" dirty="0" err="1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cal</a:t>
              </a:r>
              <a:r>
                <a:rPr lang="en-US" sz="1158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 periscope</a:t>
              </a:r>
            </a:p>
          </p:txBody>
        </p:sp>
        <p:cxnSp>
          <p:nvCxnSpPr>
            <p:cNvPr id="49" name="Straight Arrow Connector 48"/>
            <p:cNvCxnSpPr/>
            <p:nvPr/>
          </p:nvCxnSpPr>
          <p:spPr>
            <a:xfrm flipV="1">
              <a:off x="1076785" y="3668639"/>
              <a:ext cx="143820" cy="405748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647078" y="1122364"/>
              <a:ext cx="1178221" cy="635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8" dirty="0" err="1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cryo</a:t>
              </a:r>
              <a:r>
                <a:rPr lang="en-US" sz="1158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-baffle</a:t>
              </a: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>
              <a:off x="1076785" y="1425500"/>
              <a:ext cx="143820" cy="833172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1825301" y="336684"/>
              <a:ext cx="6274461" cy="419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8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lit by scattered main beam (observation sensitivity</a:t>
              </a:r>
              <a:r>
                <a:rPr lang="en-US" sz="1323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)</a:t>
              </a: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41842020-F609-1242-AAFF-945B329170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030"/>
          <a:stretch/>
        </p:blipFill>
        <p:spPr>
          <a:xfrm>
            <a:off x="6193451" y="2805664"/>
            <a:ext cx="3221424" cy="2440505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2505" y="2423949"/>
            <a:ext cx="891591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84" b="1" dirty="0"/>
              <a:t>ETMX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23472" y="2423949"/>
            <a:ext cx="891591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84" b="1" dirty="0"/>
              <a:t>ETMY</a:t>
            </a:r>
          </a:p>
        </p:txBody>
      </p:sp>
    </p:spTree>
    <p:extLst>
      <p:ext uri="{BB962C8B-B14F-4D97-AF65-F5344CB8AC3E}">
        <p14:creationId xmlns:p14="http://schemas.microsoft.com/office/powerpoint/2010/main" val="2778069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86434-5310-0347-8B5F-5C4783CC1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(I’ll skip this: Strain noise of the detectors for observation runs past and future)</a:t>
            </a:r>
          </a:p>
        </p:txBody>
      </p:sp>
      <p:pic>
        <p:nvPicPr>
          <p:cNvPr id="5" name="Content Placeholder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867134EC-5486-CA44-BEF3-708B371B641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399" y="1460481"/>
            <a:ext cx="6478426" cy="4992687"/>
          </a:xfrm>
        </p:spPr>
      </p:pic>
    </p:spTree>
    <p:extLst>
      <p:ext uri="{BB962C8B-B14F-4D97-AF65-F5344CB8AC3E}">
        <p14:creationId xmlns:p14="http://schemas.microsoft.com/office/powerpoint/2010/main" val="5306765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O3 Lessons Learned: R0 Tracking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3043" y="2454130"/>
            <a:ext cx="4021631" cy="3597786"/>
          </a:xfrm>
        </p:spPr>
        <p:txBody>
          <a:bodyPr/>
          <a:lstStyle/>
          <a:p>
            <a:r>
              <a:rPr lang="en-US" dirty="0">
                <a:solidFill>
                  <a:srgbClr val="040789"/>
                </a:solidFill>
                <a:ea typeface="Franklin Gothic Heavy" charset="0"/>
                <a:cs typeface="Franklin Gothic Heavy" charset="0"/>
              </a:rPr>
              <a:t>Feed L2 Length OSEM signal back to R0 to reduce relative motion between test and reaction mass</a:t>
            </a:r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4/22/20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G2000579-V3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CC1582-A1AF-3E4F-A0D8-AEE2BC72B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1946" y="2305808"/>
            <a:ext cx="4980585" cy="334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9196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18A098-5669-6240-854A-B97E163CE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876" y="2351728"/>
            <a:ext cx="7560469" cy="42527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9275" y="1215335"/>
            <a:ext cx="7146443" cy="564898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1670"/>
              </a:lnSpc>
            </a:pPr>
            <a:r>
              <a:rPr lang="en-US" sz="1654" b="1" dirty="0">
                <a:latin typeface="Franklin Gothic Heavy" charset="0"/>
                <a:ea typeface="Franklin Gothic Heavy" charset="0"/>
                <a:cs typeface="Franklin Gothic Heavy" charset="0"/>
              </a:rPr>
              <a:t>3) Glitch rate reduced at LLO</a:t>
            </a:r>
          </a:p>
          <a:p>
            <a:endParaRPr lang="en-US" sz="827" dirty="0"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n-US" sz="827" dirty="0">
                <a:latin typeface="Helvetica Neue" charset="0"/>
                <a:ea typeface="Helvetica Neue" charset="0"/>
                <a:cs typeface="Helvetica Neue" charset="0"/>
              </a:rPr>
              <a:t>	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240281" y="1694942"/>
            <a:ext cx="7580267" cy="873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14271" indent="-236258">
              <a:lnSpc>
                <a:spcPts val="1670"/>
              </a:lnSpc>
              <a:buFont typeface="Arial" charset="0"/>
              <a:buChar char="•"/>
            </a:pPr>
            <a:r>
              <a:rPr lang="en-US" b="1" i="1" dirty="0">
                <a:solidFill>
                  <a:srgbClr val="040789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Rate of glitches identified by </a:t>
            </a:r>
            <a:r>
              <a:rPr lang="en-US" b="1" i="1" dirty="0" err="1">
                <a:solidFill>
                  <a:srgbClr val="040789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GravitySpy</a:t>
            </a:r>
            <a:r>
              <a:rPr lang="en-US" b="1" i="1" dirty="0">
                <a:solidFill>
                  <a:srgbClr val="040789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 as </a:t>
            </a:r>
            <a:r>
              <a:rPr lang="en-US" b="1" i="1" dirty="0" err="1">
                <a:solidFill>
                  <a:srgbClr val="040789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scattered_light</a:t>
            </a:r>
            <a:r>
              <a:rPr lang="en-US" b="1" i="1" dirty="0">
                <a:solidFill>
                  <a:srgbClr val="040789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 greatly reduced at microseism above ~1 micron/sec </a:t>
            </a:r>
          </a:p>
          <a:p>
            <a:pPr marL="614271" indent="-236258">
              <a:lnSpc>
                <a:spcPts val="1670"/>
              </a:lnSpc>
              <a:buFont typeface="Arial" charset="0"/>
              <a:buChar char="•"/>
            </a:pPr>
            <a:r>
              <a:rPr lang="en-US" b="1" i="1" dirty="0">
                <a:solidFill>
                  <a:srgbClr val="040789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SNR of glitches also reduced (</a:t>
            </a:r>
            <a:r>
              <a:rPr lang="en-US" b="1" i="1" dirty="0" err="1">
                <a:solidFill>
                  <a:srgbClr val="040789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Sidd</a:t>
            </a:r>
            <a:r>
              <a:rPr lang="en-US" b="1" i="1" dirty="0">
                <a:solidFill>
                  <a:srgbClr val="040789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 </a:t>
            </a:r>
            <a:r>
              <a:rPr lang="en-US" b="1" i="1" dirty="0" err="1">
                <a:solidFill>
                  <a:srgbClr val="040789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alog</a:t>
            </a:r>
            <a:r>
              <a:rPr lang="en-US" b="1" i="1" dirty="0">
                <a:solidFill>
                  <a:srgbClr val="040789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 51594)</a:t>
            </a:r>
          </a:p>
          <a:p>
            <a:endParaRPr lang="en-US" sz="827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7" name="Rectangle 3"/>
          <p:cNvSpPr>
            <a:spLocks noChangeArrowheads="1"/>
          </p:cNvSpPr>
          <p:nvPr/>
        </p:nvSpPr>
        <p:spPr bwMode="auto">
          <a:xfrm>
            <a:off x="1260078" y="944661"/>
            <a:ext cx="7560469" cy="5670352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8632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29275" y="1215335"/>
            <a:ext cx="7146443" cy="564898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1670"/>
              </a:lnSpc>
            </a:pPr>
            <a:r>
              <a:rPr lang="en-US" sz="1654" b="1" dirty="0">
                <a:latin typeface="Franklin Gothic Heavy" charset="0"/>
                <a:ea typeface="Franklin Gothic Heavy" charset="0"/>
                <a:cs typeface="Franklin Gothic Heavy" charset="0"/>
              </a:rPr>
              <a:t>4) Glitch rate reduced at LHO</a:t>
            </a:r>
          </a:p>
          <a:p>
            <a:endParaRPr lang="en-US" sz="827" dirty="0"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n-US" sz="827" dirty="0">
                <a:latin typeface="Helvetica Neue" charset="0"/>
                <a:ea typeface="Helvetica Neue" charset="0"/>
                <a:cs typeface="Helvetica Neue" charset="0"/>
              </a:rPr>
              <a:t>	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240281" y="1694941"/>
            <a:ext cx="7580267" cy="873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14271" indent="-236258">
              <a:lnSpc>
                <a:spcPts val="1670"/>
              </a:lnSpc>
              <a:buFont typeface="Arial" charset="0"/>
              <a:buChar char="•"/>
            </a:pPr>
            <a:r>
              <a:rPr lang="en-US" b="1" i="1" dirty="0">
                <a:solidFill>
                  <a:srgbClr val="040789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Next level of scattering requires ~4 times higher microseism to produce excess glitching; investigating new dominant source </a:t>
            </a:r>
            <a:r>
              <a:rPr lang="mr-IN" b="1" i="1" dirty="0">
                <a:solidFill>
                  <a:srgbClr val="040789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–</a:t>
            </a:r>
            <a:r>
              <a:rPr lang="en-US" b="1" i="1" dirty="0">
                <a:solidFill>
                  <a:srgbClr val="040789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 ACB, TMS, etc.</a:t>
            </a:r>
          </a:p>
          <a:p>
            <a:endParaRPr lang="en-US" sz="827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291822" y="2990939"/>
            <a:ext cx="7560469" cy="3381557"/>
            <a:chOff x="54426" y="2193471"/>
            <a:chExt cx="9144000" cy="4089820"/>
          </a:xfrm>
        </p:grpSpPr>
        <p:grpSp>
          <p:nvGrpSpPr>
            <p:cNvPr id="36" name="Group 35"/>
            <p:cNvGrpSpPr/>
            <p:nvPr/>
          </p:nvGrpSpPr>
          <p:grpSpPr>
            <a:xfrm>
              <a:off x="54426" y="2193471"/>
              <a:ext cx="9144000" cy="3934666"/>
              <a:chOff x="-292178" y="1220306"/>
              <a:chExt cx="9496144" cy="2620285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761109" y="1220306"/>
                <a:ext cx="7405697" cy="2620285"/>
                <a:chOff x="23013" y="1104897"/>
                <a:chExt cx="7405697" cy="2620285"/>
              </a:xfrm>
            </p:grpSpPr>
            <p:pic>
              <p:nvPicPr>
                <p:cNvPr id="48" name="Picture 47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162511" y="2295526"/>
                  <a:ext cx="548319" cy="1406524"/>
                </a:xfrm>
                <a:prstGeom prst="rect">
                  <a:avLst/>
                </a:prstGeom>
              </p:spPr>
            </p:pic>
            <p:pic>
              <p:nvPicPr>
                <p:cNvPr id="49" name="Picture 48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660373" y="2295526"/>
                  <a:ext cx="544335" cy="1371600"/>
                </a:xfrm>
                <a:prstGeom prst="rect">
                  <a:avLst/>
                </a:prstGeom>
              </p:spPr>
            </p:pic>
            <p:pic>
              <p:nvPicPr>
                <p:cNvPr id="50" name="Picture 49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128285" y="1132372"/>
                  <a:ext cx="608766" cy="1446184"/>
                </a:xfrm>
                <a:prstGeom prst="rect">
                  <a:avLst/>
                </a:prstGeom>
              </p:spPr>
            </p:pic>
            <p:pic>
              <p:nvPicPr>
                <p:cNvPr id="51" name="Picture 50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667214" y="1156705"/>
                  <a:ext cx="546150" cy="1390550"/>
                </a:xfrm>
                <a:prstGeom prst="rect">
                  <a:avLst/>
                </a:prstGeom>
              </p:spPr>
            </p:pic>
            <p:pic>
              <p:nvPicPr>
                <p:cNvPr id="52" name="Picture 51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139163" y="1158723"/>
                  <a:ext cx="571929" cy="1371600"/>
                </a:xfrm>
                <a:prstGeom prst="rect">
                  <a:avLst/>
                </a:prstGeom>
              </p:spPr>
            </p:pic>
            <p:pic>
              <p:nvPicPr>
                <p:cNvPr id="53" name="Picture 52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570761" y="1104897"/>
                  <a:ext cx="619555" cy="1403355"/>
                </a:xfrm>
                <a:prstGeom prst="rect">
                  <a:avLst/>
                </a:prstGeom>
              </p:spPr>
            </p:pic>
            <p:pic>
              <p:nvPicPr>
                <p:cNvPr id="54" name="Picture 53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77039" y="1147079"/>
                  <a:ext cx="579272" cy="1388539"/>
                </a:xfrm>
                <a:prstGeom prst="rect">
                  <a:avLst/>
                </a:prstGeom>
              </p:spPr>
            </p:pic>
            <p:pic>
              <p:nvPicPr>
                <p:cNvPr id="55" name="Picture 54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25250" y="1143904"/>
                  <a:ext cx="599493" cy="1371600"/>
                </a:xfrm>
                <a:prstGeom prst="rect">
                  <a:avLst/>
                </a:prstGeom>
              </p:spPr>
            </p:pic>
            <p:pic>
              <p:nvPicPr>
                <p:cNvPr id="56" name="Picture 55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813" y="1169047"/>
                  <a:ext cx="554928" cy="1371600"/>
                </a:xfrm>
                <a:prstGeom prst="rect">
                  <a:avLst/>
                </a:prstGeom>
              </p:spPr>
            </p:pic>
            <p:pic>
              <p:nvPicPr>
                <p:cNvPr id="57" name="Picture 56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3013" y="2353582"/>
                  <a:ext cx="540112" cy="1371600"/>
                </a:xfrm>
                <a:prstGeom prst="rect">
                  <a:avLst/>
                </a:prstGeom>
              </p:spPr>
            </p:pic>
            <p:pic>
              <p:nvPicPr>
                <p:cNvPr id="58" name="Picture 57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29331" y="2375807"/>
                  <a:ext cx="576987" cy="1326243"/>
                </a:xfrm>
                <a:prstGeom prst="rect">
                  <a:avLst/>
                </a:prstGeom>
              </p:spPr>
            </p:pic>
            <p:pic>
              <p:nvPicPr>
                <p:cNvPr id="59" name="Picture 58"/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65601" y="2330450"/>
                  <a:ext cx="553580" cy="1371600"/>
                </a:xfrm>
                <a:prstGeom prst="rect">
                  <a:avLst/>
                </a:prstGeom>
              </p:spPr>
            </p:pic>
            <p:pic>
              <p:nvPicPr>
                <p:cNvPr id="60" name="Picture 59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592987" y="2353739"/>
                  <a:ext cx="574460" cy="1341059"/>
                </a:xfrm>
                <a:prstGeom prst="rect">
                  <a:avLst/>
                </a:prstGeom>
              </p:spPr>
            </p:pic>
            <p:pic>
              <p:nvPicPr>
                <p:cNvPr id="61" name="Picture 60"/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156912" y="2330450"/>
                  <a:ext cx="527126" cy="1349376"/>
                </a:xfrm>
                <a:prstGeom prst="rect">
                  <a:avLst/>
                </a:prstGeom>
              </p:spPr>
            </p:pic>
            <p:pic>
              <p:nvPicPr>
                <p:cNvPr id="62" name="Picture 61"/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680302" y="2330450"/>
                  <a:ext cx="565353" cy="1371600"/>
                </a:xfrm>
                <a:prstGeom prst="rect">
                  <a:avLst/>
                </a:prstGeom>
              </p:spPr>
            </p:pic>
            <p:pic>
              <p:nvPicPr>
                <p:cNvPr id="63" name="Picture 62"/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201590" y="2333693"/>
                  <a:ext cx="549907" cy="1339850"/>
                </a:xfrm>
                <a:prstGeom prst="rect">
                  <a:avLst/>
                </a:prstGeom>
              </p:spPr>
            </p:pic>
            <p:pic>
              <p:nvPicPr>
                <p:cNvPr id="64" name="Picture 63"/>
                <p:cNvPicPr>
                  <a:picLocks noChangeAspect="1"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708462" y="2320926"/>
                  <a:ext cx="530437" cy="1371600"/>
                </a:xfrm>
                <a:prstGeom prst="rect">
                  <a:avLst/>
                </a:prstGeom>
              </p:spPr>
            </p:pic>
            <p:pic>
              <p:nvPicPr>
                <p:cNvPr id="65" name="Picture 64"/>
                <p:cNvPicPr>
                  <a:picLocks noChangeAspect="1"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210883" y="2298734"/>
                  <a:ext cx="582083" cy="1390650"/>
                </a:xfrm>
                <a:prstGeom prst="rect">
                  <a:avLst/>
                </a:prstGeom>
              </p:spPr>
            </p:pic>
            <p:pic>
              <p:nvPicPr>
                <p:cNvPr id="66" name="Picture 65"/>
                <p:cNvPicPr>
                  <a:picLocks noChangeAspect="1"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764469" y="2295526"/>
                  <a:ext cx="557086" cy="1412875"/>
                </a:xfrm>
                <a:prstGeom prst="rect">
                  <a:avLst/>
                </a:prstGeom>
              </p:spPr>
            </p:pic>
            <p:pic>
              <p:nvPicPr>
                <p:cNvPr id="67" name="Picture 66"/>
                <p:cNvPicPr>
                  <a:picLocks noChangeAspect="1"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297171" y="2324101"/>
                  <a:ext cx="576878" cy="1371600"/>
                </a:xfrm>
                <a:prstGeom prst="rect">
                  <a:avLst/>
                </a:prstGeom>
              </p:spPr>
            </p:pic>
            <p:pic>
              <p:nvPicPr>
                <p:cNvPr id="68" name="Picture 67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830159" y="2333626"/>
                  <a:ext cx="587598" cy="1371600"/>
                </a:xfrm>
                <a:prstGeom prst="rect">
                  <a:avLst/>
                </a:prstGeom>
              </p:spPr>
            </p:pic>
            <p:pic>
              <p:nvPicPr>
                <p:cNvPr id="69" name="Picture 68"/>
                <p:cNvPicPr>
                  <a:picLocks noChangeAspect="1"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837531" y="1120776"/>
                  <a:ext cx="591179" cy="1391102"/>
                </a:xfrm>
                <a:prstGeom prst="rect">
                  <a:avLst/>
                </a:prstGeom>
              </p:spPr>
            </p:pic>
            <p:pic>
              <p:nvPicPr>
                <p:cNvPr id="70" name="Picture 69"/>
                <p:cNvPicPr>
                  <a:picLocks noChangeAspect="1"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310494" y="1139337"/>
                  <a:ext cx="561899" cy="1401310"/>
                </a:xfrm>
                <a:prstGeom prst="rect">
                  <a:avLst/>
                </a:prstGeom>
              </p:spPr>
            </p:pic>
            <p:pic>
              <p:nvPicPr>
                <p:cNvPr id="71" name="Picture 70"/>
                <p:cNvPicPr>
                  <a:picLocks noChangeAspect="1"/>
                </p:cNvPicPr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771935" y="1114426"/>
                  <a:ext cx="586138" cy="1388380"/>
                </a:xfrm>
                <a:prstGeom prst="rect">
                  <a:avLst/>
                </a:prstGeom>
              </p:spPr>
            </p:pic>
            <p:pic>
              <p:nvPicPr>
                <p:cNvPr id="72" name="Picture 71"/>
                <p:cNvPicPr>
                  <a:picLocks noChangeAspect="1"/>
                </p:cNvPicPr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228227" y="1140729"/>
                  <a:ext cx="544909" cy="1371600"/>
                </a:xfrm>
                <a:prstGeom prst="rect">
                  <a:avLst/>
                </a:prstGeom>
              </p:spPr>
            </p:pic>
            <p:pic>
              <p:nvPicPr>
                <p:cNvPr id="73" name="Picture 72"/>
                <p:cNvPicPr>
                  <a:picLocks noChangeAspect="1"/>
                </p:cNvPicPr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708072" y="1127767"/>
                  <a:ext cx="555259" cy="1371600"/>
                </a:xfrm>
                <a:prstGeom prst="rect">
                  <a:avLst/>
                </a:prstGeom>
              </p:spPr>
            </p:pic>
            <p:pic>
              <p:nvPicPr>
                <p:cNvPr id="74" name="Picture 73"/>
                <p:cNvPicPr>
                  <a:picLocks noChangeAspect="1"/>
                </p:cNvPicPr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198122" y="1130942"/>
                  <a:ext cx="553375" cy="1368915"/>
                </a:xfrm>
                <a:prstGeom prst="rect">
                  <a:avLst/>
                </a:prstGeom>
              </p:spPr>
            </p:pic>
            <p:pic>
              <p:nvPicPr>
                <p:cNvPr id="75" name="Picture 74"/>
                <p:cNvPicPr>
                  <a:picLocks noChangeAspect="1"/>
                </p:cNvPicPr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690262" y="1117601"/>
                  <a:ext cx="556074" cy="1419872"/>
                </a:xfrm>
                <a:prstGeom prst="rect">
                  <a:avLst/>
                </a:prstGeom>
              </p:spPr>
            </p:pic>
          </p:grpSp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88326" y="1265406"/>
                <a:ext cx="501341" cy="1371600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-274260" y="1261432"/>
                <a:ext cx="571859" cy="1371600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-292178" y="2440189"/>
                <a:ext cx="595318" cy="137160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33392" y="2429984"/>
                <a:ext cx="549841" cy="1362527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8126232" y="2468990"/>
                <a:ext cx="522924" cy="1339385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8627683" y="2468989"/>
                <a:ext cx="494092" cy="132624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621768" y="1242535"/>
                <a:ext cx="536781" cy="1371600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8130260" y="1269138"/>
                <a:ext cx="478454" cy="1371600"/>
              </a:xfrm>
              <a:prstGeom prst="rect">
                <a:avLst/>
              </a:prstGeom>
            </p:spPr>
          </p:pic>
          <p:cxnSp>
            <p:nvCxnSpPr>
              <p:cNvPr id="46" name="Straight Connector 45"/>
              <p:cNvCxnSpPr/>
              <p:nvPr/>
            </p:nvCxnSpPr>
            <p:spPr>
              <a:xfrm>
                <a:off x="-292178" y="3067247"/>
                <a:ext cx="9457638" cy="7716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-253672" y="2843582"/>
                <a:ext cx="9457638" cy="7716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7" name="Straight Connector 76"/>
            <p:cNvCxnSpPr/>
            <p:nvPr/>
          </p:nvCxnSpPr>
          <p:spPr>
            <a:xfrm flipH="1">
              <a:off x="4442565" y="2381240"/>
              <a:ext cx="21772" cy="3810458"/>
            </a:xfrm>
            <a:prstGeom prst="line">
              <a:avLst/>
            </a:prstGeom>
            <a:ln w="539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>
              <a:off x="4472248" y="2388320"/>
              <a:ext cx="1663836" cy="4195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54" b="1" dirty="0">
                  <a:latin typeface="Helvetica Neue" charset="0"/>
                  <a:ea typeface="Helvetica Neue" charset="0"/>
                  <a:cs typeface="Helvetica Neue" charset="0"/>
                </a:rPr>
                <a:t>R0-tracking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48414" y="3982538"/>
              <a:ext cx="3968168" cy="5426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158" b="1" dirty="0">
                  <a:latin typeface="Helvetica Neue" charset="0"/>
                  <a:ea typeface="Helvetica Neue" charset="0"/>
                  <a:cs typeface="Helvetica Neue" charset="0"/>
                </a:rPr>
                <a:t>Old threshold for microseism to produce excess glitches </a:t>
              </a:r>
            </a:p>
          </p:txBody>
        </p:sp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777548" y="5189345"/>
              <a:ext cx="2373155" cy="1091262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>
              <a:off x="6150732" y="5668316"/>
              <a:ext cx="818513" cy="614975"/>
            </a:xfrm>
            <a:prstGeom prst="rect">
              <a:avLst/>
            </a:prstGeom>
          </p:spPr>
        </p:pic>
        <p:cxnSp>
          <p:nvCxnSpPr>
            <p:cNvPr id="83" name="Straight Connector 82"/>
            <p:cNvCxnSpPr/>
            <p:nvPr/>
          </p:nvCxnSpPr>
          <p:spPr>
            <a:xfrm flipH="1">
              <a:off x="4545892" y="2840874"/>
              <a:ext cx="914400" cy="8674"/>
            </a:xfrm>
            <a:prstGeom prst="line">
              <a:avLst/>
            </a:prstGeom>
            <a:ln w="57150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446588" y="2504863"/>
              <a:ext cx="3261465" cy="256520"/>
            </a:xfrm>
            <a:prstGeom prst="rect">
              <a:avLst/>
            </a:prstGeom>
          </p:spPr>
        </p:pic>
        <p:cxnSp>
          <p:nvCxnSpPr>
            <p:cNvPr id="81" name="Straight Connector 80"/>
            <p:cNvCxnSpPr/>
            <p:nvPr/>
          </p:nvCxnSpPr>
          <p:spPr>
            <a:xfrm flipV="1">
              <a:off x="1828895" y="4427924"/>
              <a:ext cx="5096" cy="574217"/>
            </a:xfrm>
            <a:prstGeom prst="line">
              <a:avLst/>
            </a:prstGeom>
            <a:ln w="57150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4625412" y="3981914"/>
              <a:ext cx="4169358" cy="32718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158" b="1" dirty="0">
                  <a:latin typeface="Helvetica Neue" charset="0"/>
                  <a:ea typeface="Helvetica Neue" charset="0"/>
                  <a:cs typeface="Helvetica Neue" charset="0"/>
                </a:rPr>
                <a:t>New threshold</a:t>
              </a:r>
            </a:p>
          </p:txBody>
        </p:sp>
        <p:cxnSp>
          <p:nvCxnSpPr>
            <p:cNvPr id="86" name="Straight Connector 85"/>
            <p:cNvCxnSpPr/>
            <p:nvPr/>
          </p:nvCxnSpPr>
          <p:spPr>
            <a:xfrm flipV="1">
              <a:off x="6042500" y="4165418"/>
              <a:ext cx="2548" cy="480779"/>
            </a:xfrm>
            <a:prstGeom prst="line">
              <a:avLst/>
            </a:prstGeom>
            <a:ln w="57150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/>
          </p:nvSpPr>
          <p:spPr>
            <a:xfrm>
              <a:off x="3898266" y="5836689"/>
              <a:ext cx="1157821" cy="41954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54" b="1" dirty="0">
                  <a:latin typeface="Helvetica Neue" charset="0"/>
                  <a:ea typeface="Helvetica Neue" charset="0"/>
                  <a:cs typeface="Helvetica Neue" charset="0"/>
                </a:rPr>
                <a:t>18 days</a:t>
              </a:r>
            </a:p>
          </p:txBody>
        </p:sp>
      </p:grpSp>
      <p:sp>
        <p:nvSpPr>
          <p:cNvPr id="87" name="Rectangle 3"/>
          <p:cNvSpPr>
            <a:spLocks noChangeArrowheads="1"/>
          </p:cNvSpPr>
          <p:nvPr/>
        </p:nvSpPr>
        <p:spPr bwMode="auto">
          <a:xfrm>
            <a:off x="1260078" y="944661"/>
            <a:ext cx="7560469" cy="5670352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cxnSp>
        <p:nvCxnSpPr>
          <p:cNvPr id="141" name="Straight Connector 140"/>
          <p:cNvCxnSpPr/>
          <p:nvPr/>
        </p:nvCxnSpPr>
        <p:spPr>
          <a:xfrm flipV="1">
            <a:off x="4197079" y="6194303"/>
            <a:ext cx="310454" cy="510"/>
          </a:xfrm>
          <a:prstGeom prst="line">
            <a:avLst/>
          </a:prstGeom>
          <a:ln w="5715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>
          <a:xfrm flipH="1">
            <a:off x="5339117" y="6190294"/>
            <a:ext cx="323914" cy="6403"/>
          </a:xfrm>
          <a:prstGeom prst="line">
            <a:avLst/>
          </a:prstGeom>
          <a:ln w="5715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TextBox 142"/>
          <p:cNvSpPr txBox="1"/>
          <p:nvPr/>
        </p:nvSpPr>
        <p:spPr>
          <a:xfrm>
            <a:off x="4230175" y="6288943"/>
            <a:ext cx="1452642" cy="24500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92" b="1" dirty="0">
                <a:latin typeface="Helvetica Neue" charset="0"/>
                <a:ea typeface="Helvetica Neue" charset="0"/>
                <a:cs typeface="Helvetica Neue" charset="0"/>
              </a:rPr>
              <a:t>change: Jan 14, 2020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1679236" y="6283200"/>
            <a:ext cx="2395385" cy="3213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44" dirty="0" err="1">
                <a:latin typeface="Helvetica Neue" charset="0"/>
                <a:ea typeface="Helvetica Neue" charset="0"/>
                <a:cs typeface="Helvetica Neue" charset="0"/>
              </a:rPr>
              <a:t>Pathlength</a:t>
            </a:r>
            <a:r>
              <a:rPr lang="en-US" sz="744" dirty="0">
                <a:latin typeface="Helvetica Neue" charset="0"/>
                <a:ea typeface="Helvetica Neue" charset="0"/>
                <a:cs typeface="Helvetica Neue" charset="0"/>
              </a:rPr>
              <a:t> variation amplified by multiple reflections between ESD traces and test mass HR surface</a:t>
            </a:r>
          </a:p>
        </p:txBody>
      </p:sp>
    </p:spTree>
    <p:extLst>
      <p:ext uri="{BB962C8B-B14F-4D97-AF65-F5344CB8AC3E}">
        <p14:creationId xmlns:p14="http://schemas.microsoft.com/office/powerpoint/2010/main" val="35800544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O3 Lessons Learned: Earthquake Robustness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4/22/20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G2000579-V3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255" y="1975193"/>
            <a:ext cx="7818975" cy="33108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36379" y="5370509"/>
            <a:ext cx="4302781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23" dirty="0"/>
              <a:t>Source: E. Schwartz via email (from paper in progress)</a:t>
            </a:r>
          </a:p>
        </p:txBody>
      </p:sp>
    </p:spTree>
    <p:extLst>
      <p:ext uri="{BB962C8B-B14F-4D97-AF65-F5344CB8AC3E}">
        <p14:creationId xmlns:p14="http://schemas.microsoft.com/office/powerpoint/2010/main" val="42738855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O3 Lessons Learned: Wind Resistance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4/22/20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G2000579-V3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0909" y="4084750"/>
            <a:ext cx="3696672" cy="20413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5936" y="2248777"/>
            <a:ext cx="3706618" cy="2041327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4" y="3857936"/>
            <a:ext cx="4371111" cy="22681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2679" y="2555224"/>
            <a:ext cx="6437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36258" indent="-236258">
              <a:buFont typeface="Arial" charset="0"/>
              <a:buChar char="•"/>
            </a:pPr>
            <a:r>
              <a:rPr lang="en-US" dirty="0"/>
              <a:t>Wind Fence installed at the end stations in LHO during O3.</a:t>
            </a:r>
          </a:p>
          <a:p>
            <a:pPr marL="236258" indent="-236258">
              <a:buFont typeface="Arial" charset="0"/>
              <a:buChar char="•"/>
            </a:pPr>
            <a:r>
              <a:rPr lang="en-US" dirty="0"/>
              <a:t>Promising early results, analysis of impact still in progress.</a:t>
            </a:r>
          </a:p>
        </p:txBody>
      </p:sp>
    </p:spTree>
    <p:extLst>
      <p:ext uri="{BB962C8B-B14F-4D97-AF65-F5344CB8AC3E}">
        <p14:creationId xmlns:p14="http://schemas.microsoft.com/office/powerpoint/2010/main" val="41258429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Automation and Remote Operation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3043" y="2114334"/>
            <a:ext cx="8694539" cy="4301048"/>
          </a:xfrm>
        </p:spPr>
        <p:txBody>
          <a:bodyPr>
            <a:normAutofit/>
          </a:bodyPr>
          <a:lstStyle/>
          <a:p>
            <a:r>
              <a:rPr lang="en-US" dirty="0"/>
              <a:t>H1 and L1 have high duty factors. Stay locked for ~80% of shifts.</a:t>
            </a:r>
          </a:p>
          <a:p>
            <a:r>
              <a:rPr lang="en-US" dirty="0"/>
              <a:t>H1 relocks without intervention about half of the time. </a:t>
            </a:r>
          </a:p>
          <a:p>
            <a:r>
              <a:rPr lang="en-US" dirty="0"/>
              <a:t>Livingston interferometer usually requires some minimal  intervention. This was improving before run was suspended.</a:t>
            </a:r>
          </a:p>
          <a:p>
            <a:r>
              <a:rPr lang="en-US" dirty="0"/>
              <a:t>CDS teams prepared remote work infrastructure to allow relocking  from home.</a:t>
            </a:r>
          </a:p>
          <a:p>
            <a:r>
              <a:rPr lang="en-US" dirty="0"/>
              <a:t>Automated alerts of various problems via text and email.</a:t>
            </a:r>
          </a:p>
          <a:p>
            <a:r>
              <a:rPr lang="en-US" dirty="0"/>
              <a:t>Unattended operations trial at both LIGO sites, midnight to 8 am local at Hanford and 4 am to 8 am local at Livingston.</a:t>
            </a:r>
          </a:p>
          <a:p>
            <a:r>
              <a:rPr lang="en-US" dirty="0"/>
              <a:t>Expect much more development for O4.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9127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BAC9A-BBB1-E749-93F2-4CB8F9461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Bonus: Retraction example: S190518bb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988125-E020-704D-83E2-68D811BCF04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92138" y="1565275"/>
            <a:ext cx="8931872" cy="5202238"/>
          </a:xfrm>
        </p:spPr>
        <p:txBody>
          <a:bodyPr/>
          <a:lstStyle/>
          <a:p>
            <a:r>
              <a:rPr lang="en-US" dirty="0"/>
              <a:t>Obvious clues: </a:t>
            </a:r>
          </a:p>
          <a:p>
            <a:pPr lvl="1"/>
            <a:r>
              <a:rPr lang="en-US" dirty="0"/>
              <a:t>[H1, L1, V1, </a:t>
            </a:r>
            <a:r>
              <a:rPr lang="en-US" dirty="0" err="1"/>
              <a:t>netrowk</a:t>
            </a:r>
            <a:r>
              <a:rPr lang="en-US" dirty="0"/>
              <a:t>] SNR = [11.7, 3.2, 5.0, 13.1].</a:t>
            </a:r>
          </a:p>
          <a:p>
            <a:pPr lvl="1"/>
            <a:r>
              <a:rPr lang="en-US" dirty="0"/>
              <a:t>[H1, L1, V1] </a:t>
            </a:r>
            <a:r>
              <a:rPr lang="en-US" dirty="0" err="1"/>
              <a:t>chisquared</a:t>
            </a:r>
            <a:r>
              <a:rPr lang="en-US" dirty="0"/>
              <a:t>=[2.7, “none”, 1.05].</a:t>
            </a:r>
          </a:p>
          <a:p>
            <a:pPr lvl="1"/>
            <a:r>
              <a:rPr lang="en-US" dirty="0"/>
              <a:t>Huge scattering noise in H1 starting -20s.</a:t>
            </a:r>
          </a:p>
          <a:p>
            <a:pPr lvl="1"/>
            <a:r>
              <a:rPr lang="en-US" dirty="0"/>
              <a:t>Tight localization because the source needs to be in dark spot of L1.</a:t>
            </a:r>
          </a:p>
        </p:txBody>
      </p:sp>
      <p:pic>
        <p:nvPicPr>
          <p:cNvPr id="8" name="Picture 7" descr="A picture containing computer&#10;&#10;Description automatically generated">
            <a:extLst>
              <a:ext uri="{FF2B5EF4-FFF2-40B4-BE49-F238E27FC236}">
                <a16:creationId xmlns:a16="http://schemas.microsoft.com/office/drawing/2014/main" id="{3D5FA1CF-5113-674A-BFE6-32403D8D50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60" y="3590604"/>
            <a:ext cx="4594535" cy="332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28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BAC9A-BBB1-E749-93F2-4CB8F9461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Bonus: Retraction example: S190518bb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988125-E020-704D-83E2-68D811BCF04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92138" y="1565275"/>
            <a:ext cx="8931872" cy="5202238"/>
          </a:xfrm>
        </p:spPr>
        <p:txBody>
          <a:bodyPr/>
          <a:lstStyle/>
          <a:p>
            <a:r>
              <a:rPr lang="en-US" dirty="0"/>
              <a:t>Obvious clues: </a:t>
            </a:r>
          </a:p>
          <a:p>
            <a:pPr lvl="1"/>
            <a:r>
              <a:rPr lang="en-US" dirty="0"/>
              <a:t>[H1, L1, V1, </a:t>
            </a:r>
            <a:r>
              <a:rPr lang="en-US" dirty="0" err="1"/>
              <a:t>netrowk</a:t>
            </a:r>
            <a:r>
              <a:rPr lang="en-US" dirty="0"/>
              <a:t>] SNR = [11.7, 3.2, 5.0, 13.1].</a:t>
            </a:r>
          </a:p>
          <a:p>
            <a:pPr lvl="1"/>
            <a:r>
              <a:rPr lang="en-US" dirty="0"/>
              <a:t>[H1, L1, V1] </a:t>
            </a:r>
            <a:r>
              <a:rPr lang="en-US" dirty="0" err="1"/>
              <a:t>chisquared</a:t>
            </a:r>
            <a:r>
              <a:rPr lang="en-US" dirty="0"/>
              <a:t>=[2.7, “none”, 1.05].</a:t>
            </a:r>
          </a:p>
          <a:p>
            <a:pPr lvl="1"/>
            <a:r>
              <a:rPr lang="en-US" dirty="0"/>
              <a:t>Huge scattering noise in H1 starting -20s.</a:t>
            </a:r>
          </a:p>
          <a:p>
            <a:pPr lvl="1"/>
            <a:r>
              <a:rPr lang="en-US" dirty="0"/>
              <a:t>Tight localization because the source needs to be in dark spot of L1.</a:t>
            </a:r>
          </a:p>
        </p:txBody>
      </p:sp>
      <p:pic>
        <p:nvPicPr>
          <p:cNvPr id="8" name="Picture 7" descr="A picture containing computer&#10;&#10;Description automatically generated">
            <a:extLst>
              <a:ext uri="{FF2B5EF4-FFF2-40B4-BE49-F238E27FC236}">
                <a16:creationId xmlns:a16="http://schemas.microsoft.com/office/drawing/2014/main" id="{3D5FA1CF-5113-674A-BFE6-32403D8D50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60" y="3590604"/>
            <a:ext cx="4594535" cy="3322833"/>
          </a:xfrm>
          <a:prstGeom prst="rect">
            <a:avLst/>
          </a:prstGeom>
        </p:spPr>
      </p:pic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2D23DCE6-3D7A-E448-8C86-264FB0E59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117" y="4434480"/>
            <a:ext cx="4503696" cy="24789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1D9E01-E31A-F04D-8A9D-69F850CC73CA}"/>
              </a:ext>
            </a:extLst>
          </p:cNvPr>
          <p:cNvSpPr txBox="1"/>
          <p:nvPr/>
        </p:nvSpPr>
        <p:spPr>
          <a:xfrm>
            <a:off x="5795158" y="3779837"/>
            <a:ext cx="3811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Later we found a rare local earthquake was hitting the site.</a:t>
            </a:r>
          </a:p>
        </p:txBody>
      </p:sp>
    </p:spTree>
    <p:extLst>
      <p:ext uri="{BB962C8B-B14F-4D97-AF65-F5344CB8AC3E}">
        <p14:creationId xmlns:p14="http://schemas.microsoft.com/office/powerpoint/2010/main" val="26014655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D44E1-40C0-A84C-8C4B-E44C2D83A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-108486"/>
            <a:ext cx="7772400" cy="1262063"/>
          </a:xfrm>
        </p:spPr>
        <p:txBody>
          <a:bodyPr/>
          <a:lstStyle/>
          <a:p>
            <a:r>
              <a:rPr lang="en-US" dirty="0"/>
              <a:t>End of Bonus Slides</a:t>
            </a:r>
          </a:p>
        </p:txBody>
      </p:sp>
      <p:pic>
        <p:nvPicPr>
          <p:cNvPr id="5" name="Content Placeholder 4" descr="A close up of an animal&#10;&#10;Description automatically generated">
            <a:extLst>
              <a:ext uri="{FF2B5EF4-FFF2-40B4-BE49-F238E27FC236}">
                <a16:creationId xmlns:a16="http://schemas.microsoft.com/office/drawing/2014/main" id="{AC155865-61D6-094D-9E53-81FABBD359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479" y="952499"/>
            <a:ext cx="4957763" cy="6610351"/>
          </a:xfrm>
        </p:spPr>
      </p:pic>
    </p:spTree>
    <p:extLst>
      <p:ext uri="{BB962C8B-B14F-4D97-AF65-F5344CB8AC3E}">
        <p14:creationId xmlns:p14="http://schemas.microsoft.com/office/powerpoint/2010/main" val="2502490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7078F-C42F-8D4A-BC47-88379D12E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I’ll talk about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F6A74-5951-954D-A5CE-4F92130A161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LIGO-centric report of O3.</a:t>
            </a:r>
          </a:p>
          <a:p>
            <a:r>
              <a:rPr lang="en-US" dirty="0"/>
              <a:t>Future, COVID, how LIGO, Virgo and KAGRA are working (or not).</a:t>
            </a:r>
          </a:p>
        </p:txBody>
      </p:sp>
    </p:spTree>
    <p:extLst>
      <p:ext uri="{BB962C8B-B14F-4D97-AF65-F5344CB8AC3E}">
        <p14:creationId xmlns:p14="http://schemas.microsoft.com/office/powerpoint/2010/main" val="3042797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CBE63-506A-0042-860A-5E7CF123D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91C9C8-14F5-C74F-B451-D7C098CB4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12" y="420914"/>
            <a:ext cx="7207698" cy="71387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202787-DC4F-C943-BD5C-89A05EA696EF}"/>
              </a:ext>
            </a:extLst>
          </p:cNvPr>
          <p:cNvSpPr txBox="1"/>
          <p:nvPr/>
        </p:nvSpPr>
        <p:spPr>
          <a:xfrm>
            <a:off x="6894447" y="962588"/>
            <a:ext cx="322832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6258" indent="-236258">
              <a:buFont typeface="Arial" charset="0"/>
              <a:buChar char="•"/>
            </a:pPr>
            <a:r>
              <a:rPr lang="en-US" b="1" dirty="0"/>
              <a:t>O3</a:t>
            </a:r>
            <a:r>
              <a:rPr lang="en-US" dirty="0"/>
              <a:t> began </a:t>
            </a:r>
            <a:r>
              <a:rPr lang="en-US" b="1" dirty="0"/>
              <a:t>April 1, 2019</a:t>
            </a:r>
            <a:endParaRPr lang="en-US" dirty="0"/>
          </a:p>
          <a:p>
            <a:pPr marL="236258" indent="-236258">
              <a:buFont typeface="Arial" charset="0"/>
              <a:buChar char="•"/>
            </a:pPr>
            <a:r>
              <a:rPr lang="en-US" b="1" dirty="0"/>
              <a:t>1 month commissioning break</a:t>
            </a:r>
            <a:r>
              <a:rPr lang="en-US" dirty="0"/>
              <a:t> in </a:t>
            </a:r>
            <a:r>
              <a:rPr lang="en-US" b="1" dirty="0"/>
              <a:t>October 2019</a:t>
            </a:r>
            <a:r>
              <a:rPr lang="en-US" dirty="0"/>
              <a:t>.</a:t>
            </a:r>
          </a:p>
          <a:p>
            <a:pPr marL="236258" indent="-236258">
              <a:buFont typeface="Arial" charset="0"/>
              <a:buChar char="•"/>
            </a:pPr>
            <a:r>
              <a:rPr lang="en-US" dirty="0"/>
              <a:t>Was scheduled to end on </a:t>
            </a:r>
            <a:r>
              <a:rPr lang="en-US" b="1" dirty="0"/>
              <a:t>April 30, 2020.</a:t>
            </a:r>
            <a:endParaRPr lang="en-US" dirty="0"/>
          </a:p>
          <a:p>
            <a:pPr marL="236258" indent="-236258">
              <a:buFont typeface="Arial" charset="0"/>
              <a:buChar char="•"/>
            </a:pPr>
            <a:r>
              <a:rPr lang="en-US" b="1" dirty="0"/>
              <a:t>Suspended</a:t>
            </a:r>
            <a:r>
              <a:rPr lang="en-US" dirty="0"/>
              <a:t> due to COVID-19 on </a:t>
            </a:r>
            <a:r>
              <a:rPr lang="en-US" b="1" dirty="0"/>
              <a:t>March 27, 2020</a:t>
            </a:r>
            <a:r>
              <a:rPr lang="en-US" dirty="0"/>
              <a:t>.</a:t>
            </a:r>
          </a:p>
          <a:p>
            <a:pPr marL="236258" indent="-236258">
              <a:buFont typeface="Arial" charset="0"/>
              <a:buChar char="•"/>
            </a:pPr>
            <a:r>
              <a:rPr lang="en-US" dirty="0"/>
              <a:t>KAGRA observation Feb. 25 – Mar. 10, 2020 (not a part of O3.)</a:t>
            </a:r>
          </a:p>
          <a:p>
            <a:pPr marL="236258" indent="-236258">
              <a:buFont typeface="Arial" charset="0"/>
              <a:buChar char="•"/>
            </a:pPr>
            <a:r>
              <a:rPr lang="en-US" dirty="0"/>
              <a:t>GEO-KAGRA short run </a:t>
            </a:r>
            <a:r>
              <a:rPr lang="en-US" b="1" dirty="0"/>
              <a:t>O3GK, Apr. 7-21, 2020</a:t>
            </a:r>
            <a:r>
              <a:rPr lang="en-US" dirty="0"/>
              <a:t>.</a:t>
            </a:r>
          </a:p>
          <a:p>
            <a:pPr marL="236258" indent="-236258">
              <a:buFont typeface="Arial" charset="0"/>
              <a:buChar char="•"/>
            </a:pPr>
            <a:r>
              <a:rPr lang="en-US" dirty="0"/>
              <a:t>June 18, 2020: Decision </a:t>
            </a:r>
            <a:r>
              <a:rPr lang="en-US" b="1" dirty="0"/>
              <a:t>not to pursue resuming O3</a:t>
            </a:r>
            <a:r>
              <a:rPr lang="en-US" dirty="0"/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86BE4D-45D1-114C-A353-FA4E2A3F7A82}"/>
              </a:ext>
            </a:extLst>
          </p:cNvPr>
          <p:cNvSpPr/>
          <p:nvPr/>
        </p:nvSpPr>
        <p:spPr>
          <a:xfrm>
            <a:off x="1572018" y="487348"/>
            <a:ext cx="4248212" cy="496281"/>
          </a:xfrm>
          <a:prstGeom prst="rect">
            <a:avLst/>
          </a:prstGeom>
          <a:ln>
            <a:solidFill>
              <a:srgbClr val="89E49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O3 timeline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6B1CC7-E299-B441-B6B0-2CA0B8A01678}"/>
              </a:ext>
            </a:extLst>
          </p:cNvPr>
          <p:cNvSpPr/>
          <p:nvPr/>
        </p:nvSpPr>
        <p:spPr>
          <a:xfrm>
            <a:off x="5097433" y="4101909"/>
            <a:ext cx="217957" cy="455577"/>
          </a:xfrm>
          <a:prstGeom prst="rect">
            <a:avLst/>
          </a:prstGeom>
          <a:solidFill>
            <a:srgbClr val="89E49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8ABF40-A969-FE40-83FD-3433E52EC9B2}"/>
              </a:ext>
            </a:extLst>
          </p:cNvPr>
          <p:cNvSpPr txBox="1"/>
          <p:nvPr/>
        </p:nvSpPr>
        <p:spPr>
          <a:xfrm rot="16200000">
            <a:off x="4830299" y="4155947"/>
            <a:ext cx="703544" cy="270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8" b="1" dirty="0"/>
              <a:t>O3GK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382932B-6934-C34E-B814-DFB90E727BAD}"/>
              </a:ext>
            </a:extLst>
          </p:cNvPr>
          <p:cNvSpPr/>
          <p:nvPr/>
        </p:nvSpPr>
        <p:spPr>
          <a:xfrm>
            <a:off x="5090179" y="4965505"/>
            <a:ext cx="217957" cy="455577"/>
          </a:xfrm>
          <a:prstGeom prst="rect">
            <a:avLst/>
          </a:prstGeom>
          <a:solidFill>
            <a:srgbClr val="89E49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0EF5FA-EAC6-8C4F-97AE-C8C4EE8EF654}"/>
              </a:ext>
            </a:extLst>
          </p:cNvPr>
          <p:cNvSpPr txBox="1"/>
          <p:nvPr/>
        </p:nvSpPr>
        <p:spPr>
          <a:xfrm rot="16200000">
            <a:off x="4830299" y="5007713"/>
            <a:ext cx="703544" cy="270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8" b="1" dirty="0"/>
              <a:t>O3GK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736F5B-023A-9D48-B590-9371F4026DFE}"/>
              </a:ext>
            </a:extLst>
          </p:cNvPr>
          <p:cNvSpPr/>
          <p:nvPr/>
        </p:nvSpPr>
        <p:spPr>
          <a:xfrm>
            <a:off x="4625719" y="4109169"/>
            <a:ext cx="217957" cy="455577"/>
          </a:xfrm>
          <a:prstGeom prst="rect">
            <a:avLst/>
          </a:prstGeom>
          <a:solidFill>
            <a:srgbClr val="89E49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7E4E8A-9FFA-D44D-9214-26FC8C60B302}"/>
              </a:ext>
            </a:extLst>
          </p:cNvPr>
          <p:cNvSpPr txBox="1"/>
          <p:nvPr/>
        </p:nvSpPr>
        <p:spPr>
          <a:xfrm rot="16200000">
            <a:off x="4394275" y="4137238"/>
            <a:ext cx="738900" cy="27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0" b="1" dirty="0"/>
              <a:t>K </a:t>
            </a:r>
            <a:r>
              <a:rPr lang="en-US" sz="1160" b="1" dirty="0" err="1"/>
              <a:t>Obs</a:t>
            </a:r>
            <a:endParaRPr lang="en-US" sz="1160" b="1" dirty="0"/>
          </a:p>
        </p:txBody>
      </p:sp>
    </p:spTree>
    <p:extLst>
      <p:ext uri="{BB962C8B-B14F-4D97-AF65-F5344CB8AC3E}">
        <p14:creationId xmlns:p14="http://schemas.microsoft.com/office/powerpoint/2010/main" val="1016867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4CDB532-260F-C54A-9D38-29F2B9D911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61634" y="2953006"/>
            <a:ext cx="4680291" cy="34022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7258"/>
            <a:ext cx="5432305" cy="4073065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1233554"/>
              </p:ext>
            </p:extLst>
          </p:nvPr>
        </p:nvGraphicFramePr>
        <p:xfrm>
          <a:off x="5571320" y="1158104"/>
          <a:ext cx="4012089" cy="1754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4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77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1248">
                <a:tc>
                  <a:txBody>
                    <a:bodyPr/>
                    <a:lstStyle/>
                    <a:p>
                      <a:r>
                        <a:rPr lang="en-US" sz="2300" dirty="0">
                          <a:solidFill>
                            <a:schemeClr val="tx1"/>
                          </a:solidFill>
                        </a:rPr>
                        <a:t>Total Public Alerts in O3</a:t>
                      </a:r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>
                          <a:solidFill>
                            <a:schemeClr val="tx1"/>
                          </a:solidFill>
                        </a:rPr>
                        <a:t>80</a:t>
                      </a:r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6740">
                <a:tc>
                  <a:txBody>
                    <a:bodyPr/>
                    <a:lstStyle/>
                    <a:p>
                      <a:r>
                        <a:rPr lang="en-US" sz="23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Not Retracted</a:t>
                      </a:r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56</a:t>
                      </a:r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67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1" dirty="0">
                          <a:solidFill>
                            <a:srgbClr val="FF0000"/>
                          </a:solidFill>
                        </a:rPr>
                        <a:t>Retracted</a:t>
                      </a:r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>
                          <a:solidFill>
                            <a:srgbClr val="FF0000"/>
                          </a:solidFill>
                        </a:rPr>
                        <a:t>24</a:t>
                      </a:r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95A0767-EF63-764A-861A-20B9088C4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413940"/>
            <a:ext cx="6204857" cy="1572594"/>
          </a:xfrm>
        </p:spPr>
        <p:txBody>
          <a:bodyPr>
            <a:normAutofit/>
          </a:bodyPr>
          <a:lstStyle/>
          <a:p>
            <a:r>
              <a:rPr lang="en-US" sz="1600" dirty="0">
                <a:hlinkClick r:id="rId6"/>
              </a:rPr>
              <a:t>GW190412</a:t>
            </a:r>
            <a:r>
              <a:rPr lang="en-US" sz="1600" dirty="0"/>
              <a:t>: Large mass ratio BBH (~30 and ~8 </a:t>
            </a:r>
            <a:r>
              <a:rPr lang="en-US" sz="1600" dirty="0" err="1"/>
              <a:t>Msun</a:t>
            </a:r>
            <a:r>
              <a:rPr lang="en-US" sz="1600" dirty="0"/>
              <a:t>).</a:t>
            </a:r>
          </a:p>
          <a:p>
            <a:r>
              <a:rPr lang="en-US" sz="1600" dirty="0">
                <a:hlinkClick r:id="rId7"/>
              </a:rPr>
              <a:t>GW190425</a:t>
            </a:r>
            <a:r>
              <a:rPr lang="en-US" sz="1600" dirty="0"/>
              <a:t>: Likely BNS @ ~ 160+-70 </a:t>
            </a:r>
            <a:r>
              <a:rPr lang="en-US" sz="1600" dirty="0" err="1"/>
              <a:t>Mpc</a:t>
            </a:r>
            <a:r>
              <a:rPr lang="en-US" sz="1600" dirty="0"/>
              <a:t>.</a:t>
            </a:r>
          </a:p>
          <a:p>
            <a:r>
              <a:rPr lang="en-US" sz="1600" dirty="0">
                <a:hlinkClick r:id="rId8"/>
              </a:rPr>
              <a:t>GW190814</a:t>
            </a:r>
            <a:r>
              <a:rPr lang="en-US" sz="1600" dirty="0"/>
              <a:t>: “Mass gap” event (~2.6+-0.1 and ~23+-1 </a:t>
            </a:r>
            <a:r>
              <a:rPr lang="en-US" sz="1600" dirty="0" err="1"/>
              <a:t>Msun</a:t>
            </a:r>
            <a:r>
              <a:rPr lang="en-US" sz="1600" dirty="0"/>
              <a:t>).</a:t>
            </a:r>
          </a:p>
          <a:p>
            <a:r>
              <a:rPr lang="en-US" sz="1600" dirty="0"/>
              <a:t>GW190521 near future. </a:t>
            </a:r>
          </a:p>
          <a:p>
            <a:r>
              <a:rPr lang="en-US" sz="1600" dirty="0"/>
              <a:t>O3a catalog near future.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88F913-C957-A24A-91C7-2B0142F33E47}"/>
              </a:ext>
            </a:extLst>
          </p:cNvPr>
          <p:cNvSpPr txBox="1"/>
          <p:nvPr/>
        </p:nvSpPr>
        <p:spPr>
          <a:xfrm>
            <a:off x="2456665" y="6342"/>
            <a:ext cx="60632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O3: A great success! Many public alerts, many discoveries.</a:t>
            </a:r>
          </a:p>
        </p:txBody>
      </p:sp>
    </p:spTree>
    <p:extLst>
      <p:ext uri="{BB962C8B-B14F-4D97-AF65-F5344CB8AC3E}">
        <p14:creationId xmlns:p14="http://schemas.microsoft.com/office/powerpoint/2010/main" val="2111029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O3a Performance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28" y="1968474"/>
            <a:ext cx="4536281" cy="2268141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28" y="4346872"/>
            <a:ext cx="3326606" cy="16633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815" y="4346872"/>
            <a:ext cx="3326606" cy="16633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003" y="4346872"/>
            <a:ext cx="3326606" cy="16633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304" y="1965324"/>
            <a:ext cx="4536281" cy="2268141"/>
          </a:xfrm>
          <a:prstGeom prst="rect">
            <a:avLst/>
          </a:prstGeom>
        </p:spPr>
      </p:pic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709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O3b Performance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28" y="1968474"/>
            <a:ext cx="4536281" cy="2268141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28" y="4346872"/>
            <a:ext cx="3326606" cy="16633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815" y="4346872"/>
            <a:ext cx="3326606" cy="16633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003" y="4346872"/>
            <a:ext cx="3326606" cy="16633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304" y="1965324"/>
            <a:ext cx="4536281" cy="2268141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CA0A56-40EF-C848-AAA9-3372EF1BF74C}"/>
              </a:ext>
            </a:extLst>
          </p:cNvPr>
          <p:cNvSpPr txBox="1"/>
          <p:nvPr/>
        </p:nvSpPr>
        <p:spPr>
          <a:xfrm>
            <a:off x="4082249" y="6679770"/>
            <a:ext cx="7051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(KAGRA BNS range ~600kpc in Feb-Mar, 700k~1Mpc in O3GK)  </a:t>
            </a:r>
          </a:p>
        </p:txBody>
      </p:sp>
    </p:spTree>
    <p:extLst>
      <p:ext uri="{BB962C8B-B14F-4D97-AF65-F5344CB8AC3E}">
        <p14:creationId xmlns:p14="http://schemas.microsoft.com/office/powerpoint/2010/main" val="58578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414794" y="401782"/>
            <a:ext cx="7756916" cy="387476"/>
          </a:xfrm>
        </p:spPr>
        <p:txBody>
          <a:bodyPr/>
          <a:lstStyle/>
          <a:p>
            <a:pPr algn="ctr"/>
            <a:r>
              <a:rPr lang="en-US" dirty="0"/>
              <a:t>October Commissioning Break Impact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half" idx="2"/>
          </p:nvPr>
        </p:nvSpPr>
        <p:spPr>
          <a:xfrm>
            <a:off x="289797" y="2160861"/>
            <a:ext cx="3395512" cy="4101398"/>
          </a:xfrm>
        </p:spPr>
        <p:txBody>
          <a:bodyPr>
            <a:normAutofit lnSpcReduction="10000"/>
          </a:bodyPr>
          <a:lstStyle/>
          <a:p>
            <a:pPr marL="236258" indent="-236258">
              <a:buFont typeface="Arial" charset="0"/>
              <a:buChar char="•"/>
            </a:pPr>
            <a:r>
              <a:rPr lang="en-US" sz="1600" dirty="0"/>
              <a:t>V1 range improved.</a:t>
            </a:r>
          </a:p>
          <a:p>
            <a:pPr marL="236258" indent="-236258">
              <a:buFont typeface="Arial" charset="0"/>
              <a:buChar char="•"/>
            </a:pPr>
            <a:r>
              <a:rPr lang="en-US" sz="1600" dirty="0"/>
              <a:t>H1 range improved:</a:t>
            </a:r>
          </a:p>
          <a:p>
            <a:pPr marL="614271" lvl="1" indent="-236258">
              <a:buFont typeface="Arial" charset="0"/>
              <a:buChar char="•"/>
            </a:pPr>
            <a:r>
              <a:rPr lang="en-US" sz="1600" dirty="0"/>
              <a:t>Various SQZ improvements.</a:t>
            </a:r>
          </a:p>
          <a:p>
            <a:pPr marL="614271" lvl="1" indent="-236258">
              <a:buFont typeface="Arial" charset="0"/>
              <a:buChar char="•"/>
            </a:pPr>
            <a:r>
              <a:rPr lang="en-US" sz="1600" dirty="0"/>
              <a:t>Other tunings (e.g. spot position)</a:t>
            </a:r>
          </a:p>
          <a:p>
            <a:pPr marL="236258" indent="-236258">
              <a:buFont typeface="Arial" charset="0"/>
              <a:buChar char="•"/>
            </a:pPr>
            <a:r>
              <a:rPr lang="en-US" sz="1600" dirty="0"/>
              <a:t>L1 range reduced:</a:t>
            </a:r>
          </a:p>
          <a:p>
            <a:pPr marL="614271" lvl="1" indent="-236258">
              <a:buFont typeface="Arial" charset="0"/>
              <a:buChar char="•"/>
            </a:pPr>
            <a:r>
              <a:rPr lang="en-US" sz="1600" dirty="0"/>
              <a:t>New point absorbers appeared which limited power buildup in the arms.</a:t>
            </a:r>
          </a:p>
          <a:p>
            <a:pPr marL="614271" lvl="1" indent="-236258">
              <a:buFont typeface="Arial" charset="0"/>
              <a:buChar char="•"/>
            </a:pPr>
            <a:r>
              <a:rPr lang="en-US" sz="1600" dirty="0"/>
              <a:t>Some of the lost sensitivity was recovered by improved tuning of the squeezer.</a:t>
            </a:r>
          </a:p>
          <a:p>
            <a:pPr marL="236258" indent="-236258">
              <a:buFont typeface="Arial" charset="0"/>
              <a:buChar char="•"/>
            </a:pPr>
            <a:r>
              <a:rPr lang="en-US" sz="1765" dirty="0"/>
              <a:t>Some other improvements (e.g. glitch rate), see bonus slides, </a:t>
            </a:r>
            <a:r>
              <a:rPr lang="en-US" sz="1765" dirty="0" err="1"/>
              <a:t>Jenne’s</a:t>
            </a:r>
            <a:r>
              <a:rPr lang="en-US" sz="1765" dirty="0"/>
              <a:t> talk, </a:t>
            </a:r>
            <a:r>
              <a:rPr lang="en-US" sz="1765" dirty="0" err="1"/>
              <a:t>Detchar</a:t>
            </a:r>
            <a:r>
              <a:rPr lang="en-US" sz="1765" dirty="0"/>
              <a:t> talks.</a:t>
            </a: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3339207" y="2297977"/>
            <a:ext cx="7069571" cy="3534786"/>
            <a:chOff x="1705970" y="1298505"/>
            <a:chExt cx="10972800" cy="54864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6831" y="1838833"/>
              <a:ext cx="8850296" cy="426465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5970" y="1298505"/>
              <a:ext cx="10972800" cy="5486400"/>
            </a:xfrm>
            <a:prstGeom prst="rect">
              <a:avLst/>
            </a:prstGeom>
          </p:spPr>
        </p:pic>
      </p:grp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430635"/>
      </p:ext>
    </p:extLst>
  </p:cSld>
  <p:clrMapOvr>
    <a:masterClrMapping/>
  </p:clrMapOvr>
</p:sld>
</file>

<file path=ppt/theme/theme1.xml><?xml version="1.0" encoding="utf-8"?>
<a:theme xmlns:a="http://schemas.openxmlformats.org/drawingml/2006/main" name="Kawabe_OldStyleLI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877</TotalTime>
  <Words>1879</Words>
  <Application>Microsoft Macintosh PowerPoint</Application>
  <PresentationFormat>Custom</PresentationFormat>
  <Paragraphs>220</Paragraphs>
  <Slides>38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Franklin Gothic Heavy</vt:lpstr>
      <vt:lpstr>Helvetica Neue</vt:lpstr>
      <vt:lpstr>Kawabe_OldStyleLIGO</vt:lpstr>
      <vt:lpstr>LVK Status, June 2020</vt:lpstr>
      <vt:lpstr>Big-ish picture</vt:lpstr>
      <vt:lpstr>(I’ll skip this: Strain noise of the detectors for observation runs past and future)</vt:lpstr>
      <vt:lpstr>I’ll talk about</vt:lpstr>
      <vt:lpstr>PowerPoint Presentation</vt:lpstr>
      <vt:lpstr>PowerPoint Presentation</vt:lpstr>
      <vt:lpstr>O3a Performance</vt:lpstr>
      <vt:lpstr>O3b Performance</vt:lpstr>
      <vt:lpstr>October Commissioning Break Impact</vt:lpstr>
      <vt:lpstr>Still a win: More BNS volume-time coverage in less than 5 months (148.08 days) than in 6 months (183 days).</vt:lpstr>
      <vt:lpstr>O4: This is what LIGO wants to implement.</vt:lpstr>
      <vt:lpstr>PowerPoint Presentation</vt:lpstr>
      <vt:lpstr>But, COVID.</vt:lpstr>
      <vt:lpstr>LIGO locations on COVID map.</vt:lpstr>
      <vt:lpstr>1st wave isn’t gone at LHO</vt:lpstr>
      <vt:lpstr>It will take some time until we flatten the curve here. But we’ll do it eventually.</vt:lpstr>
      <vt:lpstr>Impact on O4 (BNS 160~190Mpc) and A+ (BNS ~330Mpc target).</vt:lpstr>
      <vt:lpstr>Virgo in Italy. Saner.</vt:lpstr>
      <vt:lpstr>KAGRA in Japan. Saner.</vt:lpstr>
      <vt:lpstr>Pre-COVID Plan again. Lots of uncertainties. But we’ll come back with greater performance than O3. </vt:lpstr>
      <vt:lpstr>Thank you, let’s listen to Jenne’s LHO Status talk.</vt:lpstr>
      <vt:lpstr>Bonus: KAGRA</vt:lpstr>
      <vt:lpstr>(Bonus: Squeezing)</vt:lpstr>
      <vt:lpstr>Bonus: What is a point absorber?</vt:lpstr>
      <vt:lpstr>Measured Point Absorbers</vt:lpstr>
      <vt:lpstr>(Bonus: New Point Absorbers at LLO in O3b)</vt:lpstr>
      <vt:lpstr>(Bonus: Point Absorbers)</vt:lpstr>
      <vt:lpstr>PowerPoint Presentation</vt:lpstr>
      <vt:lpstr>O3 Lessons Learned: Scattered Light</vt:lpstr>
      <vt:lpstr>O3 Lessons Learned: R0 Tracking</vt:lpstr>
      <vt:lpstr>PowerPoint Presentation</vt:lpstr>
      <vt:lpstr>PowerPoint Presentation</vt:lpstr>
      <vt:lpstr>O3 Lessons Learned: Earthquake Robustness</vt:lpstr>
      <vt:lpstr>O3 Lessons Learned: Wind Resistance</vt:lpstr>
      <vt:lpstr>Automation and Remote Operation</vt:lpstr>
      <vt:lpstr>Bonus: Retraction example: S190518bb</vt:lpstr>
      <vt:lpstr>Bonus: Retraction example: S190518bb</vt:lpstr>
      <vt:lpstr>End of Bonus Slides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LVK Status, June 2020</dc:title>
  <dc:creator>Kawabe, Keita</dc:creator>
  <cp:lastModifiedBy>Kawabe, Keita</cp:lastModifiedBy>
  <cp:revision>32</cp:revision>
  <dcterms:created xsi:type="dcterms:W3CDTF">2020-06-29T04:47:55Z</dcterms:created>
  <dcterms:modified xsi:type="dcterms:W3CDTF">2020-06-29T19:30:43Z</dcterms:modified>
</cp:coreProperties>
</file>