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8.xml" ContentType="application/vnd.openxmlformats-officedocument.presentationml.notesSlide+xml"/>
  <Override PartName="/ppt/embeddings/oleObject4.bin" ContentType="application/vnd.openxmlformats-officedocument.oleObject"/>
  <Override PartName="/ppt/notesSlides/notesSlide9.xml" ContentType="application/vnd.openxmlformats-officedocument.presentationml.notesSlide+xml"/>
  <Override PartName="/ppt/embeddings/oleObject5.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863" r:id="rId2"/>
  </p:sldMasterIdLst>
  <p:notesMasterIdLst>
    <p:notesMasterId r:id="rId23"/>
  </p:notesMasterIdLst>
  <p:sldIdLst>
    <p:sldId id="256" r:id="rId3"/>
    <p:sldId id="308" r:id="rId4"/>
    <p:sldId id="306" r:id="rId5"/>
    <p:sldId id="342" r:id="rId6"/>
    <p:sldId id="320" r:id="rId7"/>
    <p:sldId id="341" r:id="rId8"/>
    <p:sldId id="309" r:id="rId9"/>
    <p:sldId id="330" r:id="rId10"/>
    <p:sldId id="310" r:id="rId11"/>
    <p:sldId id="331" r:id="rId12"/>
    <p:sldId id="332" r:id="rId13"/>
    <p:sldId id="333" r:id="rId14"/>
    <p:sldId id="334" r:id="rId15"/>
    <p:sldId id="335" r:id="rId16"/>
    <p:sldId id="336" r:id="rId17"/>
    <p:sldId id="312" r:id="rId18"/>
    <p:sldId id="337" r:id="rId19"/>
    <p:sldId id="338" r:id="rId20"/>
    <p:sldId id="340" r:id="rId21"/>
    <p:sldId id="329" r:id="rId22"/>
  </p:sldIdLst>
  <p:sldSz cx="9144000" cy="6858000" type="screen4x3"/>
  <p:notesSz cx="6858000" cy="9144000"/>
  <p:defaultTextStyle>
    <a:defPPr>
      <a:defRPr lang="en-GB"/>
    </a:defPPr>
    <a:lvl1pPr algn="l" defTabSz="457200" rtl="0" fontAlgn="base">
      <a:lnSpc>
        <a:spcPct val="68000"/>
      </a:lnSpc>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ＭＳ Ｐゴシック" charset="0"/>
      </a:defRPr>
    </a:lvl1pPr>
    <a:lvl2pPr marL="457200" algn="l" defTabSz="457200" rtl="0" fontAlgn="base">
      <a:lnSpc>
        <a:spcPct val="68000"/>
      </a:lnSpc>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ＭＳ Ｐゴシック" charset="0"/>
      </a:defRPr>
    </a:lvl2pPr>
    <a:lvl3pPr marL="914400" algn="l" defTabSz="457200" rtl="0" fontAlgn="base">
      <a:lnSpc>
        <a:spcPct val="68000"/>
      </a:lnSpc>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ＭＳ Ｐゴシック" charset="0"/>
      </a:defRPr>
    </a:lvl3pPr>
    <a:lvl4pPr marL="1371600" algn="l" defTabSz="457200" rtl="0" fontAlgn="base">
      <a:lnSpc>
        <a:spcPct val="68000"/>
      </a:lnSpc>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ＭＳ Ｐゴシック" charset="0"/>
      </a:defRPr>
    </a:lvl4pPr>
    <a:lvl5pPr marL="1828800" algn="l" defTabSz="457200" rtl="0" fontAlgn="base">
      <a:lnSpc>
        <a:spcPct val="68000"/>
      </a:lnSpc>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bg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bg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bg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bg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1" autoAdjust="0"/>
    <p:restoredTop sz="86332" autoAdjust="0"/>
  </p:normalViewPr>
  <p:slideViewPr>
    <p:cSldViewPr>
      <p:cViewPr varScale="1">
        <p:scale>
          <a:sx n="83" d="100"/>
          <a:sy n="83" d="100"/>
        </p:scale>
        <p:origin x="-1024" y="-104"/>
      </p:cViewPr>
      <p:guideLst>
        <p:guide orient="horz" pos="2160"/>
        <p:guide pos="2880"/>
      </p:guideLst>
    </p:cSldViewPr>
  </p:slideViewPr>
  <p:outlineViewPr>
    <p:cViewPr varScale="1">
      <p:scale>
        <a:sx n="170" d="200"/>
        <a:sy n="170" d="2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 Id="rId2"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39" name="AutoShape 2"/>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40" name="AutoShape 3"/>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41" name="AutoShape 4"/>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42" name="AutoShape 5"/>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607" name="Text Box 6"/>
          <p:cNvSpPr txBox="1">
            <a:spLocks noChangeArrowheads="1"/>
          </p:cNvSpPr>
          <p:nvPr/>
        </p:nvSpPr>
        <p:spPr bwMode="auto">
          <a:xfrm>
            <a:off x="0" y="0"/>
            <a:ext cx="2968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defRPr/>
            </a:pPr>
            <a:endParaRPr lang="en-US" smtClean="0"/>
          </a:p>
        </p:txBody>
      </p:sp>
      <p:sp>
        <p:nvSpPr>
          <p:cNvPr id="25608" name="Text Box 7"/>
          <p:cNvSpPr txBox="1">
            <a:spLocks noChangeArrowheads="1"/>
          </p:cNvSpPr>
          <p:nvPr/>
        </p:nvSpPr>
        <p:spPr bwMode="auto">
          <a:xfrm>
            <a:off x="3886200" y="0"/>
            <a:ext cx="2968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defRPr/>
            </a:pPr>
            <a:endParaRPr lang="en-US" smtClean="0"/>
          </a:p>
        </p:txBody>
      </p:sp>
      <p:sp>
        <p:nvSpPr>
          <p:cNvPr id="65545" name="Rectangle 8"/>
          <p:cNvSpPr>
            <a:spLocks noGrp="1" noRot="1" noChangeAspect="1" noChangeArrowheads="1"/>
          </p:cNvSpPr>
          <p:nvPr>
            <p:ph type="sldImg"/>
          </p:nvPr>
        </p:nvSpPr>
        <p:spPr bwMode="auto">
          <a:xfrm>
            <a:off x="1143000" y="685800"/>
            <a:ext cx="4564063" cy="3421063"/>
          </a:xfrm>
          <a:prstGeom prst="rect">
            <a:avLst/>
          </a:prstGeom>
          <a:solidFill>
            <a:srgbClr val="FFFFFF"/>
          </a:solidFill>
          <a:ln w="9360">
            <a:solidFill>
              <a:srgbClr val="000000"/>
            </a:solidFill>
            <a:miter lim="800000"/>
            <a:headEnd/>
            <a:tailEnd/>
          </a:ln>
          <a:extLst>
            <a:ext uri="{FAA26D3D-D897-4be2-8F04-BA451C77F1D7}">
              <ma14:placeholderFlag xmlns:ma14="http://schemas.microsoft.com/office/mac/drawingml/2011/main" val="1"/>
            </a:ext>
          </a:extLst>
        </p:spPr>
      </p:sp>
      <p:sp>
        <p:nvSpPr>
          <p:cNvPr id="3081" name="Rectangle 9"/>
          <p:cNvSpPr>
            <a:spLocks noGrp="1" noChangeArrowheads="1"/>
          </p:cNvSpPr>
          <p:nvPr>
            <p:ph type="body"/>
          </p:nvPr>
        </p:nvSpPr>
        <p:spPr bwMode="auto">
          <a:xfrm>
            <a:off x="914400" y="4343400"/>
            <a:ext cx="5021263" cy="41068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smtClean="0"/>
          </a:p>
        </p:txBody>
      </p:sp>
      <p:sp>
        <p:nvSpPr>
          <p:cNvPr id="25611" name="Text Box 10"/>
          <p:cNvSpPr txBox="1">
            <a:spLocks noChangeArrowheads="1"/>
          </p:cNvSpPr>
          <p:nvPr/>
        </p:nvSpPr>
        <p:spPr bwMode="auto">
          <a:xfrm>
            <a:off x="0" y="8680450"/>
            <a:ext cx="2968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defRPr/>
            </a:pPr>
            <a:endParaRPr lang="en-US" smtClean="0"/>
          </a:p>
        </p:txBody>
      </p:sp>
      <p:sp>
        <p:nvSpPr>
          <p:cNvPr id="3083" name="Rectangle 11"/>
          <p:cNvSpPr>
            <a:spLocks noGrp="1" noChangeArrowheads="1"/>
          </p:cNvSpPr>
          <p:nvPr>
            <p:ph type="sldNum"/>
          </p:nvPr>
        </p:nvSpPr>
        <p:spPr bwMode="auto">
          <a:xfrm>
            <a:off x="3886200" y="8686800"/>
            <a:ext cx="2963863" cy="44926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cs typeface="DejaVu LGC Sans" charset="0"/>
              </a:defRPr>
            </a:lvl1pPr>
          </a:lstStyle>
          <a:p>
            <a:pPr>
              <a:defRPr/>
            </a:pPr>
            <a:fld id="{1BD88203-37CF-1C46-9841-F33926DBD1E0}" type="slidenum">
              <a:rPr lang="en-GB"/>
              <a:pPr>
                <a:defRPr/>
              </a:pPr>
              <a:t>‹#›</a:t>
            </a:fld>
            <a:endParaRPr lang="en-GB"/>
          </a:p>
        </p:txBody>
      </p:sp>
    </p:spTree>
    <p:extLst>
      <p:ext uri="{BB962C8B-B14F-4D97-AF65-F5344CB8AC3E}">
        <p14:creationId xmlns:p14="http://schemas.microsoft.com/office/powerpoint/2010/main" val="22649061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ＭＳ Ｐゴシック" charset="0"/>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fld id="{6FC57295-5536-7C4B-9529-167211680CDA}" type="slidenum">
              <a:rPr lang="en-GB" sz="1200">
                <a:solidFill>
                  <a:srgbClr val="000000"/>
                </a:solidFill>
              </a:rPr>
              <a:pPr eaLnBrk="1" hangingPunct="1"/>
              <a:t>1</a:t>
            </a:fld>
            <a:endParaRPr lang="en-GB" sz="1200">
              <a:solidFill>
                <a:srgbClr val="000000"/>
              </a:solidFill>
            </a:endParaRPr>
          </a:p>
        </p:txBody>
      </p:sp>
      <p:sp>
        <p:nvSpPr>
          <p:cNvPr id="67587" name="Text Box 1"/>
          <p:cNvSpPr txBox="1">
            <a:spLocks noChangeArrowheads="1"/>
          </p:cNvSpPr>
          <p:nvPr/>
        </p:nvSpPr>
        <p:spPr bwMode="auto">
          <a:xfrm>
            <a:off x="3886200" y="8686800"/>
            <a:ext cx="29654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lnSpc>
                <a:spcPct val="100000"/>
              </a:lnSpc>
            </a:pPr>
            <a:fld id="{4E12F652-CAC9-AE4D-8DE9-94BBF5C7E7D3}" type="slidenum">
              <a:rPr lang="en-GB" sz="1200">
                <a:solidFill>
                  <a:srgbClr val="000000"/>
                </a:solidFill>
              </a:rPr>
              <a:pPr algn="r" eaLnBrk="1" hangingPunct="1">
                <a:lnSpc>
                  <a:spcPct val="100000"/>
                </a:lnSpc>
              </a:pPr>
              <a:t>1</a:t>
            </a:fld>
            <a:endParaRPr lang="en-GB" sz="1200">
              <a:solidFill>
                <a:srgbClr val="000000"/>
              </a:solidFill>
            </a:endParaRPr>
          </a:p>
        </p:txBody>
      </p:sp>
      <p:sp>
        <p:nvSpPr>
          <p:cNvPr id="67588" name="Text Box 2"/>
          <p:cNvSpPr txBox="1">
            <a:spLocks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lnSpc>
                <a:spcPct val="100000"/>
              </a:lnSpc>
            </a:pPr>
            <a:fld id="{5A0BE9F6-8642-C54A-8003-AB060FA8EAC0}" type="slidenum">
              <a:rPr lang="en-GB" sz="1200">
                <a:solidFill>
                  <a:srgbClr val="000000"/>
                </a:solidFill>
              </a:rPr>
              <a:pPr algn="r" eaLnBrk="1" hangingPunct="1">
                <a:lnSpc>
                  <a:spcPct val="100000"/>
                </a:lnSpc>
              </a:pPr>
              <a:t>1</a:t>
            </a:fld>
            <a:endParaRPr lang="en-GB" sz="1200">
              <a:solidFill>
                <a:srgbClr val="000000"/>
              </a:solidFill>
            </a:endParaRPr>
          </a:p>
        </p:txBody>
      </p:sp>
      <p:sp>
        <p:nvSpPr>
          <p:cNvPr id="67589" name="Text Box 3"/>
          <p:cNvSpPr txBox="1">
            <a:spLocks noChangeArrowheads="1"/>
          </p:cNvSpPr>
          <p:nvPr/>
        </p:nvSpPr>
        <p:spPr bwMode="auto">
          <a:xfrm>
            <a:off x="1144588"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endParaRPr lang="en-US"/>
          </a:p>
        </p:txBody>
      </p:sp>
      <p:sp>
        <p:nvSpPr>
          <p:cNvPr id="67590" name="Rectangle 4"/>
          <p:cNvSpPr>
            <a:spLocks noGrp="1" noChangeArrowheads="1"/>
          </p:cNvSpPr>
          <p:nvPr>
            <p:ph type="body"/>
          </p:nvPr>
        </p:nvSpPr>
        <p:spPr>
          <a:xfrm>
            <a:off x="914400" y="4343400"/>
            <a:ext cx="5022850" cy="4117975"/>
          </a:xfrm>
          <a:solidFill>
            <a:srgbClr val="00CC99"/>
          </a:solidFill>
          <a:ln w="9360">
            <a:solidFill>
              <a:srgbClr val="000000"/>
            </a:solidFill>
            <a:miter lim="800000"/>
          </a:ln>
          <a:extLst>
            <a:ext uri="{FAA26D3D-D897-4be2-8F04-BA451C77F1D7}">
              <ma14:placeholderFlag xmlns:ma14="http://schemas.microsoft.com/office/mac/drawingml/2011/main" val="1"/>
            </a:ext>
          </a:extLst>
        </p:spPr>
        <p:txBody>
          <a:bodyPr wrap="none" anchor="ctr"/>
          <a:lstStyle/>
          <a:p>
            <a:r>
              <a:rPr lang="en-US" baseline="0" dirty="0" smtClean="0">
                <a:latin typeface="Times New Roman" charset="0"/>
              </a:rPr>
              <a:t>In the middle is a cartoon black hole </a:t>
            </a:r>
            <a:r>
              <a:rPr lang="en-US" baseline="0" dirty="0" err="1" smtClean="0">
                <a:latin typeface="Times New Roman" charset="0"/>
              </a:rPr>
              <a:t>spacetime</a:t>
            </a:r>
            <a:r>
              <a:rPr lang="en-US" baseline="0" dirty="0" smtClean="0">
                <a:latin typeface="Times New Roman" charset="0"/>
              </a:rPr>
              <a:t> diagram. But on the left and right are precise mathematical maps I created of the curved space in and around a </a:t>
            </a:r>
            <a:r>
              <a:rPr lang="en-US" dirty="0" smtClean="0">
                <a:latin typeface="Times New Roman" charset="0"/>
              </a:rPr>
              <a:t>Schwarzschild </a:t>
            </a:r>
            <a:r>
              <a:rPr lang="en-US" baseline="0" dirty="0" smtClean="0">
                <a:latin typeface="Times New Roman" charset="0"/>
              </a:rPr>
              <a:t>black hole. These show the </a:t>
            </a:r>
            <a:r>
              <a:rPr lang="en-US" dirty="0" smtClean="0">
                <a:latin typeface="Times New Roman" charset="0"/>
              </a:rPr>
              <a:t>Einstein-Rosen Bridge and the Schwarzschild Wormhole</a:t>
            </a:r>
            <a:r>
              <a:rPr lang="en-US" baseline="0" dirty="0" smtClean="0">
                <a:latin typeface="Times New Roman" charset="0"/>
              </a:rPr>
              <a:t> and I’ll explain them in this talk.</a:t>
            </a:r>
            <a:endParaRPr lang="en-US" dirty="0">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0"/>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fld id="{7823BCF7-3A49-1E40-9473-4AAB39C2438D}" type="slidenum">
              <a:rPr lang="en-GB" sz="1200">
                <a:solidFill>
                  <a:srgbClr val="000000"/>
                </a:solidFill>
              </a:rPr>
              <a:pPr eaLnBrk="1" hangingPunct="1"/>
              <a:t>10</a:t>
            </a:fld>
            <a:endParaRPr lang="en-GB" sz="1200">
              <a:solidFill>
                <a:srgbClr val="000000"/>
              </a:solidFill>
            </a:endParaRPr>
          </a:p>
        </p:txBody>
      </p:sp>
      <p:sp>
        <p:nvSpPr>
          <p:cNvPr id="62467" name="Text Box 1"/>
          <p:cNvSpPr txBox="1">
            <a:spLocks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lnSpc>
                <a:spcPct val="100000"/>
              </a:lnSpc>
            </a:pPr>
            <a:fld id="{FA7B280B-A528-4E49-89C9-91D5CEBA6F90}" type="slidenum">
              <a:rPr lang="en-GB" sz="1200" smtClean="0">
                <a:solidFill>
                  <a:srgbClr val="000000"/>
                </a:solidFill>
              </a:rPr>
              <a:pPr algn="r" eaLnBrk="1" hangingPunct="1">
                <a:lnSpc>
                  <a:spcPct val="100000"/>
                </a:lnSpc>
              </a:pPr>
              <a:t>10</a:t>
            </a:fld>
            <a:endParaRPr lang="en-GB" sz="1200" smtClean="0">
              <a:solidFill>
                <a:srgbClr val="000000"/>
              </a:solidFill>
            </a:endParaRPr>
          </a:p>
        </p:txBody>
      </p:sp>
      <p:sp>
        <p:nvSpPr>
          <p:cNvPr id="62468"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lnSpc>
                <a:spcPct val="74000"/>
              </a:lnSpc>
            </a:pPr>
            <a:endParaRPr lang="en-US" smtClean="0">
              <a:solidFill>
                <a:prstClr val="white"/>
              </a:solidFill>
            </a:endParaRPr>
          </a:p>
        </p:txBody>
      </p:sp>
      <p:sp>
        <p:nvSpPr>
          <p:cNvPr id="62469" name="Rectangle 3"/>
          <p:cNvSpPr>
            <a:spLocks noGrp="1" noChangeArrowheads="1"/>
          </p:cNvSpPr>
          <p:nvPr>
            <p:ph type="body"/>
          </p:nvPr>
        </p:nvSpPr>
        <p:spPr>
          <a:xfrm>
            <a:off x="914400" y="4343400"/>
            <a:ext cx="5024438"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r>
              <a:rPr lang="en-US" dirty="0" smtClean="0">
                <a:latin typeface="Times New Roman" charset="0"/>
              </a:rPr>
              <a:t>But</a:t>
            </a:r>
            <a:r>
              <a:rPr lang="en-US" baseline="0" dirty="0" smtClean="0">
                <a:latin typeface="Times New Roman" charset="0"/>
              </a:rPr>
              <a:t> </a:t>
            </a:r>
            <a:r>
              <a:rPr lang="en-US" dirty="0" smtClean="0">
                <a:latin typeface="Times New Roman" charset="0"/>
              </a:rPr>
              <a:t>where do you come</a:t>
            </a:r>
            <a:r>
              <a:rPr lang="en-US" baseline="0" dirty="0" smtClean="0">
                <a:latin typeface="Times New Roman" charset="0"/>
              </a:rPr>
              <a:t> out? Somewhere else in your universe? Or in another universe? Either way, it’s pretty cool mathematics, and this forms the basis of the diagrams you’ve seen in text books and in movies of wormholes. But there are two big problems with this!</a:t>
            </a:r>
            <a:endParaRPr lang="en-US" dirty="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0"/>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fld id="{33AFFB23-5775-F844-8EB7-20105FEC7A03}" type="slidenum">
              <a:rPr lang="en-GB" sz="1200">
                <a:solidFill>
                  <a:srgbClr val="000000"/>
                </a:solidFill>
              </a:rPr>
              <a:pPr eaLnBrk="1" hangingPunct="1"/>
              <a:t>11</a:t>
            </a:fld>
            <a:endParaRPr lang="en-GB" sz="1200">
              <a:solidFill>
                <a:srgbClr val="000000"/>
              </a:solidFill>
            </a:endParaRPr>
          </a:p>
        </p:txBody>
      </p:sp>
      <p:sp>
        <p:nvSpPr>
          <p:cNvPr id="66563" name="Text Box 1"/>
          <p:cNvSpPr txBox="1">
            <a:spLocks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lnSpc>
                <a:spcPct val="100000"/>
              </a:lnSpc>
            </a:pPr>
            <a:fld id="{7FC256F6-1FD6-8F45-96A9-580007DC7E6E}" type="slidenum">
              <a:rPr lang="en-GB" sz="1200">
                <a:solidFill>
                  <a:srgbClr val="000000"/>
                </a:solidFill>
              </a:rPr>
              <a:pPr algn="r" eaLnBrk="1" hangingPunct="1">
                <a:lnSpc>
                  <a:spcPct val="100000"/>
                </a:lnSpc>
              </a:pPr>
              <a:t>11</a:t>
            </a:fld>
            <a:endParaRPr lang="en-GB" sz="1200">
              <a:solidFill>
                <a:srgbClr val="000000"/>
              </a:solidFill>
            </a:endParaRPr>
          </a:p>
        </p:txBody>
      </p:sp>
      <p:sp>
        <p:nvSpPr>
          <p:cNvPr id="66564"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endParaRPr lang="en-US"/>
          </a:p>
        </p:txBody>
      </p:sp>
      <p:sp>
        <p:nvSpPr>
          <p:cNvPr id="66565" name="Rectangle 3"/>
          <p:cNvSpPr>
            <a:spLocks noGrp="1" noChangeArrowheads="1"/>
          </p:cNvSpPr>
          <p:nvPr>
            <p:ph type="body"/>
          </p:nvPr>
        </p:nvSpPr>
        <p:spPr>
          <a:xfrm>
            <a:off x="914400" y="4343400"/>
            <a:ext cx="5024438"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r>
              <a:rPr lang="en-US" dirty="0" smtClean="0">
                <a:latin typeface="Times New Roman" charset="0"/>
              </a:rPr>
              <a:t>Number</a:t>
            </a:r>
            <a:r>
              <a:rPr lang="en-US" baseline="0" dirty="0" smtClean="0">
                <a:latin typeface="Times New Roman" charset="0"/>
              </a:rPr>
              <a:t> one, t was set to a constant. The previous slide is static. Furthermore, any t chosen immediately goes to the other universe. It never goes inside the black hole. This is shown on this cartoon </a:t>
            </a:r>
            <a:r>
              <a:rPr lang="en-US" baseline="0" dirty="0" err="1" smtClean="0">
                <a:latin typeface="Times New Roman" charset="0"/>
              </a:rPr>
              <a:t>spacetime</a:t>
            </a:r>
            <a:r>
              <a:rPr lang="en-US" baseline="0" dirty="0" smtClean="0">
                <a:latin typeface="Times New Roman" charset="0"/>
              </a:rPr>
              <a:t> diagram: 20 </a:t>
            </a:r>
            <a:r>
              <a:rPr lang="en-US" baseline="0" dirty="0" err="1" smtClean="0">
                <a:latin typeface="Times New Roman" charset="0"/>
              </a:rPr>
              <a:t>yrs</a:t>
            </a:r>
            <a:r>
              <a:rPr lang="en-US" baseline="0" dirty="0" smtClean="0">
                <a:latin typeface="Times New Roman" charset="0"/>
              </a:rPr>
              <a:t>, 40 </a:t>
            </a:r>
            <a:r>
              <a:rPr lang="en-US" baseline="0" dirty="0" err="1" smtClean="0">
                <a:latin typeface="Times New Roman" charset="0"/>
              </a:rPr>
              <a:t>yrs</a:t>
            </a:r>
            <a:r>
              <a:rPr lang="en-US" baseline="0" dirty="0" smtClean="0">
                <a:latin typeface="Times New Roman" charset="0"/>
              </a:rPr>
              <a:t>, etc., all go to the other universe as soon as they reach the horizon. It took 40+ years to figure out what was happening.</a:t>
            </a:r>
            <a:endParaRPr lang="en-US" dirty="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0"/>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fld id="{70E07E5F-3BBA-F545-A2B0-43E98B639E01}" type="slidenum">
              <a:rPr lang="en-GB" sz="1200">
                <a:solidFill>
                  <a:srgbClr val="000000"/>
                </a:solidFill>
              </a:rPr>
              <a:pPr eaLnBrk="1" hangingPunct="1"/>
              <a:t>12</a:t>
            </a:fld>
            <a:endParaRPr lang="en-GB" sz="1200">
              <a:solidFill>
                <a:srgbClr val="000000"/>
              </a:solidFill>
            </a:endParaRPr>
          </a:p>
        </p:txBody>
      </p:sp>
      <p:sp>
        <p:nvSpPr>
          <p:cNvPr id="70659" name="Text Box 1"/>
          <p:cNvSpPr txBox="1">
            <a:spLocks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lnSpc>
                <a:spcPct val="100000"/>
              </a:lnSpc>
            </a:pPr>
            <a:fld id="{FEA93E36-FFED-1C4D-9635-45686A92F341}" type="slidenum">
              <a:rPr lang="en-GB" sz="1200">
                <a:solidFill>
                  <a:srgbClr val="000000"/>
                </a:solidFill>
              </a:rPr>
              <a:pPr algn="r" eaLnBrk="1" hangingPunct="1">
                <a:lnSpc>
                  <a:spcPct val="100000"/>
                </a:lnSpc>
              </a:pPr>
              <a:t>12</a:t>
            </a:fld>
            <a:endParaRPr lang="en-GB" sz="1200">
              <a:solidFill>
                <a:srgbClr val="000000"/>
              </a:solidFill>
            </a:endParaRPr>
          </a:p>
        </p:txBody>
      </p:sp>
      <p:sp>
        <p:nvSpPr>
          <p:cNvPr id="70660"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endParaRPr lang="en-US"/>
          </a:p>
        </p:txBody>
      </p:sp>
      <p:sp>
        <p:nvSpPr>
          <p:cNvPr id="70661" name="Rectangle 3"/>
          <p:cNvSpPr>
            <a:spLocks noGrp="1" noChangeArrowheads="1"/>
          </p:cNvSpPr>
          <p:nvPr>
            <p:ph type="body"/>
          </p:nvPr>
        </p:nvSpPr>
        <p:spPr>
          <a:xfrm>
            <a:off x="914400" y="4343400"/>
            <a:ext cx="5024438"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r>
              <a:rPr lang="en-US" dirty="0" smtClean="0">
                <a:latin typeface="Times New Roman" charset="0"/>
              </a:rPr>
              <a:t>First note,</a:t>
            </a:r>
            <a:r>
              <a:rPr lang="en-US" baseline="0" dirty="0" smtClean="0">
                <a:latin typeface="Times New Roman" charset="0"/>
              </a:rPr>
              <a:t> inside the horizon the </a:t>
            </a:r>
            <a:r>
              <a:rPr lang="en-US" baseline="0" dirty="0" err="1" smtClean="0">
                <a:latin typeface="Times New Roman" charset="0"/>
              </a:rPr>
              <a:t>dt</a:t>
            </a:r>
            <a:r>
              <a:rPr lang="en-US" baseline="0" dirty="0" smtClean="0">
                <a:latin typeface="Times New Roman" charset="0"/>
              </a:rPr>
              <a:t> and </a:t>
            </a:r>
            <a:r>
              <a:rPr lang="en-US" baseline="0" dirty="0" err="1" smtClean="0">
                <a:latin typeface="Times New Roman" charset="0"/>
              </a:rPr>
              <a:t>dr</a:t>
            </a:r>
            <a:r>
              <a:rPr lang="en-US" baseline="0" dirty="0" smtClean="0">
                <a:latin typeface="Times New Roman" charset="0"/>
              </a:rPr>
              <a:t> terms in the arc length formula switch signs! But!!! The sign determine what is space and what is time. Inside the horizon, r is a place in time and t is a place in space. The algebra above shows that </a:t>
            </a:r>
            <a:r>
              <a:rPr lang="en-US" baseline="0" dirty="0" smtClean="0">
                <a:latin typeface="Times New Roman" charset="0"/>
              </a:rPr>
              <a:t>for time </a:t>
            </a:r>
            <a:r>
              <a:rPr lang="en-US" baseline="0" dirty="0" smtClean="0">
                <a:latin typeface="Times New Roman" charset="0"/>
              </a:rPr>
              <a:t>= constant slices, which are r = constant slices inside the horizon, the embedding diagram is a cylinder! But as time flows into the future r goes to zero and the diameter of the cylinder go to zero as its length increases to infinity.</a:t>
            </a:r>
            <a:endParaRPr lang="en-US" dirty="0">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0"/>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fld id="{2EAFFB41-FB2E-FE41-AFA1-17D84D031105}" type="slidenum">
              <a:rPr lang="en-GB" sz="1200">
                <a:solidFill>
                  <a:srgbClr val="000000"/>
                </a:solidFill>
              </a:rPr>
              <a:pPr eaLnBrk="1" hangingPunct="1"/>
              <a:t>13</a:t>
            </a:fld>
            <a:endParaRPr lang="en-GB" sz="1200">
              <a:solidFill>
                <a:srgbClr val="000000"/>
              </a:solidFill>
            </a:endParaRPr>
          </a:p>
        </p:txBody>
      </p:sp>
      <p:sp>
        <p:nvSpPr>
          <p:cNvPr id="76803" name="Text Box 1"/>
          <p:cNvSpPr txBox="1">
            <a:spLocks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lnSpc>
                <a:spcPct val="100000"/>
              </a:lnSpc>
            </a:pPr>
            <a:fld id="{B83C7B90-8641-6947-BFD3-F1E8B3DE3B52}" type="slidenum">
              <a:rPr lang="en-GB" sz="1200">
                <a:solidFill>
                  <a:srgbClr val="000000"/>
                </a:solidFill>
              </a:rPr>
              <a:pPr algn="r" eaLnBrk="1" hangingPunct="1">
                <a:lnSpc>
                  <a:spcPct val="100000"/>
                </a:lnSpc>
              </a:pPr>
              <a:t>13</a:t>
            </a:fld>
            <a:endParaRPr lang="en-GB" sz="1200">
              <a:solidFill>
                <a:srgbClr val="000000"/>
              </a:solidFill>
            </a:endParaRPr>
          </a:p>
        </p:txBody>
      </p:sp>
      <p:sp>
        <p:nvSpPr>
          <p:cNvPr id="76804"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endParaRPr lang="en-US"/>
          </a:p>
        </p:txBody>
      </p:sp>
      <p:sp>
        <p:nvSpPr>
          <p:cNvPr id="76805" name="Rectangle 3"/>
          <p:cNvSpPr>
            <a:spLocks noGrp="1" noChangeArrowheads="1"/>
          </p:cNvSpPr>
          <p:nvPr>
            <p:ph type="body"/>
          </p:nvPr>
        </p:nvSpPr>
        <p:spPr>
          <a:xfrm>
            <a:off x="914400" y="4343400"/>
            <a:ext cx="5024438"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r>
              <a:rPr lang="en-US" dirty="0" smtClean="0">
                <a:latin typeface="Times New Roman" charset="0"/>
              </a:rPr>
              <a:t>Therefore, if you fall into a black hole, you get </a:t>
            </a:r>
            <a:r>
              <a:rPr lang="en-US" dirty="0" err="1" smtClean="0">
                <a:latin typeface="Times New Roman" charset="0"/>
              </a:rPr>
              <a:t>spaghettified</a:t>
            </a:r>
            <a:r>
              <a:rPr lang="en-US" dirty="0" smtClean="0">
                <a:latin typeface="Times New Roman" charset="0"/>
              </a:rPr>
              <a:t>.</a:t>
            </a:r>
            <a:r>
              <a:rPr lang="en-US" baseline="0" dirty="0" smtClean="0">
                <a:latin typeface="Times New Roman" charset="0"/>
              </a:rPr>
              <a:t> To show this, we need a different coordinate that goes through the horizon into the black hole. The t prime coordinate above works. One then plays the same game to produce embedding diagrams and joins parabolas to </a:t>
            </a:r>
            <a:r>
              <a:rPr lang="en-US" baseline="0" dirty="0" smtClean="0">
                <a:latin typeface="Times New Roman" charset="0"/>
              </a:rPr>
              <a:t>cylinders</a:t>
            </a:r>
            <a:r>
              <a:rPr lang="en-US" baseline="0" dirty="0" smtClean="0">
                <a:latin typeface="Times New Roman" charset="0"/>
              </a:rPr>
              <a:t>. There is no unique way to do this since space is relative. But for a particular choice we get what is shown next.</a:t>
            </a:r>
            <a:endParaRPr lang="en-US" dirty="0">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0"/>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fld id="{552EEBA5-A3FB-C449-BF5C-3B7CBA6FD69C}" type="slidenum">
              <a:rPr lang="en-GB" sz="1200">
                <a:solidFill>
                  <a:srgbClr val="000000"/>
                </a:solidFill>
              </a:rPr>
              <a:pPr eaLnBrk="1" hangingPunct="1"/>
              <a:t>14</a:t>
            </a:fld>
            <a:endParaRPr lang="en-GB" sz="1200">
              <a:solidFill>
                <a:srgbClr val="000000"/>
              </a:solidFill>
            </a:endParaRPr>
          </a:p>
        </p:txBody>
      </p:sp>
      <p:sp>
        <p:nvSpPr>
          <p:cNvPr id="80899" name="Text Box 1"/>
          <p:cNvSpPr txBox="1">
            <a:spLocks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lnSpc>
                <a:spcPct val="100000"/>
              </a:lnSpc>
            </a:pPr>
            <a:fld id="{22E12B6C-57B4-784A-9474-16C2A25D4EBC}" type="slidenum">
              <a:rPr lang="en-GB" sz="1200">
                <a:solidFill>
                  <a:srgbClr val="000000"/>
                </a:solidFill>
              </a:rPr>
              <a:pPr algn="r" eaLnBrk="1" hangingPunct="1">
                <a:lnSpc>
                  <a:spcPct val="100000"/>
                </a:lnSpc>
              </a:pPr>
              <a:t>14</a:t>
            </a:fld>
            <a:endParaRPr lang="en-GB" sz="1200">
              <a:solidFill>
                <a:srgbClr val="000000"/>
              </a:solidFill>
            </a:endParaRPr>
          </a:p>
        </p:txBody>
      </p:sp>
      <p:sp>
        <p:nvSpPr>
          <p:cNvPr id="80900"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endParaRPr lang="en-US"/>
          </a:p>
        </p:txBody>
      </p:sp>
      <p:sp>
        <p:nvSpPr>
          <p:cNvPr id="80901" name="Rectangle 3"/>
          <p:cNvSpPr>
            <a:spLocks noGrp="1" noChangeArrowheads="1"/>
          </p:cNvSpPr>
          <p:nvPr>
            <p:ph type="body"/>
          </p:nvPr>
        </p:nvSpPr>
        <p:spPr>
          <a:xfrm>
            <a:off x="914400" y="4343400"/>
            <a:ext cx="5024438"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r>
              <a:rPr lang="en-US" dirty="0" smtClean="0">
                <a:latin typeface="Times New Roman" charset="0"/>
              </a:rPr>
              <a:t>This is the</a:t>
            </a:r>
            <a:r>
              <a:rPr lang="en-US" baseline="0" dirty="0" smtClean="0">
                <a:latin typeface="Times New Roman" charset="0"/>
              </a:rPr>
              <a:t> Schwarzschild worm hole that goes through the interior of the black hole. But it’s not static! The cylinder’s diameter shrinks to zero, and its length grows to infinity as time progresses, forming a singularity!</a:t>
            </a:r>
            <a:endParaRPr lang="en-US" dirty="0">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0"/>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fld id="{868A551A-1EC0-B642-8585-BDFDB1C32C88}" type="slidenum">
              <a:rPr lang="en-GB" sz="1200">
                <a:solidFill>
                  <a:srgbClr val="000000"/>
                </a:solidFill>
              </a:rPr>
              <a:pPr eaLnBrk="1" hangingPunct="1"/>
              <a:t>15</a:t>
            </a:fld>
            <a:endParaRPr lang="en-GB" sz="1200">
              <a:solidFill>
                <a:srgbClr val="000000"/>
              </a:solidFill>
            </a:endParaRPr>
          </a:p>
        </p:txBody>
      </p:sp>
      <p:sp>
        <p:nvSpPr>
          <p:cNvPr id="82947" name="Text Box 1"/>
          <p:cNvSpPr txBox="1">
            <a:spLocks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lnSpc>
                <a:spcPct val="100000"/>
              </a:lnSpc>
            </a:pPr>
            <a:fld id="{2A5672A2-0C2B-4B45-AAA4-3C82F92877E2}" type="slidenum">
              <a:rPr lang="en-GB" sz="1200">
                <a:solidFill>
                  <a:srgbClr val="000000"/>
                </a:solidFill>
              </a:rPr>
              <a:pPr algn="r" eaLnBrk="1" hangingPunct="1">
                <a:lnSpc>
                  <a:spcPct val="100000"/>
                </a:lnSpc>
              </a:pPr>
              <a:t>15</a:t>
            </a:fld>
            <a:endParaRPr lang="en-GB" sz="1200">
              <a:solidFill>
                <a:srgbClr val="000000"/>
              </a:solidFill>
            </a:endParaRPr>
          </a:p>
        </p:txBody>
      </p:sp>
      <p:sp>
        <p:nvSpPr>
          <p:cNvPr id="82948"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endParaRPr lang="en-US"/>
          </a:p>
        </p:txBody>
      </p:sp>
      <p:sp>
        <p:nvSpPr>
          <p:cNvPr id="82949" name="Rectangle 3"/>
          <p:cNvSpPr>
            <a:spLocks noGrp="1" noChangeArrowheads="1"/>
          </p:cNvSpPr>
          <p:nvPr>
            <p:ph type="body"/>
          </p:nvPr>
        </p:nvSpPr>
        <p:spPr>
          <a:xfrm>
            <a:off x="914400" y="4343400"/>
            <a:ext cx="5024438"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r>
              <a:rPr lang="en-US" dirty="0" smtClean="0">
                <a:latin typeface="Times New Roman" charset="0"/>
              </a:rPr>
              <a:t>It looks like this. Thus, this is the</a:t>
            </a:r>
            <a:r>
              <a:rPr lang="en-US" baseline="0" dirty="0" smtClean="0">
                <a:latin typeface="Times New Roman" charset="0"/>
              </a:rPr>
              <a:t> first problem with this worm hole. You have to go faster than light to get through it. So you can’t get through it. Instead you are caught in the singularity. In more complicated black holes, like the Kerr one, it looks like you could get through, but those worm holes are unstable and collapse, and this is a general property of worm holes.</a:t>
            </a:r>
            <a:endParaRPr lang="en-US" dirty="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fld id="{DE3781F8-F1C2-C642-8CA0-AA526ACC5966}" type="slidenum">
              <a:rPr lang="en-GB" sz="1200">
                <a:solidFill>
                  <a:srgbClr val="000000"/>
                </a:solidFill>
              </a:rPr>
              <a:pPr eaLnBrk="1" hangingPunct="1"/>
              <a:t>16</a:t>
            </a:fld>
            <a:endParaRPr lang="en-GB" sz="1200">
              <a:solidFill>
                <a:srgbClr val="000000"/>
              </a:solidFill>
            </a:endParaRPr>
          </a:p>
        </p:txBody>
      </p:sp>
      <p:sp>
        <p:nvSpPr>
          <p:cNvPr id="78851" name="Text Box 1"/>
          <p:cNvSpPr txBox="1">
            <a:spLocks noChangeArrowheads="1"/>
          </p:cNvSpPr>
          <p:nvPr/>
        </p:nvSpPr>
        <p:spPr bwMode="auto">
          <a:xfrm>
            <a:off x="3886200" y="8686800"/>
            <a:ext cx="29654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lnSpc>
                <a:spcPct val="100000"/>
              </a:lnSpc>
            </a:pPr>
            <a:fld id="{CD560B1C-091B-9941-95E4-65D4B7081575}" type="slidenum">
              <a:rPr lang="en-GB" sz="1200">
                <a:solidFill>
                  <a:srgbClr val="000000"/>
                </a:solidFill>
              </a:rPr>
              <a:pPr algn="r" eaLnBrk="1" hangingPunct="1">
                <a:lnSpc>
                  <a:spcPct val="100000"/>
                </a:lnSpc>
              </a:pPr>
              <a:t>16</a:t>
            </a:fld>
            <a:endParaRPr lang="en-GB" sz="1200">
              <a:solidFill>
                <a:srgbClr val="000000"/>
              </a:solidFill>
            </a:endParaRPr>
          </a:p>
        </p:txBody>
      </p:sp>
      <p:sp>
        <p:nvSpPr>
          <p:cNvPr id="78852" name="Text Box 2"/>
          <p:cNvSpPr txBox="1">
            <a:spLocks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lnSpc>
                <a:spcPct val="100000"/>
              </a:lnSpc>
            </a:pPr>
            <a:fld id="{0EF3FABF-6D63-3A42-B190-D1FB4FF28DA9}" type="slidenum">
              <a:rPr lang="en-GB" sz="1200">
                <a:solidFill>
                  <a:srgbClr val="000000"/>
                </a:solidFill>
              </a:rPr>
              <a:pPr algn="r" eaLnBrk="1" hangingPunct="1">
                <a:lnSpc>
                  <a:spcPct val="100000"/>
                </a:lnSpc>
              </a:pPr>
              <a:t>16</a:t>
            </a:fld>
            <a:endParaRPr lang="en-GB" sz="1200">
              <a:solidFill>
                <a:srgbClr val="000000"/>
              </a:solidFill>
            </a:endParaRPr>
          </a:p>
        </p:txBody>
      </p:sp>
      <p:sp>
        <p:nvSpPr>
          <p:cNvPr id="78853"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endParaRPr lang="en-US"/>
          </a:p>
        </p:txBody>
      </p:sp>
      <p:sp>
        <p:nvSpPr>
          <p:cNvPr id="78854" name="Rectangle 4"/>
          <p:cNvSpPr>
            <a:spLocks noGrp="1" noChangeArrowheads="1"/>
          </p:cNvSpPr>
          <p:nvPr>
            <p:ph type="body"/>
          </p:nvPr>
        </p:nvSpPr>
        <p:spPr>
          <a:xfrm>
            <a:off x="914400" y="4343400"/>
            <a:ext cx="5022850" cy="410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r>
              <a:rPr lang="en-US" dirty="0" smtClean="0">
                <a:latin typeface="Times New Roman" charset="0"/>
              </a:rPr>
              <a:t>Here’s a triangle shaped spacecraft</a:t>
            </a:r>
            <a:r>
              <a:rPr lang="en-US" baseline="0" dirty="0" smtClean="0">
                <a:latin typeface="Times New Roman" charset="0"/>
              </a:rPr>
              <a:t> entering a black hole. Outside, clocks tick to infinity before the spacecraft enters the black hole. But inside the black hole the spaceship is </a:t>
            </a:r>
            <a:r>
              <a:rPr lang="en-US" baseline="0" dirty="0" err="1" smtClean="0">
                <a:latin typeface="Times New Roman" charset="0"/>
              </a:rPr>
              <a:t>spaghettified</a:t>
            </a:r>
            <a:r>
              <a:rPr lang="en-US" baseline="0" dirty="0" smtClean="0">
                <a:latin typeface="Times New Roman" charset="0"/>
              </a:rPr>
              <a:t> in the singularity in 10’s of seconds. (I’ve worked this out for the 4 million solar mass black hole at the center of our galaxy.)</a:t>
            </a:r>
            <a:endParaRPr lang="en-US" dirty="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0"/>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fld id="{F350526C-67F8-6141-8BBD-ED71F4419304}" type="slidenum">
              <a:rPr lang="en-GB" sz="1200">
                <a:solidFill>
                  <a:srgbClr val="000000"/>
                </a:solidFill>
              </a:rPr>
              <a:pPr eaLnBrk="1" hangingPunct="1"/>
              <a:t>17</a:t>
            </a:fld>
            <a:endParaRPr lang="en-GB" sz="1200">
              <a:solidFill>
                <a:srgbClr val="000000"/>
              </a:solidFill>
            </a:endParaRPr>
          </a:p>
        </p:txBody>
      </p:sp>
      <p:sp>
        <p:nvSpPr>
          <p:cNvPr id="89091" name="Text Box 1"/>
          <p:cNvSpPr txBox="1">
            <a:spLocks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lnSpc>
                <a:spcPct val="100000"/>
              </a:lnSpc>
            </a:pPr>
            <a:fld id="{97657AC6-E73E-1F43-870C-3B9545D8B375}" type="slidenum">
              <a:rPr lang="en-GB" sz="1200">
                <a:solidFill>
                  <a:srgbClr val="000000"/>
                </a:solidFill>
              </a:rPr>
              <a:pPr algn="r" eaLnBrk="1" hangingPunct="1">
                <a:lnSpc>
                  <a:spcPct val="100000"/>
                </a:lnSpc>
              </a:pPr>
              <a:t>17</a:t>
            </a:fld>
            <a:endParaRPr lang="en-GB" sz="1200">
              <a:solidFill>
                <a:srgbClr val="000000"/>
              </a:solidFill>
            </a:endParaRPr>
          </a:p>
        </p:txBody>
      </p:sp>
      <p:sp>
        <p:nvSpPr>
          <p:cNvPr id="89092"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endParaRPr lang="en-US"/>
          </a:p>
        </p:txBody>
      </p:sp>
      <p:sp>
        <p:nvSpPr>
          <p:cNvPr id="89093" name="Rectangle 3"/>
          <p:cNvSpPr>
            <a:spLocks noGrp="1" noChangeArrowheads="1"/>
          </p:cNvSpPr>
          <p:nvPr>
            <p:ph type="body"/>
          </p:nvPr>
        </p:nvSpPr>
        <p:spPr>
          <a:xfrm>
            <a:off x="914400" y="4343400"/>
            <a:ext cx="5024438"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r>
              <a:rPr lang="en-US" dirty="0" smtClean="0">
                <a:latin typeface="Times New Roman" charset="0"/>
              </a:rPr>
              <a:t>Here’s problem number 2. For</a:t>
            </a:r>
            <a:r>
              <a:rPr lang="en-US" baseline="0" dirty="0" smtClean="0">
                <a:latin typeface="Times New Roman" charset="0"/>
              </a:rPr>
              <a:t> m</a:t>
            </a:r>
            <a:r>
              <a:rPr lang="en-US" dirty="0" smtClean="0">
                <a:latin typeface="Times New Roman" charset="0"/>
              </a:rPr>
              <a:t>athematical</a:t>
            </a:r>
            <a:r>
              <a:rPr lang="en-US" baseline="0" dirty="0" smtClean="0">
                <a:latin typeface="Times New Roman" charset="0"/>
              </a:rPr>
              <a:t> black holes, time exist from minus infinity to plus infinity outside the horizon. The math doesn’t include how the black hole forms. For that you need matter, for example the collapsing core of a massive star. This still forms a hole is space, but the hole doesn’t join on anywhere! So there is no wormhole. Thus, what I’m saying is, black </a:t>
            </a:r>
            <a:r>
              <a:rPr lang="en-US" baseline="0" dirty="0" smtClean="0">
                <a:latin typeface="Times New Roman" charset="0"/>
              </a:rPr>
              <a:t>holes </a:t>
            </a:r>
            <a:r>
              <a:rPr lang="en-US" baseline="0" dirty="0" smtClean="0">
                <a:latin typeface="Times New Roman" charset="0"/>
              </a:rPr>
              <a:t>do exist, they are holes in space, but there is matter down inside the hole. And the hole still forms a singularity and all the matter inside is </a:t>
            </a:r>
            <a:r>
              <a:rPr lang="en-US" baseline="0" dirty="0" err="1" smtClean="0">
                <a:latin typeface="Times New Roman" charset="0"/>
              </a:rPr>
              <a:t>spaghettified</a:t>
            </a:r>
            <a:r>
              <a:rPr lang="en-US" baseline="0" dirty="0" smtClean="0">
                <a:latin typeface="Times New Roman" charset="0"/>
              </a:rPr>
              <a:t>.</a:t>
            </a:r>
            <a:endParaRPr lang="en-US" dirty="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0"/>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fld id="{F7827645-FFA6-824C-9E1E-EEABE69EC046}" type="slidenum">
              <a:rPr lang="en-GB" sz="1200">
                <a:solidFill>
                  <a:srgbClr val="000000"/>
                </a:solidFill>
              </a:rPr>
              <a:pPr eaLnBrk="1" hangingPunct="1"/>
              <a:t>18</a:t>
            </a:fld>
            <a:endParaRPr lang="en-GB" sz="1200">
              <a:solidFill>
                <a:srgbClr val="000000"/>
              </a:solidFill>
            </a:endParaRPr>
          </a:p>
        </p:txBody>
      </p:sp>
      <p:sp>
        <p:nvSpPr>
          <p:cNvPr id="91139" name="Text Box 1"/>
          <p:cNvSpPr txBox="1">
            <a:spLocks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lnSpc>
                <a:spcPct val="100000"/>
              </a:lnSpc>
            </a:pPr>
            <a:fld id="{D2B04D47-21CC-7C49-A1D2-6E2E539F2CAD}" type="slidenum">
              <a:rPr lang="en-GB" sz="1200" smtClean="0">
                <a:solidFill>
                  <a:srgbClr val="000000"/>
                </a:solidFill>
              </a:rPr>
              <a:pPr algn="r" eaLnBrk="1" hangingPunct="1">
                <a:lnSpc>
                  <a:spcPct val="100000"/>
                </a:lnSpc>
              </a:pPr>
              <a:t>18</a:t>
            </a:fld>
            <a:endParaRPr lang="en-GB" sz="1200" smtClean="0">
              <a:solidFill>
                <a:srgbClr val="000000"/>
              </a:solidFill>
            </a:endParaRPr>
          </a:p>
        </p:txBody>
      </p:sp>
      <p:sp>
        <p:nvSpPr>
          <p:cNvPr id="91140"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lnSpc>
                <a:spcPct val="74000"/>
              </a:lnSpc>
            </a:pPr>
            <a:endParaRPr lang="en-US" smtClean="0">
              <a:solidFill>
                <a:prstClr val="white"/>
              </a:solidFill>
            </a:endParaRPr>
          </a:p>
        </p:txBody>
      </p:sp>
      <p:sp>
        <p:nvSpPr>
          <p:cNvPr id="91141" name="Rectangle 3"/>
          <p:cNvSpPr>
            <a:spLocks noGrp="1" noChangeArrowheads="1"/>
          </p:cNvSpPr>
          <p:nvPr>
            <p:ph type="body"/>
          </p:nvPr>
        </p:nvSpPr>
        <p:spPr>
          <a:xfrm>
            <a:off x="914400" y="4343400"/>
            <a:ext cx="5024438"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r>
              <a:rPr lang="en-US" dirty="0" smtClean="0">
                <a:latin typeface="Times New Roman" charset="0"/>
              </a:rPr>
              <a:t>Another kind</a:t>
            </a:r>
            <a:r>
              <a:rPr lang="en-US" baseline="0" dirty="0" smtClean="0">
                <a:latin typeface="Times New Roman" charset="0"/>
              </a:rPr>
              <a:t> of diagram, which I used for the cartoon black hole are conformal </a:t>
            </a:r>
            <a:r>
              <a:rPr lang="en-US" baseline="0" dirty="0" err="1" smtClean="0">
                <a:latin typeface="Times New Roman" charset="0"/>
              </a:rPr>
              <a:t>spacetime</a:t>
            </a:r>
            <a:r>
              <a:rPr lang="en-US" baseline="0" dirty="0" smtClean="0">
                <a:latin typeface="Times New Roman" charset="0"/>
              </a:rPr>
              <a:t> diagrams called Penrose diagrams. I won’t go into these, but here </a:t>
            </a:r>
            <a:r>
              <a:rPr lang="en-US" baseline="0" dirty="0" smtClean="0">
                <a:latin typeface="Times New Roman" charset="0"/>
              </a:rPr>
              <a:t>are </a:t>
            </a:r>
            <a:r>
              <a:rPr lang="en-US" baseline="0" dirty="0" smtClean="0">
                <a:latin typeface="Times New Roman" charset="0"/>
              </a:rPr>
              <a:t>some from the Wikipedia. They show that inside a rotating black hole there is an infinite series of universes. There are also universes with negative mass black holes and closed time-like curves, i.e., time machines. But there all cloaked behind horizons. And when a rotating black hole forms, none of this crazy stuff inside is formed.</a:t>
            </a:r>
            <a:endParaRPr lang="en-US" dirty="0">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0887" cy="3421063"/>
          </a:xfrm>
        </p:spPr>
      </p:sp>
      <p:sp>
        <p:nvSpPr>
          <p:cNvPr id="3" name="Notes Placeholder 2"/>
          <p:cNvSpPr>
            <a:spLocks noGrp="1"/>
          </p:cNvSpPr>
          <p:nvPr>
            <p:ph type="body" idx="1"/>
          </p:nvPr>
        </p:nvSpPr>
        <p:spPr/>
        <p:txBody>
          <a:bodyPr/>
          <a:lstStyle/>
          <a:p>
            <a:r>
              <a:rPr lang="en-US" dirty="0" smtClean="0"/>
              <a:t>Here’s the exciting conclusion. LIGO</a:t>
            </a:r>
            <a:r>
              <a:rPr lang="en-US" baseline="0" dirty="0" smtClean="0"/>
              <a:t> is detecting gravitational waves from black hole mergers, and the waves correspond to those given by General Relativity. So something like General Relativity’s black holes must exist. However, if we include quantum physics, there are other issues to consider, like Hawking radiation and some very strange ideas about observable quantum effects just outside the horizon and the black hole firewall information paradox. But that’s for another talk.</a:t>
            </a:r>
            <a:endParaRPr lang="en-US" dirty="0"/>
          </a:p>
        </p:txBody>
      </p:sp>
      <p:sp>
        <p:nvSpPr>
          <p:cNvPr id="4" name="Slide Number Placeholder 3"/>
          <p:cNvSpPr>
            <a:spLocks noGrp="1"/>
          </p:cNvSpPr>
          <p:nvPr>
            <p:ph type="sldNum" idx="10"/>
          </p:nvPr>
        </p:nvSpPr>
        <p:spPr/>
        <p:txBody>
          <a:bodyPr/>
          <a:lstStyle/>
          <a:p>
            <a:pPr>
              <a:defRPr/>
            </a:pPr>
            <a:fld id="{1BD88203-37CF-1C46-9841-F33926DBD1E0}" type="slidenum">
              <a:rPr lang="en-GB" smtClean="0"/>
              <a:pPr>
                <a:defRPr/>
              </a:pPr>
              <a:t>19</a:t>
            </a:fld>
            <a:endParaRPr lang="en-GB"/>
          </a:p>
        </p:txBody>
      </p:sp>
    </p:spTree>
    <p:extLst>
      <p:ext uri="{BB962C8B-B14F-4D97-AF65-F5344CB8AC3E}">
        <p14:creationId xmlns:p14="http://schemas.microsoft.com/office/powerpoint/2010/main" val="856927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fld id="{B3B8E9B3-CCC4-8E4F-97D9-C9FE483C5617}" type="slidenum">
              <a:rPr lang="en-GB" sz="1200">
                <a:solidFill>
                  <a:srgbClr val="000000"/>
                </a:solidFill>
              </a:rPr>
              <a:pPr eaLnBrk="1" hangingPunct="1"/>
              <a:t>2</a:t>
            </a:fld>
            <a:endParaRPr lang="en-GB" sz="1200">
              <a:solidFill>
                <a:srgbClr val="000000"/>
              </a:solidFill>
            </a:endParaRPr>
          </a:p>
        </p:txBody>
      </p:sp>
      <p:sp>
        <p:nvSpPr>
          <p:cNvPr id="69635" name="Text Box 1"/>
          <p:cNvSpPr txBox="1">
            <a:spLocks noChangeArrowheads="1"/>
          </p:cNvSpPr>
          <p:nvPr/>
        </p:nvSpPr>
        <p:spPr bwMode="auto">
          <a:xfrm>
            <a:off x="3886200" y="8686800"/>
            <a:ext cx="29654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lnSpc>
                <a:spcPct val="100000"/>
              </a:lnSpc>
            </a:pPr>
            <a:fld id="{411349E4-5D8E-774E-8BCA-B99CEF9D9733}" type="slidenum">
              <a:rPr lang="en-GB" sz="1200">
                <a:solidFill>
                  <a:srgbClr val="000000"/>
                </a:solidFill>
              </a:rPr>
              <a:pPr algn="r" eaLnBrk="1" hangingPunct="1">
                <a:lnSpc>
                  <a:spcPct val="100000"/>
                </a:lnSpc>
              </a:pPr>
              <a:t>2</a:t>
            </a:fld>
            <a:endParaRPr lang="en-GB" sz="1200">
              <a:solidFill>
                <a:srgbClr val="000000"/>
              </a:solidFill>
            </a:endParaRPr>
          </a:p>
        </p:txBody>
      </p:sp>
      <p:sp>
        <p:nvSpPr>
          <p:cNvPr id="69636" name="Text Box 2"/>
          <p:cNvSpPr txBox="1">
            <a:spLocks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lnSpc>
                <a:spcPct val="100000"/>
              </a:lnSpc>
            </a:pPr>
            <a:fld id="{9F642ADD-2767-A848-8243-0E38E997CFA1}" type="slidenum">
              <a:rPr lang="en-GB" sz="1200">
                <a:solidFill>
                  <a:srgbClr val="000000"/>
                </a:solidFill>
              </a:rPr>
              <a:pPr algn="r" eaLnBrk="1" hangingPunct="1">
                <a:lnSpc>
                  <a:spcPct val="100000"/>
                </a:lnSpc>
              </a:pPr>
              <a:t>2</a:t>
            </a:fld>
            <a:endParaRPr lang="en-GB" sz="1200">
              <a:solidFill>
                <a:srgbClr val="000000"/>
              </a:solidFill>
            </a:endParaRPr>
          </a:p>
        </p:txBody>
      </p:sp>
      <p:sp>
        <p:nvSpPr>
          <p:cNvPr id="69637"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endParaRPr lang="en-US"/>
          </a:p>
        </p:txBody>
      </p:sp>
      <p:sp>
        <p:nvSpPr>
          <p:cNvPr id="69638" name="Rectangle 4"/>
          <p:cNvSpPr>
            <a:spLocks noGrp="1" noChangeArrowheads="1"/>
          </p:cNvSpPr>
          <p:nvPr>
            <p:ph type="body"/>
          </p:nvPr>
        </p:nvSpPr>
        <p:spPr>
          <a:xfrm>
            <a:off x="914400" y="4343400"/>
            <a:ext cx="5022850" cy="410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dirty="0" smtClean="0">
                <a:latin typeface="Times New Roman" charset="0"/>
              </a:rPr>
              <a:t>First, why</a:t>
            </a:r>
            <a:r>
              <a:rPr lang="en-US" baseline="0" dirty="0" smtClean="0">
                <a:latin typeface="Times New Roman" charset="0"/>
              </a:rPr>
              <a:t> are we so fascinated by black holes? I think it is because of this question.</a:t>
            </a:r>
            <a:r>
              <a:rPr lang="en-US" sz="1200" baseline="0" dirty="0" smtClean="0">
                <a:solidFill>
                  <a:srgbClr val="000000"/>
                </a:solidFill>
                <a:latin typeface="Times New Roman" charset="0"/>
                <a:cs typeface="ＭＳ Ｐゴシック" charset="0"/>
              </a:rPr>
              <a:t> </a:t>
            </a:r>
            <a:r>
              <a:rPr lang="en-US" dirty="0" smtClean="0"/>
              <a:t>Einstein’s theories</a:t>
            </a:r>
            <a:r>
              <a:rPr lang="en-US" baseline="0" dirty="0" smtClean="0"/>
              <a:t> says gravity is warped </a:t>
            </a:r>
            <a:r>
              <a:rPr lang="en-US" baseline="0" dirty="0" err="1" smtClean="0"/>
              <a:t>spacetime</a:t>
            </a:r>
            <a:r>
              <a:rPr lang="en-US" baseline="0" dirty="0" smtClean="0"/>
              <a:t>. And just like electromagnetic fields can exist without sources of electricity or magnetism, a hole in warped </a:t>
            </a:r>
            <a:r>
              <a:rPr lang="en-US" baseline="0" dirty="0" err="1" smtClean="0"/>
              <a:t>spacetime</a:t>
            </a:r>
            <a:r>
              <a:rPr lang="en-US" baseline="0" dirty="0" smtClean="0"/>
              <a:t> can exist without matter or energy.</a:t>
            </a:r>
            <a:endParaRPr lang="en-GB" sz="1200" dirty="0" smtClean="0">
              <a:solidFill>
                <a:srgbClr val="000000"/>
              </a:solidFill>
              <a:latin typeface="Helvetica" charset="0"/>
              <a:cs typeface="Helvetica"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fld id="{4C0A5607-A65A-4B49-B052-46284D87A015}" type="slidenum">
              <a:rPr lang="en-GB" sz="1200">
                <a:solidFill>
                  <a:srgbClr val="000000"/>
                </a:solidFill>
              </a:rPr>
              <a:pPr eaLnBrk="1" hangingPunct="1"/>
              <a:t>20</a:t>
            </a:fld>
            <a:endParaRPr lang="en-GB" sz="1200">
              <a:solidFill>
                <a:srgbClr val="000000"/>
              </a:solidFill>
            </a:endParaRPr>
          </a:p>
        </p:txBody>
      </p:sp>
      <p:sp>
        <p:nvSpPr>
          <p:cNvPr id="94211" name="Text Box 1"/>
          <p:cNvSpPr txBox="1">
            <a:spLocks noChangeArrowheads="1"/>
          </p:cNvSpPr>
          <p:nvPr/>
        </p:nvSpPr>
        <p:spPr bwMode="auto">
          <a:xfrm>
            <a:off x="3886200" y="8686800"/>
            <a:ext cx="29654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lnSpc>
                <a:spcPct val="100000"/>
              </a:lnSpc>
            </a:pPr>
            <a:fld id="{C3B515A9-DC30-4D45-B152-614B6EEA9E2F}" type="slidenum">
              <a:rPr lang="en-GB" sz="1200">
                <a:solidFill>
                  <a:srgbClr val="000000"/>
                </a:solidFill>
              </a:rPr>
              <a:pPr algn="r" eaLnBrk="1" hangingPunct="1">
                <a:lnSpc>
                  <a:spcPct val="100000"/>
                </a:lnSpc>
              </a:pPr>
              <a:t>20</a:t>
            </a:fld>
            <a:endParaRPr lang="en-GB" sz="1200">
              <a:solidFill>
                <a:srgbClr val="000000"/>
              </a:solidFill>
            </a:endParaRPr>
          </a:p>
        </p:txBody>
      </p:sp>
      <p:sp>
        <p:nvSpPr>
          <p:cNvPr id="94212" name="Text Box 2"/>
          <p:cNvSpPr txBox="1">
            <a:spLocks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lnSpc>
                <a:spcPct val="100000"/>
              </a:lnSpc>
            </a:pPr>
            <a:fld id="{23692172-5B85-3A4B-A678-2503F1132B0D}" type="slidenum">
              <a:rPr lang="en-GB" sz="1200">
                <a:solidFill>
                  <a:srgbClr val="000000"/>
                </a:solidFill>
              </a:rPr>
              <a:pPr algn="r" eaLnBrk="1" hangingPunct="1">
                <a:lnSpc>
                  <a:spcPct val="100000"/>
                </a:lnSpc>
              </a:pPr>
              <a:t>20</a:t>
            </a:fld>
            <a:endParaRPr lang="en-GB" sz="1200">
              <a:solidFill>
                <a:srgbClr val="000000"/>
              </a:solidFill>
            </a:endParaRPr>
          </a:p>
        </p:txBody>
      </p:sp>
      <p:sp>
        <p:nvSpPr>
          <p:cNvPr id="94213"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endParaRPr lang="en-US"/>
          </a:p>
        </p:txBody>
      </p:sp>
      <p:sp>
        <p:nvSpPr>
          <p:cNvPr id="94214" name="Rectangle 4"/>
          <p:cNvSpPr>
            <a:spLocks noGrp="1" noChangeArrowheads="1"/>
          </p:cNvSpPr>
          <p:nvPr>
            <p:ph type="body"/>
          </p:nvPr>
        </p:nvSpPr>
        <p:spPr>
          <a:xfrm>
            <a:off x="914400" y="4343400"/>
            <a:ext cx="5022850" cy="410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r>
              <a:rPr lang="en-US" dirty="0" smtClean="0">
                <a:latin typeface="Times New Roman" charset="0"/>
              </a:rPr>
              <a:t>Are there</a:t>
            </a:r>
            <a:r>
              <a:rPr lang="en-US" baseline="0" dirty="0" smtClean="0">
                <a:latin typeface="Times New Roman" charset="0"/>
              </a:rPr>
              <a:t> any q</a:t>
            </a:r>
            <a:r>
              <a:rPr lang="en-US" dirty="0" smtClean="0">
                <a:latin typeface="Times New Roman" charset="0"/>
              </a:rPr>
              <a:t>uestions?</a:t>
            </a:r>
            <a:endParaRPr lang="en-US" dirty="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0887" cy="3421063"/>
          </a:xfrm>
        </p:spPr>
      </p:sp>
      <p:sp>
        <p:nvSpPr>
          <p:cNvPr id="3" name="Notes Placeholder 2"/>
          <p:cNvSpPr>
            <a:spLocks noGrp="1"/>
          </p:cNvSpPr>
          <p:nvPr>
            <p:ph type="body" idx="1"/>
          </p:nvPr>
        </p:nvSpPr>
        <p:spPr/>
        <p:txBody>
          <a:bodyPr/>
          <a:lstStyle/>
          <a:p>
            <a:r>
              <a:rPr lang="en-US" baseline="0" dirty="0" smtClean="0"/>
              <a:t>Mathematically, a black hole is a </a:t>
            </a:r>
            <a:r>
              <a:rPr lang="en-US" baseline="0" dirty="0" err="1" smtClean="0"/>
              <a:t>spacetime</a:t>
            </a:r>
            <a:r>
              <a:rPr lang="en-US" baseline="0" dirty="0" smtClean="0"/>
              <a:t> warped so much there is a boundary called the event horizon where the escape velocity becomes the speed of light. Thus, black holes are black. But they are also holes in space and they are nature’s ultimate time warps. So next is a crash course in relativity.</a:t>
            </a:r>
            <a:endParaRPr lang="en-US" dirty="0"/>
          </a:p>
        </p:txBody>
      </p:sp>
      <p:sp>
        <p:nvSpPr>
          <p:cNvPr id="4" name="Slide Number Placeholder 3"/>
          <p:cNvSpPr>
            <a:spLocks noGrp="1"/>
          </p:cNvSpPr>
          <p:nvPr>
            <p:ph type="sldNum" idx="10"/>
          </p:nvPr>
        </p:nvSpPr>
        <p:spPr/>
        <p:txBody>
          <a:bodyPr/>
          <a:lstStyle/>
          <a:p>
            <a:pPr>
              <a:defRPr/>
            </a:pPr>
            <a:fld id="{1BD88203-37CF-1C46-9841-F33926DBD1E0}" type="slidenum">
              <a:rPr lang="en-GB" smtClean="0"/>
              <a:pPr>
                <a:defRPr/>
              </a:pPr>
              <a:t>3</a:t>
            </a:fld>
            <a:endParaRPr lang="en-GB"/>
          </a:p>
        </p:txBody>
      </p:sp>
    </p:spTree>
    <p:extLst>
      <p:ext uri="{BB962C8B-B14F-4D97-AF65-F5344CB8AC3E}">
        <p14:creationId xmlns:p14="http://schemas.microsoft.com/office/powerpoint/2010/main" val="82030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fld id="{B3B8E9B3-CCC4-8E4F-97D9-C9FE483C5617}" type="slidenum">
              <a:rPr lang="en-GB" sz="1200">
                <a:solidFill>
                  <a:srgbClr val="000000"/>
                </a:solidFill>
              </a:rPr>
              <a:pPr eaLnBrk="1" hangingPunct="1"/>
              <a:t>4</a:t>
            </a:fld>
            <a:endParaRPr lang="en-GB" sz="1200">
              <a:solidFill>
                <a:srgbClr val="000000"/>
              </a:solidFill>
            </a:endParaRPr>
          </a:p>
        </p:txBody>
      </p:sp>
      <p:sp>
        <p:nvSpPr>
          <p:cNvPr id="69635" name="Text Box 1"/>
          <p:cNvSpPr txBox="1">
            <a:spLocks noChangeArrowheads="1"/>
          </p:cNvSpPr>
          <p:nvPr/>
        </p:nvSpPr>
        <p:spPr bwMode="auto">
          <a:xfrm>
            <a:off x="3886200" y="8686800"/>
            <a:ext cx="29654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lnSpc>
                <a:spcPct val="100000"/>
              </a:lnSpc>
            </a:pPr>
            <a:fld id="{411349E4-5D8E-774E-8BCA-B99CEF9D9733}" type="slidenum">
              <a:rPr lang="en-GB" sz="1200">
                <a:solidFill>
                  <a:srgbClr val="000000"/>
                </a:solidFill>
              </a:rPr>
              <a:pPr algn="r" eaLnBrk="1" hangingPunct="1">
                <a:lnSpc>
                  <a:spcPct val="100000"/>
                </a:lnSpc>
              </a:pPr>
              <a:t>4</a:t>
            </a:fld>
            <a:endParaRPr lang="en-GB" sz="1200">
              <a:solidFill>
                <a:srgbClr val="000000"/>
              </a:solidFill>
            </a:endParaRPr>
          </a:p>
        </p:txBody>
      </p:sp>
      <p:sp>
        <p:nvSpPr>
          <p:cNvPr id="69636" name="Text Box 2"/>
          <p:cNvSpPr txBox="1">
            <a:spLocks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lnSpc>
                <a:spcPct val="100000"/>
              </a:lnSpc>
            </a:pPr>
            <a:fld id="{9F642ADD-2767-A848-8243-0E38E997CFA1}" type="slidenum">
              <a:rPr lang="en-GB" sz="1200">
                <a:solidFill>
                  <a:srgbClr val="000000"/>
                </a:solidFill>
              </a:rPr>
              <a:pPr algn="r" eaLnBrk="1" hangingPunct="1">
                <a:lnSpc>
                  <a:spcPct val="100000"/>
                </a:lnSpc>
              </a:pPr>
              <a:t>4</a:t>
            </a:fld>
            <a:endParaRPr lang="en-GB" sz="1200">
              <a:solidFill>
                <a:srgbClr val="000000"/>
              </a:solidFill>
            </a:endParaRPr>
          </a:p>
        </p:txBody>
      </p:sp>
      <p:sp>
        <p:nvSpPr>
          <p:cNvPr id="69637"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endParaRPr lang="en-US"/>
          </a:p>
        </p:txBody>
      </p:sp>
      <p:sp>
        <p:nvSpPr>
          <p:cNvPr id="69638" name="Rectangle 4"/>
          <p:cNvSpPr>
            <a:spLocks noGrp="1" noChangeArrowheads="1"/>
          </p:cNvSpPr>
          <p:nvPr>
            <p:ph type="body"/>
          </p:nvPr>
        </p:nvSpPr>
        <p:spPr>
          <a:xfrm>
            <a:off x="914400" y="4343400"/>
            <a:ext cx="5022850" cy="410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r>
              <a:rPr lang="en-US" baseline="0" dirty="0" smtClean="0">
                <a:latin typeface="Times New Roman" charset="0"/>
              </a:rPr>
              <a:t>Because of the way electromagnetism works, Einstein postulated the speed of light is independent of motion. So today we are not surprised a laptop works the same in space as on Earth. But the consequence is shown here. The motorcycle riders send a light pulse between them, but pass Bohr and Einstein at speed v, who see the pulse travel a longer distance. Thus, by the Pythagorean theorem, the riders measure less time as given by the time dilation formula.</a:t>
            </a:r>
            <a:endParaRPr lang="en-US" dirty="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fld id="{A2A2AC1E-73E1-D34F-B99C-E813CFBD5DAF}" type="slidenum">
              <a:rPr lang="en-GB" sz="1200">
                <a:solidFill>
                  <a:srgbClr val="000000"/>
                </a:solidFill>
              </a:rPr>
              <a:pPr eaLnBrk="1" hangingPunct="1"/>
              <a:t>5</a:t>
            </a:fld>
            <a:endParaRPr lang="en-GB" sz="1200">
              <a:solidFill>
                <a:srgbClr val="000000"/>
              </a:solidFill>
            </a:endParaRPr>
          </a:p>
        </p:txBody>
      </p:sp>
      <p:sp>
        <p:nvSpPr>
          <p:cNvPr id="109571" name="Text Box 1"/>
          <p:cNvSpPr txBox="1">
            <a:spLocks noChangeArrowheads="1"/>
          </p:cNvSpPr>
          <p:nvPr/>
        </p:nvSpPr>
        <p:spPr bwMode="auto">
          <a:xfrm>
            <a:off x="3886200" y="8686800"/>
            <a:ext cx="29654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lnSpc>
                <a:spcPct val="100000"/>
              </a:lnSpc>
            </a:pPr>
            <a:fld id="{44F9DD26-26FF-D64F-B52C-85D8CD6673A3}" type="slidenum">
              <a:rPr lang="en-GB" sz="1200">
                <a:solidFill>
                  <a:srgbClr val="000000"/>
                </a:solidFill>
              </a:rPr>
              <a:pPr algn="r" eaLnBrk="1" hangingPunct="1">
                <a:lnSpc>
                  <a:spcPct val="100000"/>
                </a:lnSpc>
              </a:pPr>
              <a:t>5</a:t>
            </a:fld>
            <a:endParaRPr lang="en-GB" sz="1200">
              <a:solidFill>
                <a:srgbClr val="000000"/>
              </a:solidFill>
            </a:endParaRPr>
          </a:p>
        </p:txBody>
      </p:sp>
      <p:sp>
        <p:nvSpPr>
          <p:cNvPr id="109572" name="Text Box 2"/>
          <p:cNvSpPr txBox="1">
            <a:spLocks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lnSpc>
                <a:spcPct val="100000"/>
              </a:lnSpc>
            </a:pPr>
            <a:fld id="{7CF236BD-C79A-0946-83BF-B32F20E7C193}" type="slidenum">
              <a:rPr lang="en-GB" sz="1200">
                <a:solidFill>
                  <a:srgbClr val="000000"/>
                </a:solidFill>
              </a:rPr>
              <a:pPr algn="r" eaLnBrk="1" hangingPunct="1">
                <a:lnSpc>
                  <a:spcPct val="100000"/>
                </a:lnSpc>
              </a:pPr>
              <a:t>5</a:t>
            </a:fld>
            <a:endParaRPr lang="en-GB" sz="1200">
              <a:solidFill>
                <a:srgbClr val="000000"/>
              </a:solidFill>
            </a:endParaRPr>
          </a:p>
        </p:txBody>
      </p:sp>
      <p:sp>
        <p:nvSpPr>
          <p:cNvPr id="109573"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endParaRPr lang="en-US"/>
          </a:p>
        </p:txBody>
      </p:sp>
      <p:sp>
        <p:nvSpPr>
          <p:cNvPr id="109574" name="Rectangle 4"/>
          <p:cNvSpPr>
            <a:spLocks noGrp="1" noChangeArrowheads="1"/>
          </p:cNvSpPr>
          <p:nvPr>
            <p:ph type="body"/>
          </p:nvPr>
        </p:nvSpPr>
        <p:spPr>
          <a:xfrm>
            <a:off x="914400" y="4343400"/>
            <a:ext cx="5022850" cy="410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r>
              <a:rPr lang="en-US" dirty="0" smtClean="0">
                <a:latin typeface="Times New Roman" charset="0"/>
              </a:rPr>
              <a:t>Here’s the cool part. Herman </a:t>
            </a:r>
            <a:r>
              <a:rPr lang="en-US" dirty="0" err="1" smtClean="0">
                <a:latin typeface="Times New Roman" charset="0"/>
              </a:rPr>
              <a:t>Minkowski</a:t>
            </a:r>
            <a:r>
              <a:rPr lang="en-US" dirty="0" smtClean="0">
                <a:latin typeface="Times New Roman" charset="0"/>
              </a:rPr>
              <a:t> and others</a:t>
            </a:r>
            <a:r>
              <a:rPr lang="en-US" baseline="0" dirty="0" smtClean="0">
                <a:latin typeface="Times New Roman" charset="0"/>
              </a:rPr>
              <a:t> realized one could rearrange the time dilation formula to give give the </a:t>
            </a:r>
            <a:r>
              <a:rPr lang="en-US" baseline="0" dirty="0" err="1" smtClean="0">
                <a:latin typeface="Times New Roman" charset="0"/>
              </a:rPr>
              <a:t>spacetime</a:t>
            </a:r>
            <a:r>
              <a:rPr lang="en-US" baseline="0" dirty="0" smtClean="0">
                <a:latin typeface="Times New Roman" charset="0"/>
              </a:rPr>
              <a:t> interval, shown here. When this is drawn on a </a:t>
            </a:r>
            <a:r>
              <a:rPr lang="en-US" baseline="0" dirty="0" err="1" smtClean="0">
                <a:latin typeface="Times New Roman" charset="0"/>
              </a:rPr>
              <a:t>spacetime</a:t>
            </a:r>
            <a:r>
              <a:rPr lang="en-US" baseline="0" dirty="0" smtClean="0">
                <a:latin typeface="Times New Roman" charset="0"/>
              </a:rPr>
              <a:t> diagram, the square of the hypotenuse of a triangle is the difference, not the sum, of the squares of the other two sides. This is key to understanding black holes.</a:t>
            </a:r>
            <a:endParaRPr lang="en-US" dirty="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fld id="{F75B8027-EF0F-4B40-8349-A6C3E15641A9}" type="slidenum">
              <a:rPr lang="en-GB" sz="1200">
                <a:solidFill>
                  <a:srgbClr val="000000"/>
                </a:solidFill>
              </a:rPr>
              <a:pPr eaLnBrk="1" hangingPunct="1"/>
              <a:t>6</a:t>
            </a:fld>
            <a:endParaRPr lang="en-GB" sz="1200">
              <a:solidFill>
                <a:srgbClr val="000000"/>
              </a:solidFill>
            </a:endParaRPr>
          </a:p>
        </p:txBody>
      </p:sp>
      <p:sp>
        <p:nvSpPr>
          <p:cNvPr id="74755" name="Text Box 1"/>
          <p:cNvSpPr txBox="1">
            <a:spLocks noChangeArrowheads="1"/>
          </p:cNvSpPr>
          <p:nvPr/>
        </p:nvSpPr>
        <p:spPr bwMode="auto">
          <a:xfrm>
            <a:off x="3886200" y="8686800"/>
            <a:ext cx="29654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lnSpc>
                <a:spcPct val="100000"/>
              </a:lnSpc>
            </a:pPr>
            <a:fld id="{E281D674-6AE0-754E-A310-2CAF25A2C650}" type="slidenum">
              <a:rPr lang="en-GB" sz="1200">
                <a:solidFill>
                  <a:srgbClr val="000000"/>
                </a:solidFill>
              </a:rPr>
              <a:pPr algn="r" eaLnBrk="1" hangingPunct="1">
                <a:lnSpc>
                  <a:spcPct val="100000"/>
                </a:lnSpc>
              </a:pPr>
              <a:t>6</a:t>
            </a:fld>
            <a:endParaRPr lang="en-GB" sz="1200">
              <a:solidFill>
                <a:srgbClr val="000000"/>
              </a:solidFill>
            </a:endParaRPr>
          </a:p>
        </p:txBody>
      </p:sp>
      <p:sp>
        <p:nvSpPr>
          <p:cNvPr id="74756" name="Text Box 2"/>
          <p:cNvSpPr txBox="1">
            <a:spLocks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lnSpc>
                <a:spcPct val="100000"/>
              </a:lnSpc>
            </a:pPr>
            <a:fld id="{A7A05276-AA68-7240-9062-BC4A29935415}" type="slidenum">
              <a:rPr lang="en-GB" sz="1200">
                <a:solidFill>
                  <a:srgbClr val="000000"/>
                </a:solidFill>
              </a:rPr>
              <a:pPr algn="r" eaLnBrk="1" hangingPunct="1">
                <a:lnSpc>
                  <a:spcPct val="100000"/>
                </a:lnSpc>
              </a:pPr>
              <a:t>6</a:t>
            </a:fld>
            <a:endParaRPr lang="en-GB" sz="1200">
              <a:solidFill>
                <a:srgbClr val="000000"/>
              </a:solidFill>
            </a:endParaRPr>
          </a:p>
        </p:txBody>
      </p:sp>
      <p:sp>
        <p:nvSpPr>
          <p:cNvPr id="74757"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endParaRPr lang="en-US"/>
          </a:p>
        </p:txBody>
      </p:sp>
      <p:sp>
        <p:nvSpPr>
          <p:cNvPr id="74758" name="Rectangle 4"/>
          <p:cNvSpPr>
            <a:spLocks noGrp="1" noChangeArrowheads="1"/>
          </p:cNvSpPr>
          <p:nvPr>
            <p:ph type="body"/>
          </p:nvPr>
        </p:nvSpPr>
        <p:spPr>
          <a:xfrm>
            <a:off x="914400" y="4343400"/>
            <a:ext cx="5022850" cy="410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r>
              <a:rPr lang="en-US" baseline="0" dirty="0" smtClean="0">
                <a:latin typeface="Times New Roman" charset="0"/>
              </a:rPr>
              <a:t>For example, assume a spaceship travels 29 light-years in 30 years of time, as shown. But the time measured in the spaceship is 30 squared minus 29 squared equals 59, and the square root gives 7.7 years. Now, to go to curved </a:t>
            </a:r>
            <a:r>
              <a:rPr lang="en-US" baseline="0" dirty="0" err="1" smtClean="0">
                <a:latin typeface="Times New Roman" charset="0"/>
              </a:rPr>
              <a:t>spacetime</a:t>
            </a:r>
            <a:r>
              <a:rPr lang="en-US" baseline="0" dirty="0" smtClean="0">
                <a:latin typeface="Times New Roman" charset="0"/>
              </a:rPr>
              <a:t>  you simply change to using infinitesimals, which gives arc length. Thus, General Relativity generalizes the above to 4D arc length formulas.</a:t>
            </a:r>
            <a:endParaRPr lang="en-US" dirty="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fld id="{C5939E0E-EDD9-AF4C-B33E-A609CD9445F0}" type="slidenum">
              <a:rPr lang="en-GB" sz="1200">
                <a:solidFill>
                  <a:srgbClr val="000000"/>
                </a:solidFill>
              </a:rPr>
              <a:pPr eaLnBrk="1" hangingPunct="1"/>
              <a:t>7</a:t>
            </a:fld>
            <a:endParaRPr lang="en-GB" sz="1200">
              <a:solidFill>
                <a:srgbClr val="000000"/>
              </a:solidFill>
            </a:endParaRPr>
          </a:p>
        </p:txBody>
      </p:sp>
      <p:sp>
        <p:nvSpPr>
          <p:cNvPr id="115715" name="Text Box 1"/>
          <p:cNvSpPr txBox="1">
            <a:spLocks noChangeArrowheads="1"/>
          </p:cNvSpPr>
          <p:nvPr/>
        </p:nvSpPr>
        <p:spPr bwMode="auto">
          <a:xfrm>
            <a:off x="3886200" y="8686800"/>
            <a:ext cx="29654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lnSpc>
                <a:spcPct val="100000"/>
              </a:lnSpc>
            </a:pPr>
            <a:fld id="{587AFB33-7237-BA43-8C3B-56CCF1488A41}" type="slidenum">
              <a:rPr lang="en-GB" sz="1200">
                <a:solidFill>
                  <a:srgbClr val="000000"/>
                </a:solidFill>
              </a:rPr>
              <a:pPr algn="r" eaLnBrk="1" hangingPunct="1">
                <a:lnSpc>
                  <a:spcPct val="100000"/>
                </a:lnSpc>
              </a:pPr>
              <a:t>7</a:t>
            </a:fld>
            <a:endParaRPr lang="en-GB" sz="1200">
              <a:solidFill>
                <a:srgbClr val="000000"/>
              </a:solidFill>
            </a:endParaRPr>
          </a:p>
        </p:txBody>
      </p:sp>
      <p:sp>
        <p:nvSpPr>
          <p:cNvPr id="115716" name="Text Box 2"/>
          <p:cNvSpPr txBox="1">
            <a:spLocks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lnSpc>
                <a:spcPct val="100000"/>
              </a:lnSpc>
            </a:pPr>
            <a:fld id="{DC3BFDF0-6E39-3A48-88D1-B585E429B5CC}" type="slidenum">
              <a:rPr lang="en-GB" sz="1200">
                <a:solidFill>
                  <a:srgbClr val="000000"/>
                </a:solidFill>
              </a:rPr>
              <a:pPr algn="r" eaLnBrk="1" hangingPunct="1">
                <a:lnSpc>
                  <a:spcPct val="100000"/>
                </a:lnSpc>
              </a:pPr>
              <a:t>7</a:t>
            </a:fld>
            <a:endParaRPr lang="en-GB" sz="1200">
              <a:solidFill>
                <a:srgbClr val="000000"/>
              </a:solidFill>
            </a:endParaRPr>
          </a:p>
        </p:txBody>
      </p:sp>
      <p:sp>
        <p:nvSpPr>
          <p:cNvPr id="115717"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endParaRPr lang="en-US"/>
          </a:p>
        </p:txBody>
      </p:sp>
      <p:sp>
        <p:nvSpPr>
          <p:cNvPr id="115718" name="Rectangle 4"/>
          <p:cNvSpPr>
            <a:spLocks noGrp="1" noChangeArrowheads="1"/>
          </p:cNvSpPr>
          <p:nvPr>
            <p:ph type="body"/>
          </p:nvPr>
        </p:nvSpPr>
        <p:spPr>
          <a:xfrm>
            <a:off x="914400" y="4343400"/>
            <a:ext cx="5022850" cy="410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r>
              <a:rPr lang="en-US" dirty="0" smtClean="0">
                <a:latin typeface="Times New Roman" charset="0"/>
              </a:rPr>
              <a:t>That’s what</a:t>
            </a:r>
            <a:r>
              <a:rPr lang="en-US" baseline="0" dirty="0" smtClean="0">
                <a:latin typeface="Times New Roman" charset="0"/>
              </a:rPr>
              <a:t> this is. In 1916 Schwarzschild found the spherically symmetric vacuum solution to Einstein’s Field equations. There is no matter or energy in this, The mass M is an integration constant. Note the minus sign between space and time coordinates. And note there is a radius, the Schwarzschild radius, where the escape velocity is the speed of light. Therefore, this is the arc length formula for a black hole.</a:t>
            </a:r>
            <a:endParaRPr lang="en-US" dirty="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0"/>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fld id="{81146955-B3F7-FC49-A1A1-C77A27711AC8}" type="slidenum">
              <a:rPr lang="en-GB" sz="1200">
                <a:solidFill>
                  <a:srgbClr val="000000"/>
                </a:solidFill>
              </a:rPr>
              <a:pPr eaLnBrk="1" hangingPunct="1"/>
              <a:t>8</a:t>
            </a:fld>
            <a:endParaRPr lang="en-GB" sz="1200">
              <a:solidFill>
                <a:srgbClr val="000000"/>
              </a:solidFill>
            </a:endParaRPr>
          </a:p>
        </p:txBody>
      </p:sp>
      <p:sp>
        <p:nvSpPr>
          <p:cNvPr id="60419" name="Text Box 1"/>
          <p:cNvSpPr txBox="1">
            <a:spLocks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lnSpc>
                <a:spcPct val="100000"/>
              </a:lnSpc>
            </a:pPr>
            <a:fld id="{297156F3-AD6E-484F-9223-024159566F8A}" type="slidenum">
              <a:rPr lang="en-GB" sz="1200" smtClean="0">
                <a:solidFill>
                  <a:srgbClr val="000000"/>
                </a:solidFill>
              </a:rPr>
              <a:pPr algn="r" eaLnBrk="1" hangingPunct="1">
                <a:lnSpc>
                  <a:spcPct val="100000"/>
                </a:lnSpc>
              </a:pPr>
              <a:t>8</a:t>
            </a:fld>
            <a:endParaRPr lang="en-GB" sz="1200" smtClean="0">
              <a:solidFill>
                <a:srgbClr val="000000"/>
              </a:solidFill>
            </a:endParaRPr>
          </a:p>
        </p:txBody>
      </p:sp>
      <p:sp>
        <p:nvSpPr>
          <p:cNvPr id="60420"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lnSpc>
                <a:spcPct val="74000"/>
              </a:lnSpc>
            </a:pPr>
            <a:endParaRPr lang="en-US" smtClean="0">
              <a:solidFill>
                <a:prstClr val="white"/>
              </a:solidFill>
            </a:endParaRPr>
          </a:p>
        </p:txBody>
      </p:sp>
      <p:sp>
        <p:nvSpPr>
          <p:cNvPr id="60421" name="Rectangle 3"/>
          <p:cNvSpPr>
            <a:spLocks noGrp="1" noChangeArrowheads="1"/>
          </p:cNvSpPr>
          <p:nvPr>
            <p:ph type="body"/>
          </p:nvPr>
        </p:nvSpPr>
        <p:spPr>
          <a:xfrm>
            <a:off x="914400" y="4343400"/>
            <a:ext cx="5024438"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r>
              <a:rPr lang="en-US" dirty="0" smtClean="0">
                <a:latin typeface="Times New Roman" charset="0"/>
              </a:rPr>
              <a:t>Most</a:t>
            </a:r>
            <a:r>
              <a:rPr lang="en-US" baseline="0" dirty="0" smtClean="0">
                <a:latin typeface="Times New Roman" charset="0"/>
              </a:rPr>
              <a:t> of us cannot </a:t>
            </a:r>
            <a:r>
              <a:rPr lang="en-US" dirty="0" smtClean="0">
                <a:latin typeface="Times New Roman" charset="0"/>
              </a:rPr>
              <a:t>visualize</a:t>
            </a:r>
            <a:r>
              <a:rPr lang="en-US" baseline="0" dirty="0" smtClean="0">
                <a:latin typeface="Times New Roman" charset="0"/>
              </a:rPr>
              <a:t> curved </a:t>
            </a:r>
            <a:r>
              <a:rPr lang="en-US" baseline="0" dirty="0" err="1" smtClean="0">
                <a:latin typeface="Times New Roman" charset="0"/>
              </a:rPr>
              <a:t>spacetime</a:t>
            </a:r>
            <a:r>
              <a:rPr lang="en-US" baseline="0" dirty="0" smtClean="0">
                <a:latin typeface="Times New Roman" charset="0"/>
              </a:rPr>
              <a:t>. But we can visualize a 2D curved surface. So, if we take the t = 0, theta = pi/2 slice of the black hole, this gives the 2D arc length formula at the top. To visualize this, drop that surface into flat 3D space. And, with a bit of math </a:t>
            </a:r>
            <a:r>
              <a:rPr lang="mr-IN" baseline="0" dirty="0" smtClean="0">
                <a:latin typeface="Times New Roman" charset="0"/>
              </a:rPr>
              <a:t>…</a:t>
            </a:r>
            <a:endParaRPr lang="en-US" dirty="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fld id="{716A0952-4EBE-1C44-AC02-67A9F78664FB}" type="slidenum">
              <a:rPr lang="en-GB" sz="1200">
                <a:solidFill>
                  <a:srgbClr val="000000"/>
                </a:solidFill>
              </a:rPr>
              <a:pPr eaLnBrk="1" hangingPunct="1"/>
              <a:t>9</a:t>
            </a:fld>
            <a:endParaRPr lang="en-GB" sz="1200">
              <a:solidFill>
                <a:srgbClr val="000000"/>
              </a:solidFill>
            </a:endParaRPr>
          </a:p>
        </p:txBody>
      </p:sp>
      <p:sp>
        <p:nvSpPr>
          <p:cNvPr id="76803" name="Text Box 1"/>
          <p:cNvSpPr txBox="1">
            <a:spLocks noChangeArrowheads="1"/>
          </p:cNvSpPr>
          <p:nvPr/>
        </p:nvSpPr>
        <p:spPr bwMode="auto">
          <a:xfrm>
            <a:off x="3886200" y="8686800"/>
            <a:ext cx="29654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lnSpc>
                <a:spcPct val="100000"/>
              </a:lnSpc>
            </a:pPr>
            <a:fld id="{E16A06EE-EC8C-914D-9DAD-B46C31F23607}" type="slidenum">
              <a:rPr lang="en-GB" sz="1200">
                <a:solidFill>
                  <a:srgbClr val="000000"/>
                </a:solidFill>
              </a:rPr>
              <a:pPr algn="r" eaLnBrk="1" hangingPunct="1">
                <a:lnSpc>
                  <a:spcPct val="100000"/>
                </a:lnSpc>
              </a:pPr>
              <a:t>9</a:t>
            </a:fld>
            <a:endParaRPr lang="en-GB" sz="1200">
              <a:solidFill>
                <a:srgbClr val="000000"/>
              </a:solidFill>
            </a:endParaRPr>
          </a:p>
        </p:txBody>
      </p:sp>
      <p:sp>
        <p:nvSpPr>
          <p:cNvPr id="76804" name="Text Box 2"/>
          <p:cNvSpPr txBox="1">
            <a:spLocks noChangeArrowheads="1"/>
          </p:cNvSpPr>
          <p:nvPr/>
        </p:nvSpPr>
        <p:spPr bwMode="auto">
          <a:xfrm>
            <a:off x="3886200" y="8686800"/>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lnSpc>
                <a:spcPct val="100000"/>
              </a:lnSpc>
            </a:pPr>
            <a:fld id="{D8D4B260-BD0A-094D-B598-0BE399FE1BE0}" type="slidenum">
              <a:rPr lang="en-GB" sz="1200">
                <a:solidFill>
                  <a:srgbClr val="000000"/>
                </a:solidFill>
              </a:rPr>
              <a:pPr algn="r" eaLnBrk="1" hangingPunct="1">
                <a:lnSpc>
                  <a:spcPct val="100000"/>
                </a:lnSpc>
              </a:pPr>
              <a:t>9</a:t>
            </a:fld>
            <a:endParaRPr lang="en-GB" sz="1200">
              <a:solidFill>
                <a:srgbClr val="000000"/>
              </a:solidFill>
            </a:endParaRPr>
          </a:p>
        </p:txBody>
      </p:sp>
      <p:sp>
        <p:nvSpPr>
          <p:cNvPr id="76805"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endParaRPr lang="en-US"/>
          </a:p>
        </p:txBody>
      </p:sp>
      <p:sp>
        <p:nvSpPr>
          <p:cNvPr id="76806" name="Rectangle 4"/>
          <p:cNvSpPr>
            <a:spLocks noGrp="1" noChangeArrowheads="1"/>
          </p:cNvSpPr>
          <p:nvPr>
            <p:ph type="body"/>
          </p:nvPr>
        </p:nvSpPr>
        <p:spPr>
          <a:xfrm>
            <a:off x="914400" y="4343400"/>
            <a:ext cx="5022850" cy="410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r>
              <a:rPr lang="en-US" dirty="0" smtClean="0">
                <a:latin typeface="Times New Roman" charset="0"/>
              </a:rPr>
              <a:t>You get</a:t>
            </a:r>
            <a:r>
              <a:rPr lang="en-US" baseline="0" dirty="0" smtClean="0">
                <a:latin typeface="Times New Roman" charset="0"/>
              </a:rPr>
              <a:t> this: a parabola revolved around the z-axis. This is the Einstein Rosen Bridge. In general, visualized 2D slices like this are called embedding diagrams. Note the red circle is the event horizon, and circles that go around it map to circles below. But if you go straight to the event horizon you follow a parabola and come out in a mirror image of where you went in! So this is a wormhole!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0FFEF6FA-C852-184B-AD88-87D5EFE14848}" type="slidenum">
              <a:rPr lang="en-GB"/>
              <a:pPr>
                <a:defRPr/>
              </a:pPr>
              <a:t>‹#›</a:t>
            </a:fld>
            <a:endParaRPr lang="en-GB"/>
          </a:p>
        </p:txBody>
      </p:sp>
    </p:spTree>
    <p:extLst>
      <p:ext uri="{BB962C8B-B14F-4D97-AF65-F5344CB8AC3E}">
        <p14:creationId xmlns:p14="http://schemas.microsoft.com/office/powerpoint/2010/main" val="795840579"/>
      </p:ext>
    </p:extLst>
  </p:cSld>
  <p:clrMapOvr>
    <a:masterClrMapping/>
  </p:clrMapOvr>
  <p:transition xmlns:p14="http://schemas.microsoft.com/office/powerpoint/2010/mai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180CD5C1-B032-1F46-AB14-E36970DAF73F}" type="slidenum">
              <a:rPr lang="en-GB"/>
              <a:pPr>
                <a:defRPr/>
              </a:pPr>
              <a:t>‹#›</a:t>
            </a:fld>
            <a:endParaRPr lang="en-GB"/>
          </a:p>
        </p:txBody>
      </p:sp>
    </p:spTree>
    <p:extLst>
      <p:ext uri="{BB962C8B-B14F-4D97-AF65-F5344CB8AC3E}">
        <p14:creationId xmlns:p14="http://schemas.microsoft.com/office/powerpoint/2010/main" val="140864136"/>
      </p:ext>
    </p:extLst>
  </p:cSld>
  <p:clrMapOvr>
    <a:masterClrMapping/>
  </p:clrMapOvr>
  <p:transition xmlns:p14="http://schemas.microsoft.com/office/powerpoint/2010/mai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0338" y="609600"/>
            <a:ext cx="1939925" cy="5478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2138" cy="5478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BB5FF7C9-4AC3-2648-85B0-EC21A5155DFD}" type="slidenum">
              <a:rPr lang="en-GB"/>
              <a:pPr>
                <a:defRPr/>
              </a:pPr>
              <a:t>‹#›</a:t>
            </a:fld>
            <a:endParaRPr lang="en-GB"/>
          </a:p>
        </p:txBody>
      </p:sp>
    </p:spTree>
    <p:extLst>
      <p:ext uri="{BB962C8B-B14F-4D97-AF65-F5344CB8AC3E}">
        <p14:creationId xmlns:p14="http://schemas.microsoft.com/office/powerpoint/2010/main" val="3816550223"/>
      </p:ext>
    </p:extLst>
  </p:cSld>
  <p:clrMapOvr>
    <a:masterClrMapping/>
  </p:clrMapOvr>
  <p:transition xmlns:p14="http://schemas.microsoft.com/office/powerpoint/2010/mai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329EF5DF-04FB-BF4A-9D53-06A227A989C4}" type="slidenum">
              <a:rPr lang="en-GB"/>
              <a:pPr>
                <a:defRPr/>
              </a:pPr>
              <a:t>‹#›</a:t>
            </a:fld>
            <a:endParaRPr lang="en-GB"/>
          </a:p>
        </p:txBody>
      </p:sp>
    </p:spTree>
    <p:extLst>
      <p:ext uri="{BB962C8B-B14F-4D97-AF65-F5344CB8AC3E}">
        <p14:creationId xmlns:p14="http://schemas.microsoft.com/office/powerpoint/2010/main" val="1258437144"/>
      </p:ext>
    </p:extLst>
  </p:cSld>
  <p:clrMapOvr>
    <a:masterClrMapping/>
  </p:clrMapOvr>
  <p:transition xmlns:p14="http://schemas.microsoft.com/office/powerpoint/2010/mai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ECF1F0E5-CE51-EF4B-891E-E817CF48A56D}" type="slidenum">
              <a:rPr lang="en-GB"/>
              <a:pPr>
                <a:defRPr/>
              </a:pPr>
              <a:t>‹#›</a:t>
            </a:fld>
            <a:endParaRPr lang="en-GB"/>
          </a:p>
        </p:txBody>
      </p:sp>
    </p:spTree>
    <p:extLst>
      <p:ext uri="{BB962C8B-B14F-4D97-AF65-F5344CB8AC3E}">
        <p14:creationId xmlns:p14="http://schemas.microsoft.com/office/powerpoint/2010/main" val="2936490650"/>
      </p:ext>
    </p:extLst>
  </p:cSld>
  <p:clrMapOvr>
    <a:masterClrMapping/>
  </p:clrMapOvr>
  <p:transition xmlns:p14="http://schemas.microsoft.com/office/powerpoint/2010/mai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57F46A36-2474-2647-946C-299E32A330EC}" type="slidenum">
              <a:rPr lang="en-GB"/>
              <a:pPr>
                <a:defRPr/>
              </a:pPr>
              <a:t>‹#›</a:t>
            </a:fld>
            <a:endParaRPr lang="en-GB"/>
          </a:p>
        </p:txBody>
      </p:sp>
    </p:spTree>
    <p:extLst>
      <p:ext uri="{BB962C8B-B14F-4D97-AF65-F5344CB8AC3E}">
        <p14:creationId xmlns:p14="http://schemas.microsoft.com/office/powerpoint/2010/main" val="962947400"/>
      </p:ext>
    </p:extLst>
  </p:cSld>
  <p:clrMapOvr>
    <a:masterClrMapping/>
  </p:clrMapOvr>
  <p:transition xmlns:p14="http://schemas.microsoft.com/office/powerpoint/2010/mai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981200"/>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8169CD76-9948-4A4E-A35F-30AB4C735C90}" type="slidenum">
              <a:rPr lang="en-GB"/>
              <a:pPr>
                <a:defRPr/>
              </a:pPr>
              <a:t>‹#›</a:t>
            </a:fld>
            <a:endParaRPr lang="en-GB"/>
          </a:p>
        </p:txBody>
      </p:sp>
    </p:spTree>
    <p:extLst>
      <p:ext uri="{BB962C8B-B14F-4D97-AF65-F5344CB8AC3E}">
        <p14:creationId xmlns:p14="http://schemas.microsoft.com/office/powerpoint/2010/main" val="2003113163"/>
      </p:ext>
    </p:extLst>
  </p:cSld>
  <p:clrMapOvr>
    <a:masterClrMapping/>
  </p:clrMapOvr>
  <p:transition xmlns:p14="http://schemas.microsoft.com/office/powerpoint/2010/mai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8573060E-CDC9-594C-8C40-091FCACADF04}" type="slidenum">
              <a:rPr lang="en-GB"/>
              <a:pPr>
                <a:defRPr/>
              </a:pPr>
              <a:t>‹#›</a:t>
            </a:fld>
            <a:endParaRPr lang="en-GB"/>
          </a:p>
        </p:txBody>
      </p:sp>
    </p:spTree>
    <p:extLst>
      <p:ext uri="{BB962C8B-B14F-4D97-AF65-F5344CB8AC3E}">
        <p14:creationId xmlns:p14="http://schemas.microsoft.com/office/powerpoint/2010/main" val="1974040057"/>
      </p:ext>
    </p:extLst>
  </p:cSld>
  <p:clrMapOvr>
    <a:masterClrMapping/>
  </p:clrMapOvr>
  <p:transition xmlns:p14="http://schemas.microsoft.com/office/powerpoint/2010/mai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CF49508D-98B0-B743-B88C-253A3E64F1C9}" type="slidenum">
              <a:rPr lang="en-GB"/>
              <a:pPr>
                <a:defRPr/>
              </a:pPr>
              <a:t>‹#›</a:t>
            </a:fld>
            <a:endParaRPr lang="en-GB"/>
          </a:p>
        </p:txBody>
      </p:sp>
    </p:spTree>
    <p:extLst>
      <p:ext uri="{BB962C8B-B14F-4D97-AF65-F5344CB8AC3E}">
        <p14:creationId xmlns:p14="http://schemas.microsoft.com/office/powerpoint/2010/main" val="3129305415"/>
      </p:ext>
    </p:extLst>
  </p:cSld>
  <p:clrMapOvr>
    <a:masterClrMapping/>
  </p:clrMapOvr>
  <p:transition xmlns:p14="http://schemas.microsoft.com/office/powerpoint/2010/mai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9B6A1D50-A7C5-2A43-86E1-C88DC0031336}" type="slidenum">
              <a:rPr lang="en-GB"/>
              <a:pPr>
                <a:defRPr/>
              </a:pPr>
              <a:t>‹#›</a:t>
            </a:fld>
            <a:endParaRPr lang="en-GB"/>
          </a:p>
        </p:txBody>
      </p:sp>
    </p:spTree>
    <p:extLst>
      <p:ext uri="{BB962C8B-B14F-4D97-AF65-F5344CB8AC3E}">
        <p14:creationId xmlns:p14="http://schemas.microsoft.com/office/powerpoint/2010/main" val="620295742"/>
      </p:ext>
    </p:extLst>
  </p:cSld>
  <p:clrMapOvr>
    <a:masterClrMapping/>
  </p:clrMapOvr>
  <p:transition xmlns:p14="http://schemas.microsoft.com/office/powerpoint/2010/mai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EB55CF69-ED2A-E24E-AAE4-819B25FF4242}" type="slidenum">
              <a:rPr lang="en-GB"/>
              <a:pPr>
                <a:defRPr/>
              </a:pPr>
              <a:t>‹#›</a:t>
            </a:fld>
            <a:endParaRPr lang="en-GB"/>
          </a:p>
        </p:txBody>
      </p:sp>
    </p:spTree>
    <p:extLst>
      <p:ext uri="{BB962C8B-B14F-4D97-AF65-F5344CB8AC3E}">
        <p14:creationId xmlns:p14="http://schemas.microsoft.com/office/powerpoint/2010/main" val="880836823"/>
      </p:ext>
    </p:extLst>
  </p:cSld>
  <p:clrMapOvr>
    <a:masterClrMapping/>
  </p:clrMapOvr>
  <p:transition xmlns:p14="http://schemas.microsoft.com/office/powerpoint/2010/mai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347D4D4C-E1EF-A948-A687-33EAC5CE9789}" type="slidenum">
              <a:rPr lang="en-GB"/>
              <a:pPr>
                <a:defRPr/>
              </a:pPr>
              <a:t>‹#›</a:t>
            </a:fld>
            <a:endParaRPr lang="en-GB"/>
          </a:p>
        </p:txBody>
      </p:sp>
    </p:spTree>
    <p:extLst>
      <p:ext uri="{BB962C8B-B14F-4D97-AF65-F5344CB8AC3E}">
        <p14:creationId xmlns:p14="http://schemas.microsoft.com/office/powerpoint/2010/main" val="723661864"/>
      </p:ext>
    </p:extLst>
  </p:cSld>
  <p:clrMapOvr>
    <a:masterClrMapping/>
  </p:clrMapOvr>
  <p:transition xmlns:p14="http://schemas.microsoft.com/office/powerpoint/2010/mai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453C3349-C109-714F-AD5A-AB5582590A60}" type="slidenum">
              <a:rPr lang="en-GB"/>
              <a:pPr>
                <a:defRPr/>
              </a:pPr>
              <a:t>‹#›</a:t>
            </a:fld>
            <a:endParaRPr lang="en-GB"/>
          </a:p>
        </p:txBody>
      </p:sp>
    </p:spTree>
    <p:extLst>
      <p:ext uri="{BB962C8B-B14F-4D97-AF65-F5344CB8AC3E}">
        <p14:creationId xmlns:p14="http://schemas.microsoft.com/office/powerpoint/2010/main" val="3613915468"/>
      </p:ext>
    </p:extLst>
  </p:cSld>
  <p:clrMapOvr>
    <a:masterClrMapping/>
  </p:clrMapOvr>
  <p:transition xmlns:p14="http://schemas.microsoft.com/office/powerpoint/2010/mai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3534FFDC-3056-5D4B-A83D-2ED913FBCD52}" type="slidenum">
              <a:rPr lang="en-GB"/>
              <a:pPr>
                <a:defRPr/>
              </a:pPr>
              <a:t>‹#›</a:t>
            </a:fld>
            <a:endParaRPr lang="en-GB"/>
          </a:p>
        </p:txBody>
      </p:sp>
    </p:spTree>
    <p:extLst>
      <p:ext uri="{BB962C8B-B14F-4D97-AF65-F5344CB8AC3E}">
        <p14:creationId xmlns:p14="http://schemas.microsoft.com/office/powerpoint/2010/main" val="1675074518"/>
      </p:ext>
    </p:extLst>
  </p:cSld>
  <p:clrMapOvr>
    <a:masterClrMapping/>
  </p:clrMapOvr>
  <p:transition xmlns:p14="http://schemas.microsoft.com/office/powerpoint/2010/mai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0338" y="609600"/>
            <a:ext cx="1941512" cy="5480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2138" cy="5480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B8DEBDB7-D20B-9947-B26D-772EE090008B}" type="slidenum">
              <a:rPr lang="en-GB"/>
              <a:pPr>
                <a:defRPr/>
              </a:pPr>
              <a:t>‹#›</a:t>
            </a:fld>
            <a:endParaRPr lang="en-GB"/>
          </a:p>
        </p:txBody>
      </p:sp>
    </p:spTree>
    <p:extLst>
      <p:ext uri="{BB962C8B-B14F-4D97-AF65-F5344CB8AC3E}">
        <p14:creationId xmlns:p14="http://schemas.microsoft.com/office/powerpoint/2010/main" val="2492885015"/>
      </p:ext>
    </p:extLst>
  </p:cSld>
  <p:clrMapOvr>
    <a:masterClrMapping/>
  </p:clrMapOvr>
  <p:transition xmlns:p14="http://schemas.microsoft.com/office/powerpoint/2010/mai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3E88239B-79A3-CC4C-8B1B-ED1680621071}" type="slidenum">
              <a:rPr lang="en-GB"/>
              <a:pPr>
                <a:defRPr/>
              </a:pPr>
              <a:t>‹#›</a:t>
            </a:fld>
            <a:endParaRPr lang="en-GB"/>
          </a:p>
        </p:txBody>
      </p:sp>
    </p:spTree>
    <p:extLst>
      <p:ext uri="{BB962C8B-B14F-4D97-AF65-F5344CB8AC3E}">
        <p14:creationId xmlns:p14="http://schemas.microsoft.com/office/powerpoint/2010/main" val="4252657871"/>
      </p:ext>
    </p:extLst>
  </p:cSld>
  <p:clrMapOvr>
    <a:masterClrMapping/>
  </p:clrMapOvr>
  <p:transition xmlns:p14="http://schemas.microsoft.com/office/powerpoint/2010/mai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05238" cy="4106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981200"/>
            <a:ext cx="3806825" cy="4106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7A8081E0-C38D-294D-B2D4-B5F6E8975EB5}" type="slidenum">
              <a:rPr lang="en-GB"/>
              <a:pPr>
                <a:defRPr/>
              </a:pPr>
              <a:t>‹#›</a:t>
            </a:fld>
            <a:endParaRPr lang="en-GB"/>
          </a:p>
        </p:txBody>
      </p:sp>
    </p:spTree>
    <p:extLst>
      <p:ext uri="{BB962C8B-B14F-4D97-AF65-F5344CB8AC3E}">
        <p14:creationId xmlns:p14="http://schemas.microsoft.com/office/powerpoint/2010/main" val="153011191"/>
      </p:ext>
    </p:extLst>
  </p:cSld>
  <p:clrMapOvr>
    <a:masterClrMapping/>
  </p:clrMapOvr>
  <p:transition xmlns:p14="http://schemas.microsoft.com/office/powerpoint/2010/mai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94C30F8A-C3CE-EF49-B799-8F7EDE2B79EE}" type="slidenum">
              <a:rPr lang="en-GB"/>
              <a:pPr>
                <a:defRPr/>
              </a:pPr>
              <a:t>‹#›</a:t>
            </a:fld>
            <a:endParaRPr lang="en-GB"/>
          </a:p>
        </p:txBody>
      </p:sp>
    </p:spTree>
    <p:extLst>
      <p:ext uri="{BB962C8B-B14F-4D97-AF65-F5344CB8AC3E}">
        <p14:creationId xmlns:p14="http://schemas.microsoft.com/office/powerpoint/2010/main" val="1326732490"/>
      </p:ext>
    </p:extLst>
  </p:cSld>
  <p:clrMapOvr>
    <a:masterClrMapping/>
  </p:clrMapOvr>
  <p:transition xmlns:p14="http://schemas.microsoft.com/office/powerpoint/2010/mai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976193DB-7069-BE43-BB32-6527BE1E72BB}" type="slidenum">
              <a:rPr lang="en-GB"/>
              <a:pPr>
                <a:defRPr/>
              </a:pPr>
              <a:t>‹#›</a:t>
            </a:fld>
            <a:endParaRPr lang="en-GB"/>
          </a:p>
        </p:txBody>
      </p:sp>
    </p:spTree>
    <p:extLst>
      <p:ext uri="{BB962C8B-B14F-4D97-AF65-F5344CB8AC3E}">
        <p14:creationId xmlns:p14="http://schemas.microsoft.com/office/powerpoint/2010/main" val="681555591"/>
      </p:ext>
    </p:extLst>
  </p:cSld>
  <p:clrMapOvr>
    <a:masterClrMapping/>
  </p:clrMapOvr>
  <p:transition xmlns:p14="http://schemas.microsoft.com/office/powerpoint/2010/mai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04606F00-5808-D84F-AA79-3E4AC38D1BD3}" type="slidenum">
              <a:rPr lang="en-GB"/>
              <a:pPr>
                <a:defRPr/>
              </a:pPr>
              <a:t>‹#›</a:t>
            </a:fld>
            <a:endParaRPr lang="en-GB"/>
          </a:p>
        </p:txBody>
      </p:sp>
    </p:spTree>
    <p:extLst>
      <p:ext uri="{BB962C8B-B14F-4D97-AF65-F5344CB8AC3E}">
        <p14:creationId xmlns:p14="http://schemas.microsoft.com/office/powerpoint/2010/main" val="2300307981"/>
      </p:ext>
    </p:extLst>
  </p:cSld>
  <p:clrMapOvr>
    <a:masterClrMapping/>
  </p:clrMapOvr>
  <p:transition xmlns:p14="http://schemas.microsoft.com/office/powerpoint/2010/mai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94F9A281-95D6-8946-962E-B3E8994EA972}" type="slidenum">
              <a:rPr lang="en-GB"/>
              <a:pPr>
                <a:defRPr/>
              </a:pPr>
              <a:t>‹#›</a:t>
            </a:fld>
            <a:endParaRPr lang="en-GB"/>
          </a:p>
        </p:txBody>
      </p:sp>
    </p:spTree>
    <p:extLst>
      <p:ext uri="{BB962C8B-B14F-4D97-AF65-F5344CB8AC3E}">
        <p14:creationId xmlns:p14="http://schemas.microsoft.com/office/powerpoint/2010/main" val="173309504"/>
      </p:ext>
    </p:extLst>
  </p:cSld>
  <p:clrMapOvr>
    <a:masterClrMapping/>
  </p:clrMapOvr>
  <p:transition xmlns:p14="http://schemas.microsoft.com/office/powerpoint/2010/mai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73D50A02-210E-C94A-8576-B722DB27A2B3}" type="slidenum">
              <a:rPr lang="en-GB"/>
              <a:pPr>
                <a:defRPr/>
              </a:pPr>
              <a:t>‹#›</a:t>
            </a:fld>
            <a:endParaRPr lang="en-GB"/>
          </a:p>
        </p:txBody>
      </p:sp>
    </p:spTree>
    <p:extLst>
      <p:ext uri="{BB962C8B-B14F-4D97-AF65-F5344CB8AC3E}">
        <p14:creationId xmlns:p14="http://schemas.microsoft.com/office/powerpoint/2010/main" val="684261465"/>
      </p:ext>
    </p:extLst>
  </p:cSld>
  <p:clrMapOvr>
    <a:masterClrMapping/>
  </p:clrMapOvr>
  <p:transition xmlns:p14="http://schemas.microsoft.com/office/powerpoint/2010/main" advClick="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vmlDrawing" Target="../drawings/vmlDrawing1.vml"/><Relationship Id="rId14" Type="http://schemas.openxmlformats.org/officeDocument/2006/relationships/oleObject" Target="../embeddings/oleObject1.bin"/><Relationship Id="rId15"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609600"/>
            <a:ext cx="7764463"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685800" y="1981200"/>
            <a:ext cx="7764463"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8" name="Text Box 3"/>
          <p:cNvSpPr txBox="1">
            <a:spLocks noChangeArrowheads="1"/>
          </p:cNvSpPr>
          <p:nvPr/>
        </p:nvSpPr>
        <p:spPr bwMode="auto">
          <a:xfrm>
            <a:off x="685800" y="6248400"/>
            <a:ext cx="1901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defRPr/>
            </a:pPr>
            <a:endParaRPr lang="en-US" smtClean="0">
              <a:cs typeface="DejaVu LGC Sans" charset="0"/>
            </a:endParaRPr>
          </a:p>
        </p:txBody>
      </p:sp>
      <p:sp>
        <p:nvSpPr>
          <p:cNvPr id="1029" name="Text Box 4"/>
          <p:cNvSpPr txBox="1">
            <a:spLocks noChangeArrowheads="1"/>
          </p:cNvSpPr>
          <p:nvPr/>
        </p:nvSpPr>
        <p:spPr bwMode="auto">
          <a:xfrm>
            <a:off x="3124200" y="6248400"/>
            <a:ext cx="2892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defRPr/>
            </a:pPr>
            <a:endParaRPr lang="en-US" smtClean="0">
              <a:cs typeface="DejaVu LGC Sans" charset="0"/>
            </a:endParaRPr>
          </a:p>
        </p:txBody>
      </p:sp>
      <p:sp>
        <p:nvSpPr>
          <p:cNvPr id="3" name="Rectangle 5"/>
          <p:cNvSpPr>
            <a:spLocks noGrp="1" noChangeArrowheads="1"/>
          </p:cNvSpPr>
          <p:nvPr>
            <p:ph type="sldNum"/>
          </p:nvPr>
        </p:nvSpPr>
        <p:spPr bwMode="auto">
          <a:xfrm>
            <a:off x="6553200" y="6248400"/>
            <a:ext cx="1897063" cy="4492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defRPr sz="1400">
                <a:solidFill>
                  <a:srgbClr val="000000"/>
                </a:solidFill>
                <a:cs typeface="DejaVu LGC Sans" charset="0"/>
              </a:defRPr>
            </a:lvl1pPr>
          </a:lstStyle>
          <a:p>
            <a:pPr>
              <a:defRPr/>
            </a:pPr>
            <a:fld id="{75192BC4-3094-AD42-9272-7B71FF626B2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ransition xmlns:p14="http://schemas.microsoft.com/office/powerpoint/2010/main" advClick="0"/>
  <p:txStyles>
    <p:titleStyle>
      <a:lvl1pPr algn="ctr" defTabSz="457200" rtl="0" eaLnBrk="0" fontAlgn="base" hangingPunct="0">
        <a:lnSpc>
          <a:spcPct val="68000"/>
        </a:lnSpc>
        <a:spcBef>
          <a:spcPct val="0"/>
        </a:spcBef>
        <a:spcAft>
          <a:spcPct val="0"/>
        </a:spcAft>
        <a:buClr>
          <a:srgbClr val="000000"/>
        </a:buClr>
        <a:buSzPct val="100000"/>
        <a:buFont typeface="Times New Roman" charset="0"/>
        <a:defRPr sz="4400">
          <a:solidFill>
            <a:srgbClr val="000000"/>
          </a:solidFill>
          <a:latin typeface="+mj-lt"/>
          <a:ea typeface="ＭＳ Ｐゴシック" charset="0"/>
          <a:cs typeface="+mj-cs"/>
        </a:defRPr>
      </a:lvl1pPr>
      <a:lvl2pPr algn="ctr" defTabSz="457200" rtl="0" eaLnBrk="0" fontAlgn="base" hangingPunct="0">
        <a:lnSpc>
          <a:spcPct val="68000"/>
        </a:lnSpc>
        <a:spcBef>
          <a:spcPct val="0"/>
        </a:spcBef>
        <a:spcAft>
          <a:spcPct val="0"/>
        </a:spcAft>
        <a:buClr>
          <a:srgbClr val="000000"/>
        </a:buClr>
        <a:buSzPct val="100000"/>
        <a:buFont typeface="Times New Roman" charset="0"/>
        <a:defRPr sz="4400">
          <a:solidFill>
            <a:srgbClr val="000000"/>
          </a:solidFill>
          <a:latin typeface="Times New Roman" pitchFamily="16" charset="0"/>
          <a:ea typeface="ＭＳ Ｐゴシック" charset="0"/>
          <a:cs typeface="DejaVu LGC Sans" charset="0"/>
        </a:defRPr>
      </a:lvl2pPr>
      <a:lvl3pPr algn="ctr" defTabSz="457200" rtl="0" eaLnBrk="0" fontAlgn="base" hangingPunct="0">
        <a:lnSpc>
          <a:spcPct val="68000"/>
        </a:lnSpc>
        <a:spcBef>
          <a:spcPct val="0"/>
        </a:spcBef>
        <a:spcAft>
          <a:spcPct val="0"/>
        </a:spcAft>
        <a:buClr>
          <a:srgbClr val="000000"/>
        </a:buClr>
        <a:buSzPct val="100000"/>
        <a:buFont typeface="Times New Roman" charset="0"/>
        <a:defRPr sz="4400">
          <a:solidFill>
            <a:srgbClr val="000000"/>
          </a:solidFill>
          <a:latin typeface="Times New Roman" pitchFamily="16" charset="0"/>
          <a:ea typeface="ＭＳ Ｐゴシック" charset="0"/>
          <a:cs typeface="DejaVu LGC Sans" charset="0"/>
        </a:defRPr>
      </a:lvl3pPr>
      <a:lvl4pPr algn="ctr" defTabSz="457200" rtl="0" eaLnBrk="0" fontAlgn="base" hangingPunct="0">
        <a:lnSpc>
          <a:spcPct val="68000"/>
        </a:lnSpc>
        <a:spcBef>
          <a:spcPct val="0"/>
        </a:spcBef>
        <a:spcAft>
          <a:spcPct val="0"/>
        </a:spcAft>
        <a:buClr>
          <a:srgbClr val="000000"/>
        </a:buClr>
        <a:buSzPct val="100000"/>
        <a:buFont typeface="Times New Roman" charset="0"/>
        <a:defRPr sz="4400">
          <a:solidFill>
            <a:srgbClr val="000000"/>
          </a:solidFill>
          <a:latin typeface="Times New Roman" pitchFamily="16" charset="0"/>
          <a:ea typeface="ＭＳ Ｐゴシック" charset="0"/>
          <a:cs typeface="DejaVu LGC Sans" charset="0"/>
        </a:defRPr>
      </a:lvl4pPr>
      <a:lvl5pPr algn="ctr" defTabSz="457200" rtl="0" eaLnBrk="0" fontAlgn="base" hangingPunct="0">
        <a:lnSpc>
          <a:spcPct val="68000"/>
        </a:lnSpc>
        <a:spcBef>
          <a:spcPct val="0"/>
        </a:spcBef>
        <a:spcAft>
          <a:spcPct val="0"/>
        </a:spcAft>
        <a:buClr>
          <a:srgbClr val="000000"/>
        </a:buClr>
        <a:buSzPct val="100000"/>
        <a:buFont typeface="Times New Roman" charset="0"/>
        <a:defRPr sz="4400">
          <a:solidFill>
            <a:srgbClr val="000000"/>
          </a:solidFill>
          <a:latin typeface="Times New Roman" pitchFamily="16" charset="0"/>
          <a:ea typeface="ＭＳ Ｐゴシック" charset="0"/>
          <a:cs typeface="DejaVu LGC Sans" charset="0"/>
        </a:defRPr>
      </a:lvl5pPr>
      <a:lvl6pPr marL="457200" algn="ctr" defTabSz="457200" rtl="0" eaLnBrk="0" fontAlgn="base" hangingPunct="0">
        <a:lnSpc>
          <a:spcPct val="68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LGC Sans" charset="0"/>
          <a:cs typeface="DejaVu LGC Sans" charset="0"/>
        </a:defRPr>
      </a:lvl6pPr>
      <a:lvl7pPr marL="914400" algn="ctr" defTabSz="457200" rtl="0" eaLnBrk="0" fontAlgn="base" hangingPunct="0">
        <a:lnSpc>
          <a:spcPct val="68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LGC Sans" charset="0"/>
          <a:cs typeface="DejaVu LGC Sans" charset="0"/>
        </a:defRPr>
      </a:lvl7pPr>
      <a:lvl8pPr marL="1371600" algn="ctr" defTabSz="457200" rtl="0" eaLnBrk="0" fontAlgn="base" hangingPunct="0">
        <a:lnSpc>
          <a:spcPct val="68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LGC Sans" charset="0"/>
          <a:cs typeface="DejaVu LGC Sans" charset="0"/>
        </a:defRPr>
      </a:lvl8pPr>
      <a:lvl9pPr marL="1828800" algn="ctr" defTabSz="457200" rtl="0" eaLnBrk="0" fontAlgn="base" hangingPunct="0">
        <a:lnSpc>
          <a:spcPct val="68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LGC Sans" charset="0"/>
          <a:cs typeface="DejaVu LGC Sans" charset="0"/>
        </a:defRPr>
      </a:lvl9pPr>
    </p:titleStyle>
    <p:bodyStyle>
      <a:lvl1pPr marL="334963" indent="-334963" algn="l" defTabSz="457200" rtl="0" eaLnBrk="0" fontAlgn="base" hangingPunct="0">
        <a:lnSpc>
          <a:spcPct val="68000"/>
        </a:lnSpc>
        <a:spcBef>
          <a:spcPts val="800"/>
        </a:spcBef>
        <a:spcAft>
          <a:spcPct val="0"/>
        </a:spcAft>
        <a:buClr>
          <a:srgbClr val="3333CC"/>
        </a:buClr>
        <a:buSzPct val="100000"/>
        <a:buFont typeface="Times New Roman" charset="0"/>
        <a:buChar char="•"/>
        <a:defRPr sz="3200">
          <a:solidFill>
            <a:srgbClr val="000000"/>
          </a:solidFill>
          <a:latin typeface="+mn-lt"/>
          <a:ea typeface="ＭＳ Ｐゴシック" charset="0"/>
          <a:cs typeface="+mn-cs"/>
        </a:defRPr>
      </a:lvl1pPr>
      <a:lvl2pPr marL="735013" indent="-277813" algn="l" defTabSz="457200" rtl="0" eaLnBrk="0" fontAlgn="base" hangingPunct="0">
        <a:lnSpc>
          <a:spcPct val="68000"/>
        </a:lnSpc>
        <a:spcBef>
          <a:spcPts val="700"/>
        </a:spcBef>
        <a:spcAft>
          <a:spcPct val="0"/>
        </a:spcAft>
        <a:buClr>
          <a:srgbClr val="FF0000"/>
        </a:buClr>
        <a:buSzPct val="100000"/>
        <a:buFont typeface="Wingdings" charset="0"/>
        <a:buChar char=""/>
        <a:defRPr sz="2800">
          <a:solidFill>
            <a:srgbClr val="000000"/>
          </a:solidFill>
          <a:latin typeface="+mn-lt"/>
          <a:ea typeface="+mn-ea"/>
          <a:cs typeface="+mn-cs"/>
        </a:defRPr>
      </a:lvl2pPr>
      <a:lvl3pPr marL="1143000" indent="-228600" algn="l" defTabSz="457200" rtl="0" eaLnBrk="0" fontAlgn="base" hangingPunct="0">
        <a:lnSpc>
          <a:spcPct val="68000"/>
        </a:lnSpc>
        <a:spcBef>
          <a:spcPts val="600"/>
        </a:spcBef>
        <a:spcAft>
          <a:spcPct val="0"/>
        </a:spcAft>
        <a:buClr>
          <a:srgbClr val="00CC00"/>
        </a:buClr>
        <a:buSzPct val="75000"/>
        <a:buFont typeface="Wingdings" charset="0"/>
        <a:buChar char=""/>
        <a:defRPr sz="2400">
          <a:solidFill>
            <a:srgbClr val="000000"/>
          </a:solidFill>
          <a:latin typeface="+mn-lt"/>
          <a:ea typeface="+mn-ea"/>
          <a:cs typeface="+mn-cs"/>
        </a:defRPr>
      </a:lvl3pPr>
      <a:lvl4pPr marL="1600200" indent="-228600" algn="l" defTabSz="457200" rtl="0" eaLnBrk="0" fontAlgn="base" hangingPunct="0">
        <a:lnSpc>
          <a:spcPct val="68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57400" indent="-228600" algn="l" defTabSz="457200" rtl="0" eaLnBrk="0" fontAlgn="base" hangingPunct="0">
        <a:lnSpc>
          <a:spcPct val="68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514600" indent="-228600" algn="l" defTabSz="457200" rtl="0" eaLnBrk="0" fontAlgn="base" hangingPunct="0">
        <a:lnSpc>
          <a:spcPct val="68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6pPr>
      <a:lvl7pPr marL="2971800" indent="-228600" algn="l" defTabSz="457200" rtl="0" eaLnBrk="0" fontAlgn="base" hangingPunct="0">
        <a:lnSpc>
          <a:spcPct val="68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7pPr>
      <a:lvl8pPr marL="3429000" indent="-228600" algn="l" defTabSz="457200" rtl="0" eaLnBrk="0" fontAlgn="base" hangingPunct="0">
        <a:lnSpc>
          <a:spcPct val="68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8pPr>
      <a:lvl9pPr marL="3886200" indent="-228600" algn="l" defTabSz="457200" rtl="0" eaLnBrk="0" fontAlgn="base" hangingPunct="0">
        <a:lnSpc>
          <a:spcPct val="68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609600"/>
            <a:ext cx="77660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685800" y="1981200"/>
            <a:ext cx="776605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8" name="Text Box 3"/>
          <p:cNvSpPr txBox="1">
            <a:spLocks noChangeArrowheads="1"/>
          </p:cNvSpPr>
          <p:nvPr/>
        </p:nvSpPr>
        <p:spPr bwMode="auto">
          <a:xfrm>
            <a:off x="685800" y="6248400"/>
            <a:ext cx="1901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lnSpc>
                <a:spcPct val="74000"/>
              </a:lnSpc>
            </a:pPr>
            <a:endParaRPr lang="en-US" smtClean="0">
              <a:solidFill>
                <a:srgbClr val="FFFFFF"/>
              </a:solidFill>
              <a:cs typeface="DejaVu LGC Sans" charset="0"/>
            </a:endParaRPr>
          </a:p>
        </p:txBody>
      </p:sp>
      <p:sp>
        <p:nvSpPr>
          <p:cNvPr id="1029" name="Text Box 4"/>
          <p:cNvSpPr txBox="1">
            <a:spLocks noChangeArrowheads="1"/>
          </p:cNvSpPr>
          <p:nvPr/>
        </p:nvSpPr>
        <p:spPr bwMode="auto">
          <a:xfrm>
            <a:off x="3124200" y="6248400"/>
            <a:ext cx="2892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lnSpc>
                <a:spcPct val="74000"/>
              </a:lnSpc>
            </a:pPr>
            <a:endParaRPr lang="en-US" smtClean="0">
              <a:solidFill>
                <a:srgbClr val="FFFFFF"/>
              </a:solidFill>
              <a:cs typeface="DejaVu LGC Sans" charset="0"/>
            </a:endParaRPr>
          </a:p>
        </p:txBody>
      </p:sp>
      <p:sp>
        <p:nvSpPr>
          <p:cNvPr id="3" name="Rectangle 5"/>
          <p:cNvSpPr>
            <a:spLocks noGrp="1" noChangeArrowheads="1"/>
          </p:cNvSpPr>
          <p:nvPr>
            <p:ph type="sldNum"/>
          </p:nvPr>
        </p:nvSpPr>
        <p:spPr bwMode="auto">
          <a:xfrm>
            <a:off x="6553200" y="6248400"/>
            <a:ext cx="1898650" cy="4508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defRPr sz="1400" smtClean="0">
                <a:solidFill>
                  <a:srgbClr val="000000"/>
                </a:solidFill>
                <a:cs typeface="DejaVu LGC Sans" charset="0"/>
              </a:defRPr>
            </a:lvl1pPr>
          </a:lstStyle>
          <a:p>
            <a:pPr>
              <a:defRPr/>
            </a:pPr>
            <a:fld id="{4F122622-F337-E345-8AF7-272248BF8FAF}" type="slidenum">
              <a:rPr lang="en-GB"/>
              <a:pPr>
                <a:defRPr/>
              </a:pPr>
              <a:t>‹#›</a:t>
            </a:fld>
            <a:endParaRPr lang="en-GB"/>
          </a:p>
        </p:txBody>
      </p:sp>
      <p:graphicFrame>
        <p:nvGraphicFramePr>
          <p:cNvPr id="1031" name="Object 6"/>
          <p:cNvGraphicFramePr>
            <a:graphicFrameLocks noChangeAspect="1"/>
          </p:cNvGraphicFramePr>
          <p:nvPr/>
        </p:nvGraphicFramePr>
        <p:xfrm>
          <a:off x="0" y="0"/>
          <a:ext cx="1366838" cy="998538"/>
        </p:xfrm>
        <a:graphic>
          <a:graphicData uri="http://schemas.openxmlformats.org/presentationml/2006/ole">
            <mc:AlternateContent xmlns:mc="http://schemas.openxmlformats.org/markup-compatibility/2006">
              <mc:Choice xmlns:v="urn:schemas-microsoft-com:vml" Requires="v">
                <p:oleObj spid="_x0000_s252221" r:id="rId14" imgW="4409524" imgH="3219899" progId="">
                  <p:embed/>
                </p:oleObj>
              </mc:Choice>
              <mc:Fallback>
                <p:oleObj r:id="rId14" imgW="4409524" imgH="3219899"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366838" cy="9985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295338314"/>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ransition xmlns:p14="http://schemas.microsoft.com/office/powerpoint/2010/main" advClick="0"/>
  <p:txStyles>
    <p:titleStyle>
      <a:lvl1pPr algn="ctr" defTabSz="457200" rtl="0" eaLnBrk="0" fontAlgn="base" hangingPunct="0">
        <a:lnSpc>
          <a:spcPct val="74000"/>
        </a:lnSpc>
        <a:spcBef>
          <a:spcPct val="0"/>
        </a:spcBef>
        <a:spcAft>
          <a:spcPct val="0"/>
        </a:spcAft>
        <a:buClr>
          <a:srgbClr val="000000"/>
        </a:buClr>
        <a:buSzPct val="100000"/>
        <a:buFont typeface="Times New Roman" charset="0"/>
        <a:defRPr sz="4400">
          <a:solidFill>
            <a:srgbClr val="000000"/>
          </a:solidFill>
          <a:latin typeface="+mj-lt"/>
          <a:ea typeface="ＭＳ Ｐゴシック" charset="0"/>
          <a:cs typeface="+mj-cs"/>
        </a:defRPr>
      </a:lvl1pPr>
      <a:lvl2pPr algn="ctr" defTabSz="457200" rtl="0" eaLnBrk="0" fontAlgn="base" hangingPunct="0">
        <a:lnSpc>
          <a:spcPct val="74000"/>
        </a:lnSpc>
        <a:spcBef>
          <a:spcPct val="0"/>
        </a:spcBef>
        <a:spcAft>
          <a:spcPct val="0"/>
        </a:spcAft>
        <a:buClr>
          <a:srgbClr val="000000"/>
        </a:buClr>
        <a:buSzPct val="100000"/>
        <a:buFont typeface="Times New Roman" charset="0"/>
        <a:defRPr sz="4400">
          <a:solidFill>
            <a:srgbClr val="000000"/>
          </a:solidFill>
          <a:latin typeface="Times New Roman" pitchFamily="16" charset="0"/>
          <a:ea typeface="ＭＳ Ｐゴシック" charset="0"/>
          <a:cs typeface="DejaVu LGC Sans" charset="0"/>
        </a:defRPr>
      </a:lvl2pPr>
      <a:lvl3pPr algn="ctr" defTabSz="457200" rtl="0" eaLnBrk="0" fontAlgn="base" hangingPunct="0">
        <a:lnSpc>
          <a:spcPct val="74000"/>
        </a:lnSpc>
        <a:spcBef>
          <a:spcPct val="0"/>
        </a:spcBef>
        <a:spcAft>
          <a:spcPct val="0"/>
        </a:spcAft>
        <a:buClr>
          <a:srgbClr val="000000"/>
        </a:buClr>
        <a:buSzPct val="100000"/>
        <a:buFont typeface="Times New Roman" charset="0"/>
        <a:defRPr sz="4400">
          <a:solidFill>
            <a:srgbClr val="000000"/>
          </a:solidFill>
          <a:latin typeface="Times New Roman" pitchFamily="16" charset="0"/>
          <a:ea typeface="ＭＳ Ｐゴシック" charset="0"/>
          <a:cs typeface="DejaVu LGC Sans" charset="0"/>
        </a:defRPr>
      </a:lvl3pPr>
      <a:lvl4pPr algn="ctr" defTabSz="457200" rtl="0" eaLnBrk="0" fontAlgn="base" hangingPunct="0">
        <a:lnSpc>
          <a:spcPct val="74000"/>
        </a:lnSpc>
        <a:spcBef>
          <a:spcPct val="0"/>
        </a:spcBef>
        <a:spcAft>
          <a:spcPct val="0"/>
        </a:spcAft>
        <a:buClr>
          <a:srgbClr val="000000"/>
        </a:buClr>
        <a:buSzPct val="100000"/>
        <a:buFont typeface="Times New Roman" charset="0"/>
        <a:defRPr sz="4400">
          <a:solidFill>
            <a:srgbClr val="000000"/>
          </a:solidFill>
          <a:latin typeface="Times New Roman" pitchFamily="16" charset="0"/>
          <a:ea typeface="ＭＳ Ｐゴシック" charset="0"/>
          <a:cs typeface="DejaVu LGC Sans" charset="0"/>
        </a:defRPr>
      </a:lvl4pPr>
      <a:lvl5pPr algn="ctr" defTabSz="457200" rtl="0" eaLnBrk="0" fontAlgn="base" hangingPunct="0">
        <a:lnSpc>
          <a:spcPct val="74000"/>
        </a:lnSpc>
        <a:spcBef>
          <a:spcPct val="0"/>
        </a:spcBef>
        <a:spcAft>
          <a:spcPct val="0"/>
        </a:spcAft>
        <a:buClr>
          <a:srgbClr val="000000"/>
        </a:buClr>
        <a:buSzPct val="100000"/>
        <a:buFont typeface="Times New Roman" charset="0"/>
        <a:defRPr sz="4400">
          <a:solidFill>
            <a:srgbClr val="000000"/>
          </a:solidFill>
          <a:latin typeface="Times New Roman" pitchFamily="16" charset="0"/>
          <a:ea typeface="ＭＳ Ｐゴシック" charset="0"/>
          <a:cs typeface="DejaVu LGC Sans" charset="0"/>
        </a:defRPr>
      </a:lvl5pPr>
      <a:lvl6pPr marL="457200" algn="ctr" defTabSz="457200" rtl="0" eaLnBrk="0" fontAlgn="base" hangingPunct="0">
        <a:lnSpc>
          <a:spcPct val="74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LGC Sans" charset="0"/>
          <a:cs typeface="DejaVu LGC Sans" charset="0"/>
        </a:defRPr>
      </a:lvl6pPr>
      <a:lvl7pPr marL="914400" algn="ctr" defTabSz="457200" rtl="0" eaLnBrk="0" fontAlgn="base" hangingPunct="0">
        <a:lnSpc>
          <a:spcPct val="74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LGC Sans" charset="0"/>
          <a:cs typeface="DejaVu LGC Sans" charset="0"/>
        </a:defRPr>
      </a:lvl7pPr>
      <a:lvl8pPr marL="1371600" algn="ctr" defTabSz="457200" rtl="0" eaLnBrk="0" fontAlgn="base" hangingPunct="0">
        <a:lnSpc>
          <a:spcPct val="74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LGC Sans" charset="0"/>
          <a:cs typeface="DejaVu LGC Sans" charset="0"/>
        </a:defRPr>
      </a:lvl8pPr>
      <a:lvl9pPr marL="1828800" algn="ctr" defTabSz="457200" rtl="0" eaLnBrk="0" fontAlgn="base" hangingPunct="0">
        <a:lnSpc>
          <a:spcPct val="74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LGC Sans" charset="0"/>
          <a:cs typeface="DejaVu LGC Sans" charset="0"/>
        </a:defRPr>
      </a:lvl9pPr>
    </p:titleStyle>
    <p:bodyStyle>
      <a:lvl1pPr marL="336550" indent="-336550" algn="l" defTabSz="457200" rtl="0" eaLnBrk="0" fontAlgn="base" hangingPunct="0">
        <a:lnSpc>
          <a:spcPct val="74000"/>
        </a:lnSpc>
        <a:spcBef>
          <a:spcPts val="800"/>
        </a:spcBef>
        <a:spcAft>
          <a:spcPct val="0"/>
        </a:spcAft>
        <a:buClr>
          <a:srgbClr val="3333CC"/>
        </a:buClr>
        <a:buSzPct val="100000"/>
        <a:buFont typeface="Times New Roman" charset="0"/>
        <a:buChar char="•"/>
        <a:defRPr sz="3200">
          <a:solidFill>
            <a:srgbClr val="000000"/>
          </a:solidFill>
          <a:latin typeface="+mn-lt"/>
          <a:ea typeface="ＭＳ Ｐゴシック" charset="0"/>
          <a:cs typeface="+mn-cs"/>
        </a:defRPr>
      </a:lvl1pPr>
      <a:lvl2pPr marL="736600" indent="-279400" algn="l" defTabSz="457200" rtl="0" eaLnBrk="0" fontAlgn="base" hangingPunct="0">
        <a:lnSpc>
          <a:spcPct val="74000"/>
        </a:lnSpc>
        <a:spcBef>
          <a:spcPts val="700"/>
        </a:spcBef>
        <a:spcAft>
          <a:spcPct val="0"/>
        </a:spcAft>
        <a:buClr>
          <a:srgbClr val="FF0000"/>
        </a:buClr>
        <a:buSzPct val="100000"/>
        <a:buFont typeface="Wingdings" charset="0"/>
        <a:buChar char=""/>
        <a:defRPr sz="2800">
          <a:solidFill>
            <a:srgbClr val="000000"/>
          </a:solidFill>
          <a:latin typeface="+mn-lt"/>
          <a:ea typeface="+mn-ea"/>
          <a:cs typeface="+mn-cs"/>
        </a:defRPr>
      </a:lvl2pPr>
      <a:lvl3pPr marL="1143000" indent="-228600" algn="l" defTabSz="457200" rtl="0" eaLnBrk="0" fontAlgn="base" hangingPunct="0">
        <a:lnSpc>
          <a:spcPct val="74000"/>
        </a:lnSpc>
        <a:spcBef>
          <a:spcPts val="600"/>
        </a:spcBef>
        <a:spcAft>
          <a:spcPct val="0"/>
        </a:spcAft>
        <a:buClr>
          <a:srgbClr val="00CC00"/>
        </a:buClr>
        <a:buSzPct val="75000"/>
        <a:buFont typeface="Wingdings" charset="0"/>
        <a:buChar char=""/>
        <a:defRPr sz="2400">
          <a:solidFill>
            <a:srgbClr val="000000"/>
          </a:solidFill>
          <a:latin typeface="+mn-lt"/>
          <a:ea typeface="+mn-ea"/>
          <a:cs typeface="+mn-cs"/>
        </a:defRPr>
      </a:lvl3pPr>
      <a:lvl4pPr marL="1600200" indent="-228600" algn="l" defTabSz="457200" rtl="0" eaLnBrk="0" fontAlgn="base" hangingPunct="0">
        <a:lnSpc>
          <a:spcPct val="74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57400" indent="-228600" algn="l" defTabSz="457200" rtl="0" eaLnBrk="0" fontAlgn="base" hangingPunct="0">
        <a:lnSpc>
          <a:spcPct val="74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514600" indent="-228600" algn="l" defTabSz="457200" rtl="0" eaLnBrk="0" fontAlgn="base" hangingPunct="0">
        <a:lnSpc>
          <a:spcPct val="74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6pPr>
      <a:lvl7pPr marL="2971800" indent="-228600" algn="l" defTabSz="457200" rtl="0" eaLnBrk="0" fontAlgn="base" hangingPunct="0">
        <a:lnSpc>
          <a:spcPct val="74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7pPr>
      <a:lvl8pPr marL="3429000" indent="-228600" algn="l" defTabSz="457200" rtl="0" eaLnBrk="0" fontAlgn="base" hangingPunct="0">
        <a:lnSpc>
          <a:spcPct val="74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8pPr>
      <a:lvl9pPr marL="3886200" indent="-228600" algn="l" defTabSz="457200" rtl="0" eaLnBrk="0" fontAlgn="base" hangingPunct="0">
        <a:lnSpc>
          <a:spcPct val="74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14.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5.gif"/></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hyperlink" Target="http://en.wikipedia.org/wiki/Motorcycle_racing" TargetMode="External"/><Relationship Id="rId6"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2.bin"/><Relationship Id="rId5" Type="http://schemas.openxmlformats.org/officeDocument/2006/relationships/image" Target="../media/image9.wmf"/><Relationship Id="rId6" Type="http://schemas.openxmlformats.org/officeDocument/2006/relationships/oleObject" Target="../embeddings/oleObject3.bin"/><Relationship Id="rId7" Type="http://schemas.openxmlformats.org/officeDocument/2006/relationships/image" Target="../media/image10.wmf"/><Relationship Id="rId8" Type="http://schemas.openxmlformats.org/officeDocument/2006/relationships/image" Target="../media/image11.jpe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4.bin"/><Relationship Id="rId5" Type="http://schemas.openxmlformats.org/officeDocument/2006/relationships/image" Target="../media/image12.wmf"/><Relationship Id="rId1" Type="http://schemas.openxmlformats.org/officeDocument/2006/relationships/vmlDrawing" Target="../drawings/vmlDrawing3.vml"/><Relationship Id="rId2"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3.png"/><Relationship Id="rId5" Type="http://schemas.openxmlformats.org/officeDocument/2006/relationships/oleObject" Target="../embeddings/oleObject5.bin"/><Relationship Id="rId6" Type="http://schemas.openxmlformats.org/officeDocument/2006/relationships/image" Target="../media/image13.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3124200" y="6248400"/>
            <a:ext cx="28924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eaLnBrk="1" hangingPunct="1">
              <a:lnSpc>
                <a:spcPct val="100000"/>
              </a:lnSpc>
            </a:pPr>
            <a:r>
              <a:rPr lang="en-GB" sz="1400" dirty="0">
                <a:solidFill>
                  <a:srgbClr val="000000"/>
                </a:solidFill>
              </a:rPr>
              <a:t>LIGO</a:t>
            </a:r>
            <a:r>
              <a:rPr lang="en-GB" sz="1400" dirty="0" smtClean="0">
                <a:solidFill>
                  <a:srgbClr val="000000"/>
                </a:solidFill>
              </a:rPr>
              <a:t>-</a:t>
            </a:r>
            <a:r>
              <a:rPr lang="is-IS" sz="1400" dirty="0" smtClean="0">
                <a:solidFill>
                  <a:srgbClr val="000000"/>
                </a:solidFill>
              </a:rPr>
              <a:t>G2001423</a:t>
            </a:r>
            <a:endParaRPr lang="is-IS" sz="1400" dirty="0">
              <a:solidFill>
                <a:srgbClr val="000000"/>
              </a:solidFill>
            </a:endParaRPr>
          </a:p>
          <a:p>
            <a:pPr algn="ctr" eaLnBrk="1" hangingPunct="1">
              <a:lnSpc>
                <a:spcPct val="100000"/>
              </a:lnSpc>
            </a:pPr>
            <a:endParaRPr lang="en-GB" sz="1400" dirty="0">
              <a:solidFill>
                <a:srgbClr val="000000"/>
              </a:solidFill>
            </a:endParaRPr>
          </a:p>
        </p:txBody>
      </p:sp>
      <p:sp>
        <p:nvSpPr>
          <p:cNvPr id="66563" name="Text Box 3"/>
          <p:cNvSpPr txBox="1">
            <a:spLocks noChangeArrowheads="1"/>
          </p:cNvSpPr>
          <p:nvPr/>
        </p:nvSpPr>
        <p:spPr bwMode="auto">
          <a:xfrm>
            <a:off x="0" y="45720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429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marL="0" lvl="1" algn="ctr" eaLnBrk="1" hangingPunct="1">
              <a:lnSpc>
                <a:spcPct val="90000"/>
              </a:lnSpc>
              <a:spcBef>
                <a:spcPts val="800"/>
              </a:spcBef>
              <a:buClr>
                <a:srgbClr val="FF0000"/>
              </a:buClr>
              <a:buFont typeface="Wingdings" charset="0"/>
              <a:buNone/>
            </a:pPr>
            <a:r>
              <a:rPr lang="en-GB" sz="3200" dirty="0">
                <a:solidFill>
                  <a:schemeClr val="tx1"/>
                </a:solidFill>
              </a:rPr>
              <a:t>Gregory </a:t>
            </a:r>
            <a:r>
              <a:rPr lang="en-GB" sz="3200" dirty="0" smtClean="0">
                <a:solidFill>
                  <a:schemeClr val="tx1"/>
                </a:solidFill>
              </a:rPr>
              <a:t>Mendell</a:t>
            </a:r>
            <a:endParaRPr lang="en-GB" sz="3200" dirty="0">
              <a:solidFill>
                <a:schemeClr val="tx1"/>
              </a:solidFill>
            </a:endParaRPr>
          </a:p>
          <a:p>
            <a:pPr marL="0" lvl="1" algn="ctr" eaLnBrk="1" hangingPunct="1">
              <a:lnSpc>
                <a:spcPct val="90000"/>
              </a:lnSpc>
              <a:spcBef>
                <a:spcPts val="800"/>
              </a:spcBef>
              <a:buClr>
                <a:srgbClr val="FF0000"/>
              </a:buClr>
              <a:buFont typeface="Wingdings" charset="0"/>
              <a:buNone/>
            </a:pPr>
            <a:r>
              <a:rPr lang="en-GB" sz="3200" dirty="0" smtClean="0">
                <a:solidFill>
                  <a:schemeClr val="tx1"/>
                </a:solidFill>
              </a:rPr>
              <a:t>LIGO </a:t>
            </a:r>
            <a:r>
              <a:rPr lang="en-GB" sz="3200" dirty="0">
                <a:solidFill>
                  <a:schemeClr val="tx1"/>
                </a:solidFill>
              </a:rPr>
              <a:t>Hanford </a:t>
            </a:r>
            <a:r>
              <a:rPr lang="en-GB" sz="3200" dirty="0" smtClean="0">
                <a:solidFill>
                  <a:schemeClr val="tx1"/>
                </a:solidFill>
              </a:rPr>
              <a:t>Observatory</a:t>
            </a:r>
            <a:endParaRPr lang="en-GB" sz="3200" dirty="0">
              <a:solidFill>
                <a:schemeClr val="tx1"/>
              </a:solidFill>
            </a:endParaRPr>
          </a:p>
        </p:txBody>
      </p:sp>
      <p:sp>
        <p:nvSpPr>
          <p:cNvPr id="4100" name="Text Box 4"/>
          <p:cNvSpPr txBox="1">
            <a:spLocks noChangeArrowheads="1"/>
          </p:cNvSpPr>
          <p:nvPr/>
        </p:nvSpPr>
        <p:spPr bwMode="auto">
          <a:xfrm>
            <a:off x="304800" y="655580"/>
            <a:ext cx="8610600" cy="1325620"/>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LGC Sans"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9pPr>
          </a:lstStyle>
          <a:p>
            <a:pPr algn="ctr" eaLnBrk="1" hangingPunct="1">
              <a:lnSpc>
                <a:spcPct val="100000"/>
              </a:lnSpc>
              <a:spcBef>
                <a:spcPts val="0"/>
              </a:spcBef>
              <a:buClr>
                <a:srgbClr val="FF0000"/>
              </a:buClr>
              <a:defRPr/>
            </a:pPr>
            <a:r>
              <a:rPr lang="en-GB" sz="4000" b="1" dirty="0" smtClean="0">
                <a:solidFill>
                  <a:schemeClr val="tx1"/>
                </a:solidFill>
                <a:effectLst>
                  <a:outerShdw blurRad="38100" dist="38100" dir="2700000" algn="tl">
                    <a:srgbClr val="DDDDDD"/>
                  </a:outerShdw>
                </a:effectLst>
              </a:rPr>
              <a:t>The Einstein-Rosen Bridge and the Schwarzschild Wormhole</a:t>
            </a:r>
          </a:p>
        </p:txBody>
      </p:sp>
      <p:pic>
        <p:nvPicPr>
          <p:cNvPr id="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981200"/>
            <a:ext cx="3378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11" name="Group 8"/>
          <p:cNvGrpSpPr>
            <a:grpSpLocks/>
          </p:cNvGrpSpPr>
          <p:nvPr/>
        </p:nvGrpSpPr>
        <p:grpSpPr bwMode="auto">
          <a:xfrm>
            <a:off x="2819400" y="152400"/>
            <a:ext cx="3429000" cy="5562600"/>
            <a:chOff x="3648" y="48"/>
            <a:chExt cx="2015" cy="3407"/>
          </a:xfrm>
        </p:grpSpPr>
        <p:sp>
          <p:nvSpPr>
            <p:cNvPr id="12" name="AutoShape 9"/>
            <p:cNvSpPr>
              <a:spLocks noChangeArrowheads="1"/>
            </p:cNvSpPr>
            <p:nvPr/>
          </p:nvSpPr>
          <p:spPr bwMode="auto">
            <a:xfrm rot="10800000">
              <a:off x="4061" y="702"/>
              <a:ext cx="1126" cy="122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000000"/>
            </a:solidFill>
            <a:ln w="25560">
              <a:solidFill>
                <a:srgbClr val="000000"/>
              </a:solidFill>
              <a:miter lim="800000"/>
              <a:headEnd/>
              <a:tailEnd/>
            </a:ln>
          </p:spPr>
          <p:txBody>
            <a:bodyPr wrap="none" anchor="ctr"/>
            <a:lstStyle/>
            <a:p>
              <a:endParaRPr lang="en-US"/>
            </a:p>
          </p:txBody>
        </p:sp>
        <p:sp>
          <p:nvSpPr>
            <p:cNvPr id="13" name="Rectangle 10"/>
            <p:cNvSpPr>
              <a:spLocks noChangeArrowheads="1"/>
            </p:cNvSpPr>
            <p:nvPr/>
          </p:nvSpPr>
          <p:spPr bwMode="auto">
            <a:xfrm rot="10800000">
              <a:off x="4176" y="1315"/>
              <a:ext cx="878" cy="306"/>
            </a:xfrm>
            <a:prstGeom prst="rect">
              <a:avLst/>
            </a:prstGeom>
            <a:solidFill>
              <a:srgbClr val="000000"/>
            </a:solidFill>
            <a:ln w="25560">
              <a:solidFill>
                <a:srgbClr val="000000"/>
              </a:solidFill>
              <a:miter lim="800000"/>
              <a:headEnd/>
              <a:tailEnd/>
            </a:ln>
          </p:spPr>
          <p:txBody>
            <a:bodyPr wrap="none" anchor="ctr"/>
            <a:lstStyle/>
            <a:p>
              <a:endParaRPr lang="en-US"/>
            </a:p>
          </p:txBody>
        </p:sp>
        <p:sp>
          <p:nvSpPr>
            <p:cNvPr id="14" name="AutoShape 11"/>
            <p:cNvSpPr>
              <a:spLocks noChangeArrowheads="1"/>
            </p:cNvSpPr>
            <p:nvPr/>
          </p:nvSpPr>
          <p:spPr bwMode="auto">
            <a:xfrm>
              <a:off x="4059" y="1924"/>
              <a:ext cx="1126" cy="122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FFFF"/>
            </a:solidFill>
            <a:ln w="25560">
              <a:solidFill>
                <a:srgbClr val="000000"/>
              </a:solidFill>
              <a:miter lim="800000"/>
              <a:headEnd/>
              <a:tailEnd/>
            </a:ln>
          </p:spPr>
          <p:txBody>
            <a:bodyPr wrap="none" anchor="ctr"/>
            <a:lstStyle/>
            <a:p>
              <a:endParaRPr lang="en-US"/>
            </a:p>
          </p:txBody>
        </p:sp>
        <p:sp>
          <p:nvSpPr>
            <p:cNvPr id="15" name="Rectangle 12"/>
            <p:cNvSpPr>
              <a:spLocks noChangeArrowheads="1"/>
            </p:cNvSpPr>
            <p:nvPr/>
          </p:nvSpPr>
          <p:spPr bwMode="auto">
            <a:xfrm>
              <a:off x="4191" y="2231"/>
              <a:ext cx="878" cy="307"/>
            </a:xfrm>
            <a:prstGeom prst="rect">
              <a:avLst/>
            </a:prstGeom>
            <a:solidFill>
              <a:srgbClr val="FFFFFF"/>
            </a:solidFill>
            <a:ln w="25560">
              <a:solidFill>
                <a:srgbClr val="FFFFFF"/>
              </a:solidFill>
              <a:miter lim="800000"/>
              <a:headEnd/>
              <a:tailEnd/>
            </a:ln>
          </p:spPr>
          <p:txBody>
            <a:bodyPr wrap="none" anchor="ctr"/>
            <a:lstStyle/>
            <a:p>
              <a:endParaRPr lang="en-US"/>
            </a:p>
          </p:txBody>
        </p:sp>
        <p:sp>
          <p:nvSpPr>
            <p:cNvPr id="16" name="AutoShape 13"/>
            <p:cNvSpPr>
              <a:spLocks noChangeArrowheads="1"/>
            </p:cNvSpPr>
            <p:nvPr/>
          </p:nvSpPr>
          <p:spPr bwMode="auto">
            <a:xfrm flipV="1">
              <a:off x="3680" y="812"/>
              <a:ext cx="1984" cy="11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0718 w 21600"/>
                <a:gd name="T21" fmla="*/ 1079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5073" y="0"/>
                    <a:pt x="18945" y="2520"/>
                    <a:pt x="20675" y="6427"/>
                  </a:cubicBezTo>
                  <a:lnTo>
                    <a:pt x="10800" y="10800"/>
                  </a:lnTo>
                  <a:lnTo>
                    <a:pt x="10799" y="0"/>
                  </a:lnTo>
                  <a:close/>
                </a:path>
                <a:path w="21600" h="21600" fill="none">
                  <a:moveTo>
                    <a:pt x="10799" y="0"/>
                  </a:moveTo>
                  <a:cubicBezTo>
                    <a:pt x="10799" y="0"/>
                    <a:pt x="10799" y="-1"/>
                    <a:pt x="10800" y="0"/>
                  </a:cubicBezTo>
                  <a:cubicBezTo>
                    <a:pt x="15073" y="0"/>
                    <a:pt x="18945" y="2520"/>
                    <a:pt x="20675" y="6427"/>
                  </a:cubicBezTo>
                </a:path>
              </a:pathLst>
            </a:custGeom>
            <a:noFill/>
            <a:ln w="2556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AutoShape 14"/>
            <p:cNvSpPr>
              <a:spLocks noChangeArrowheads="1"/>
            </p:cNvSpPr>
            <p:nvPr/>
          </p:nvSpPr>
          <p:spPr bwMode="auto">
            <a:xfrm flipV="1">
              <a:off x="3695" y="48"/>
              <a:ext cx="1917" cy="18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4 w 21600"/>
                <a:gd name="T19" fmla="*/ 0 h 21600"/>
                <a:gd name="T20" fmla="*/ 20304 w 21600"/>
                <a:gd name="T21" fmla="*/ 10806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4782" y="0"/>
                    <a:pt x="18441" y="2191"/>
                    <a:pt x="20321" y="5701"/>
                  </a:cubicBezTo>
                  <a:lnTo>
                    <a:pt x="10800" y="10800"/>
                  </a:lnTo>
                  <a:lnTo>
                    <a:pt x="10799" y="0"/>
                  </a:lnTo>
                  <a:close/>
                </a:path>
                <a:path w="21600" h="21600" fill="none">
                  <a:moveTo>
                    <a:pt x="10799" y="0"/>
                  </a:moveTo>
                  <a:cubicBezTo>
                    <a:pt x="10799" y="0"/>
                    <a:pt x="10799" y="-1"/>
                    <a:pt x="10800" y="0"/>
                  </a:cubicBezTo>
                  <a:cubicBezTo>
                    <a:pt x="14782" y="0"/>
                    <a:pt x="18441" y="2191"/>
                    <a:pt x="20321" y="5701"/>
                  </a:cubicBezTo>
                </a:path>
              </a:pathLst>
            </a:custGeom>
            <a:noFill/>
            <a:ln w="2556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Line 15"/>
            <p:cNvSpPr>
              <a:spLocks noChangeShapeType="1"/>
            </p:cNvSpPr>
            <p:nvPr/>
          </p:nvSpPr>
          <p:spPr bwMode="auto">
            <a:xfrm>
              <a:off x="4655" y="1924"/>
              <a:ext cx="894" cy="1"/>
            </a:xfrm>
            <a:prstGeom prst="line">
              <a:avLst/>
            </a:prstGeom>
            <a:noFill/>
            <a:ln w="25560">
              <a:solidFill>
                <a:srgbClr val="3333C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9" name="AutoShape 16"/>
            <p:cNvSpPr>
              <a:spLocks noChangeArrowheads="1"/>
            </p:cNvSpPr>
            <p:nvPr/>
          </p:nvSpPr>
          <p:spPr bwMode="auto">
            <a:xfrm>
              <a:off x="3648" y="1924"/>
              <a:ext cx="1979" cy="7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5 w 21600"/>
                <a:gd name="T19" fmla="*/ 0 h 21600"/>
                <a:gd name="T20" fmla="*/ 21043 w 21600"/>
                <a:gd name="T21" fmla="*/ 10785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5437" y="0"/>
                    <a:pt x="19557" y="2960"/>
                    <a:pt x="21036" y="7355"/>
                  </a:cubicBezTo>
                  <a:lnTo>
                    <a:pt x="10800" y="10800"/>
                  </a:lnTo>
                  <a:lnTo>
                    <a:pt x="10799" y="0"/>
                  </a:lnTo>
                  <a:close/>
                </a:path>
                <a:path w="21600" h="21600" fill="none">
                  <a:moveTo>
                    <a:pt x="10799" y="0"/>
                  </a:moveTo>
                  <a:cubicBezTo>
                    <a:pt x="10799" y="0"/>
                    <a:pt x="10799" y="-1"/>
                    <a:pt x="10800" y="0"/>
                  </a:cubicBezTo>
                  <a:cubicBezTo>
                    <a:pt x="15437" y="0"/>
                    <a:pt x="19557" y="2960"/>
                    <a:pt x="21036" y="7355"/>
                  </a:cubicBezTo>
                </a:path>
              </a:pathLst>
            </a:custGeom>
            <a:noFill/>
            <a:ln w="2556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AutoShape 17"/>
            <p:cNvSpPr>
              <a:spLocks noChangeArrowheads="1"/>
            </p:cNvSpPr>
            <p:nvPr/>
          </p:nvSpPr>
          <p:spPr bwMode="auto">
            <a:xfrm>
              <a:off x="3702" y="1924"/>
              <a:ext cx="1939" cy="15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4 w 21600"/>
                <a:gd name="T19" fmla="*/ 0 h 21600"/>
                <a:gd name="T20" fmla="*/ 20386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4826" y="0"/>
                    <a:pt x="18518" y="2239"/>
                    <a:pt x="20378" y="5810"/>
                  </a:cubicBezTo>
                  <a:lnTo>
                    <a:pt x="10800" y="10800"/>
                  </a:lnTo>
                  <a:lnTo>
                    <a:pt x="10799" y="0"/>
                  </a:lnTo>
                  <a:close/>
                </a:path>
                <a:path w="21600" h="21600" fill="none">
                  <a:moveTo>
                    <a:pt x="10799" y="0"/>
                  </a:moveTo>
                  <a:cubicBezTo>
                    <a:pt x="10799" y="0"/>
                    <a:pt x="10799" y="-1"/>
                    <a:pt x="10800" y="0"/>
                  </a:cubicBezTo>
                  <a:cubicBezTo>
                    <a:pt x="14826" y="0"/>
                    <a:pt x="18518" y="2239"/>
                    <a:pt x="20378" y="5810"/>
                  </a:cubicBezTo>
                </a:path>
              </a:pathLst>
            </a:custGeom>
            <a:noFill/>
            <a:ln w="2556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AutoShape 18"/>
            <p:cNvSpPr>
              <a:spLocks noChangeArrowheads="1"/>
            </p:cNvSpPr>
            <p:nvPr/>
          </p:nvSpPr>
          <p:spPr bwMode="auto">
            <a:xfrm>
              <a:off x="3905" y="1924"/>
              <a:ext cx="1532" cy="145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346 w 21600"/>
                <a:gd name="T21" fmla="*/ 10807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5874" y="0"/>
                    <a:pt x="20264" y="3532"/>
                    <a:pt x="21350" y="8489"/>
                  </a:cubicBezTo>
                  <a:lnTo>
                    <a:pt x="10800" y="10800"/>
                  </a:lnTo>
                  <a:lnTo>
                    <a:pt x="10799" y="0"/>
                  </a:lnTo>
                  <a:close/>
                </a:path>
                <a:path w="21600" h="21600" fill="none">
                  <a:moveTo>
                    <a:pt x="10799" y="0"/>
                  </a:moveTo>
                  <a:cubicBezTo>
                    <a:pt x="10799" y="0"/>
                    <a:pt x="10799" y="-1"/>
                    <a:pt x="10800" y="0"/>
                  </a:cubicBezTo>
                  <a:cubicBezTo>
                    <a:pt x="15874" y="0"/>
                    <a:pt x="20264" y="3532"/>
                    <a:pt x="21350" y="8489"/>
                  </a:cubicBezTo>
                </a:path>
              </a:pathLst>
            </a:custGeom>
            <a:noFill/>
            <a:ln w="2556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 name="Line 19"/>
            <p:cNvSpPr>
              <a:spLocks noChangeShapeType="1"/>
            </p:cNvSpPr>
            <p:nvPr/>
          </p:nvSpPr>
          <p:spPr bwMode="auto">
            <a:xfrm flipH="1">
              <a:off x="4170" y="2537"/>
              <a:ext cx="919" cy="1"/>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3" name="Rectangle 20"/>
            <p:cNvSpPr>
              <a:spLocks noChangeArrowheads="1"/>
            </p:cNvSpPr>
            <p:nvPr/>
          </p:nvSpPr>
          <p:spPr bwMode="auto">
            <a:xfrm>
              <a:off x="3926" y="1235"/>
              <a:ext cx="1259" cy="287"/>
            </a:xfrm>
            <a:prstGeom prst="rect">
              <a:avLst/>
            </a:prstGeom>
            <a:solidFill>
              <a:srgbClr val="FFFFFF"/>
            </a:solidFill>
            <a:ln w="25560">
              <a:solidFill>
                <a:srgbClr val="FFFFFF"/>
              </a:solidFill>
              <a:miter lim="800000"/>
              <a:headEnd/>
              <a:tailEnd/>
            </a:ln>
          </p:spPr>
          <p:txBody>
            <a:bodyPr wrap="none" anchor="ctr"/>
            <a:lstStyle/>
            <a:p>
              <a:endParaRPr lang="en-US"/>
            </a:p>
          </p:txBody>
        </p:sp>
        <p:sp>
          <p:nvSpPr>
            <p:cNvPr id="24" name="AutoShape 21"/>
            <p:cNvSpPr>
              <a:spLocks noChangeArrowheads="1"/>
            </p:cNvSpPr>
            <p:nvPr/>
          </p:nvSpPr>
          <p:spPr bwMode="auto">
            <a:xfrm flipV="1">
              <a:off x="3861" y="48"/>
              <a:ext cx="1587" cy="18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3 w 21600"/>
                <a:gd name="T19" fmla="*/ 0 h 21600"/>
                <a:gd name="T20" fmla="*/ 20702 w 21600"/>
                <a:gd name="T21" fmla="*/ 10806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5119" y="0"/>
                    <a:pt x="19022" y="2573"/>
                    <a:pt x="20725" y="6542"/>
                  </a:cubicBezTo>
                  <a:lnTo>
                    <a:pt x="10800" y="10800"/>
                  </a:lnTo>
                  <a:lnTo>
                    <a:pt x="10799" y="0"/>
                  </a:lnTo>
                  <a:close/>
                </a:path>
                <a:path w="21600" h="21600" fill="none">
                  <a:moveTo>
                    <a:pt x="10799" y="0"/>
                  </a:moveTo>
                  <a:cubicBezTo>
                    <a:pt x="10799" y="0"/>
                    <a:pt x="10799" y="-1"/>
                    <a:pt x="10800" y="0"/>
                  </a:cubicBezTo>
                  <a:cubicBezTo>
                    <a:pt x="15119" y="0"/>
                    <a:pt x="19022" y="2573"/>
                    <a:pt x="20725" y="6542"/>
                  </a:cubicBezTo>
                </a:path>
              </a:pathLst>
            </a:custGeom>
            <a:noFill/>
            <a:ln w="2556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 name="AutoShape 22"/>
            <p:cNvSpPr>
              <a:spLocks noChangeArrowheads="1"/>
            </p:cNvSpPr>
            <p:nvPr/>
          </p:nvSpPr>
          <p:spPr bwMode="auto">
            <a:xfrm flipV="1">
              <a:off x="3957" y="48"/>
              <a:ext cx="1328" cy="18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0 h 21600"/>
                <a:gd name="T20" fmla="*/ 21047 w 21600"/>
                <a:gd name="T21" fmla="*/ 10806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5454" y="0"/>
                    <a:pt x="19584" y="2981"/>
                    <a:pt x="21050" y="7398"/>
                  </a:cubicBezTo>
                  <a:lnTo>
                    <a:pt x="10800" y="10800"/>
                  </a:lnTo>
                  <a:lnTo>
                    <a:pt x="10799" y="0"/>
                  </a:lnTo>
                  <a:close/>
                </a:path>
                <a:path w="21600" h="21600" fill="none">
                  <a:moveTo>
                    <a:pt x="10799" y="0"/>
                  </a:moveTo>
                  <a:cubicBezTo>
                    <a:pt x="10799" y="0"/>
                    <a:pt x="10799" y="-1"/>
                    <a:pt x="10800" y="0"/>
                  </a:cubicBezTo>
                  <a:cubicBezTo>
                    <a:pt x="15454" y="0"/>
                    <a:pt x="19584" y="2981"/>
                    <a:pt x="21050" y="7398"/>
                  </a:cubicBezTo>
                </a:path>
              </a:pathLst>
            </a:custGeom>
            <a:noFill/>
            <a:ln w="2556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Rectangle 23"/>
            <p:cNvSpPr>
              <a:spLocks noChangeArrowheads="1"/>
            </p:cNvSpPr>
            <p:nvPr/>
          </p:nvSpPr>
          <p:spPr bwMode="auto">
            <a:xfrm>
              <a:off x="4009" y="2365"/>
              <a:ext cx="1259" cy="287"/>
            </a:xfrm>
            <a:prstGeom prst="rect">
              <a:avLst/>
            </a:prstGeom>
            <a:solidFill>
              <a:srgbClr val="FFFFFF"/>
            </a:solidFill>
            <a:ln w="25560">
              <a:solidFill>
                <a:srgbClr val="FFFFFF"/>
              </a:solidFill>
              <a:miter lim="800000"/>
              <a:headEnd/>
              <a:tailEnd/>
            </a:ln>
          </p:spPr>
          <p:txBody>
            <a:bodyPr wrap="none" anchor="ctr"/>
            <a:lstStyle/>
            <a:p>
              <a:endParaRPr lang="en-US"/>
            </a:p>
          </p:txBody>
        </p:sp>
        <p:sp>
          <p:nvSpPr>
            <p:cNvPr id="27" name="AutoShape 24"/>
            <p:cNvSpPr>
              <a:spLocks noChangeArrowheads="1"/>
            </p:cNvSpPr>
            <p:nvPr/>
          </p:nvSpPr>
          <p:spPr bwMode="auto">
            <a:xfrm>
              <a:off x="4142" y="1503"/>
              <a:ext cx="993" cy="57"/>
            </a:xfrm>
            <a:prstGeom prst="irregularSeal2">
              <a:avLst/>
            </a:prstGeom>
            <a:solidFill>
              <a:srgbClr val="3333CC"/>
            </a:solidFill>
            <a:ln w="12600">
              <a:solidFill>
                <a:srgbClr val="3333CC"/>
              </a:solidFill>
              <a:miter lim="800000"/>
              <a:headEnd/>
              <a:tailEnd/>
            </a:ln>
          </p:spPr>
          <p:txBody>
            <a:bodyPr wrap="none" anchor="ctr"/>
            <a:lstStyle/>
            <a:p>
              <a:endParaRPr lang="en-US"/>
            </a:p>
          </p:txBody>
        </p:sp>
        <p:sp>
          <p:nvSpPr>
            <p:cNvPr id="28" name="AutoShape 25"/>
            <p:cNvSpPr>
              <a:spLocks noChangeArrowheads="1"/>
            </p:cNvSpPr>
            <p:nvPr/>
          </p:nvSpPr>
          <p:spPr bwMode="auto">
            <a:xfrm>
              <a:off x="4092" y="2326"/>
              <a:ext cx="1059" cy="57"/>
            </a:xfrm>
            <a:prstGeom prst="irregularSeal2">
              <a:avLst/>
            </a:prstGeom>
            <a:solidFill>
              <a:srgbClr val="3333CC"/>
            </a:solidFill>
            <a:ln w="12600">
              <a:solidFill>
                <a:srgbClr val="3333CC"/>
              </a:solidFill>
              <a:miter lim="800000"/>
              <a:headEnd/>
              <a:tailEnd/>
            </a:ln>
          </p:spPr>
          <p:txBody>
            <a:bodyPr wrap="none" anchor="ctr"/>
            <a:lstStyle/>
            <a:p>
              <a:endParaRPr lang="en-US"/>
            </a:p>
          </p:txBody>
        </p:sp>
      </p:grpSp>
      <p:pic>
        <p:nvPicPr>
          <p:cNvPr id="30" name="Picture 7" descr="ERBridgeSparseGri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0"/>
            <a:ext cx="345270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3124200" y="6248400"/>
            <a:ext cx="28924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eaLnBrk="1" hangingPunct="1">
              <a:lnSpc>
                <a:spcPct val="100000"/>
              </a:lnSpc>
            </a:pPr>
            <a:r>
              <a:rPr lang="en-GB" sz="1400" smtClean="0">
                <a:solidFill>
                  <a:srgbClr val="000000"/>
                </a:solidFill>
              </a:rPr>
              <a:t>LIGO-G0900422-v1</a:t>
            </a:r>
          </a:p>
        </p:txBody>
      </p:sp>
      <p:sp>
        <p:nvSpPr>
          <p:cNvPr id="61442" name="Text Box 2"/>
          <p:cNvSpPr txBox="1">
            <a:spLocks noChangeArrowheads="1"/>
          </p:cNvSpPr>
          <p:nvPr/>
        </p:nvSpPr>
        <p:spPr bwMode="auto">
          <a:xfrm>
            <a:off x="3505200" y="6248400"/>
            <a:ext cx="1981200" cy="274638"/>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lnSpc>
                <a:spcPct val="74000"/>
              </a:lnSpc>
            </a:pPr>
            <a:endParaRPr lang="en-US" smtClean="0">
              <a:solidFill>
                <a:srgbClr val="FFFFFF"/>
              </a:solidFill>
            </a:endParaRPr>
          </a:p>
        </p:txBody>
      </p:sp>
      <p:sp>
        <p:nvSpPr>
          <p:cNvPr id="26627" name="Text Box 3"/>
          <p:cNvSpPr txBox="1">
            <a:spLocks noChangeArrowheads="1"/>
          </p:cNvSpPr>
          <p:nvPr/>
        </p:nvSpPr>
        <p:spPr bwMode="auto">
          <a:xfrm>
            <a:off x="381000" y="304800"/>
            <a:ext cx="8229600" cy="1143000"/>
          </a:xfrm>
          <a:prstGeom prst="rect">
            <a:avLst/>
          </a:prstGeom>
          <a:noFill/>
          <a:ln w="9525">
            <a:noFill/>
            <a:round/>
            <a:headEnd/>
            <a:tailEnd/>
          </a:ln>
          <a:effec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LGC Sans"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9pPr>
          </a:lstStyle>
          <a:p>
            <a:pPr algn="ctr" eaLnBrk="1" hangingPunct="1">
              <a:lnSpc>
                <a:spcPct val="100000"/>
              </a:lnSpc>
              <a:buClr>
                <a:srgbClr val="FF0000"/>
              </a:buClr>
              <a:defRPr/>
            </a:pPr>
            <a:r>
              <a:rPr lang="en-GB" sz="4000" b="1" smtClean="0">
                <a:solidFill>
                  <a:srgbClr val="FF0000"/>
                </a:solidFill>
                <a:effectLst>
                  <a:outerShdw blurRad="38100" dist="38100" dir="2700000" algn="tl">
                    <a:srgbClr val="DDDDDD"/>
                  </a:outerShdw>
                </a:effectLst>
              </a:rPr>
              <a:t>Einstein-Rosen Bridge</a:t>
            </a:r>
          </a:p>
        </p:txBody>
      </p:sp>
      <p:sp>
        <p:nvSpPr>
          <p:cNvPr id="61444" name="Text Box 4"/>
          <p:cNvSpPr txBox="1">
            <a:spLocks noChangeArrowheads="1"/>
          </p:cNvSpPr>
          <p:nvPr/>
        </p:nvSpPr>
        <p:spPr bwMode="auto">
          <a:xfrm>
            <a:off x="3581400" y="1520825"/>
            <a:ext cx="1981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500"/>
              </a:spcBef>
              <a:buClr>
                <a:srgbClr val="3333CC"/>
              </a:buClr>
            </a:pPr>
            <a:r>
              <a:rPr lang="en-GB" smtClean="0">
                <a:solidFill>
                  <a:srgbClr val="3333CC"/>
                </a:solidFill>
              </a:rPr>
              <a:t>Our Universe</a:t>
            </a:r>
          </a:p>
        </p:txBody>
      </p:sp>
      <p:sp>
        <p:nvSpPr>
          <p:cNvPr id="61445" name="Text Box 5"/>
          <p:cNvSpPr txBox="1">
            <a:spLocks noChangeArrowheads="1"/>
          </p:cNvSpPr>
          <p:nvPr/>
        </p:nvSpPr>
        <p:spPr bwMode="auto">
          <a:xfrm>
            <a:off x="3429000" y="5943600"/>
            <a:ext cx="2590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500"/>
              </a:spcBef>
              <a:buClr>
                <a:srgbClr val="B2B2B2"/>
              </a:buClr>
            </a:pPr>
            <a:r>
              <a:rPr lang="en-GB" smtClean="0">
                <a:solidFill>
                  <a:srgbClr val="3333CC"/>
                </a:solidFill>
              </a:rPr>
              <a:t>Another Universe?</a:t>
            </a:r>
          </a:p>
        </p:txBody>
      </p:sp>
      <p:pic>
        <p:nvPicPr>
          <p:cNvPr id="61446" name="Picture 1" descr="ERBridgeSparseGri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2078038"/>
            <a:ext cx="6167438" cy="394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534396"/>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1"/>
          <p:cNvSpPr txBox="1">
            <a:spLocks noChangeArrowheads="1"/>
          </p:cNvSpPr>
          <p:nvPr/>
        </p:nvSpPr>
        <p:spPr bwMode="auto">
          <a:xfrm>
            <a:off x="3124200" y="6248400"/>
            <a:ext cx="28924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eaLnBrk="1" hangingPunct="1">
              <a:lnSpc>
                <a:spcPct val="100000"/>
              </a:lnSpc>
            </a:pPr>
            <a:r>
              <a:rPr lang="en-GB" sz="1400">
                <a:solidFill>
                  <a:srgbClr val="000000"/>
                </a:solidFill>
              </a:rPr>
              <a:t>LIGO-G0900422-v1</a:t>
            </a:r>
          </a:p>
        </p:txBody>
      </p:sp>
      <p:sp>
        <p:nvSpPr>
          <p:cNvPr id="28674" name="Rectangle 2"/>
          <p:cNvSpPr>
            <a:spLocks noChangeArrowheads="1"/>
          </p:cNvSpPr>
          <p:nvPr/>
        </p:nvSpPr>
        <p:spPr bwMode="auto">
          <a:xfrm>
            <a:off x="1524000" y="0"/>
            <a:ext cx="5791200" cy="1066800"/>
          </a:xfrm>
          <a:prstGeom prst="rect">
            <a:avLst/>
          </a:prstGeom>
          <a:noFill/>
          <a:ln w="9525">
            <a:noFill/>
            <a:round/>
            <a:headEnd/>
            <a:tailEnd/>
          </a:ln>
          <a:effectLst/>
        </p:spPr>
        <p:txBody>
          <a:bodyPr lIns="90000" tIns="46800" rIns="90000" bIns="46800" anchor="ctr"/>
          <a:lstStyle/>
          <a:p>
            <a:pPr algn="ctr">
              <a:lnSpc>
                <a:spcPct val="100000"/>
              </a:lnSpc>
              <a:buClr>
                <a:srgbClr val="FF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4000" b="1">
                <a:solidFill>
                  <a:srgbClr val="FF0000"/>
                </a:solidFill>
                <a:effectLst>
                  <a:outerShdw blurRad="38100" dist="38100" dir="2700000" algn="tl">
                    <a:srgbClr val="DDDDDD"/>
                  </a:outerShdw>
                </a:effectLst>
                <a:cs typeface="DejaVu LGC Sans" charset="0"/>
              </a:rPr>
              <a:t>Falling Into A Black Hole</a:t>
            </a:r>
          </a:p>
        </p:txBody>
      </p:sp>
      <p:sp>
        <p:nvSpPr>
          <p:cNvPr id="65539" name="AutoShape 3"/>
          <p:cNvSpPr>
            <a:spLocks noChangeArrowheads="1"/>
          </p:cNvSpPr>
          <p:nvPr/>
        </p:nvSpPr>
        <p:spPr bwMode="auto">
          <a:xfrm rot="10800000">
            <a:off x="1295400" y="-1136650"/>
            <a:ext cx="5181600" cy="4876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000000"/>
          </a:solidFill>
          <a:ln w="25560">
            <a:solidFill>
              <a:srgbClr val="000000"/>
            </a:solidFill>
            <a:miter lim="800000"/>
            <a:headEnd/>
            <a:tailEnd/>
          </a:ln>
        </p:spPr>
        <p:txBody>
          <a:bodyPr wrap="none" anchor="ctr"/>
          <a:lstStyle/>
          <a:p>
            <a:endParaRPr lang="en-US"/>
          </a:p>
        </p:txBody>
      </p:sp>
      <p:sp>
        <p:nvSpPr>
          <p:cNvPr id="65540" name="Rectangle 4"/>
          <p:cNvSpPr>
            <a:spLocks noChangeArrowheads="1"/>
          </p:cNvSpPr>
          <p:nvPr/>
        </p:nvSpPr>
        <p:spPr bwMode="auto">
          <a:xfrm rot="10800000">
            <a:off x="1828800" y="1301750"/>
            <a:ext cx="4038600" cy="1219200"/>
          </a:xfrm>
          <a:prstGeom prst="rect">
            <a:avLst/>
          </a:prstGeom>
          <a:solidFill>
            <a:srgbClr val="000000"/>
          </a:solidFill>
          <a:ln w="25560">
            <a:solidFill>
              <a:srgbClr val="000000"/>
            </a:solidFill>
            <a:miter lim="800000"/>
            <a:headEnd/>
            <a:tailEnd/>
          </a:ln>
        </p:spPr>
        <p:txBody>
          <a:bodyPr wrap="none" anchor="ctr"/>
          <a:lstStyle/>
          <a:p>
            <a:endParaRPr lang="en-US"/>
          </a:p>
        </p:txBody>
      </p:sp>
      <p:sp>
        <p:nvSpPr>
          <p:cNvPr id="65541" name="AutoShape 5"/>
          <p:cNvSpPr>
            <a:spLocks noChangeArrowheads="1"/>
          </p:cNvSpPr>
          <p:nvPr/>
        </p:nvSpPr>
        <p:spPr bwMode="auto">
          <a:xfrm>
            <a:off x="1295400" y="3733800"/>
            <a:ext cx="5181600" cy="4876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FFFF"/>
          </a:solidFill>
          <a:ln w="25560">
            <a:solidFill>
              <a:srgbClr val="000000"/>
            </a:solidFill>
            <a:miter lim="800000"/>
            <a:headEnd/>
            <a:tailEnd/>
          </a:ln>
        </p:spPr>
        <p:txBody>
          <a:bodyPr wrap="none" anchor="ctr"/>
          <a:lstStyle/>
          <a:p>
            <a:endParaRPr lang="en-US"/>
          </a:p>
        </p:txBody>
      </p:sp>
      <p:sp>
        <p:nvSpPr>
          <p:cNvPr id="65542" name="Rectangle 6"/>
          <p:cNvSpPr>
            <a:spLocks noChangeArrowheads="1"/>
          </p:cNvSpPr>
          <p:nvPr/>
        </p:nvSpPr>
        <p:spPr bwMode="auto">
          <a:xfrm>
            <a:off x="1905000" y="4953000"/>
            <a:ext cx="4038600" cy="1219200"/>
          </a:xfrm>
          <a:prstGeom prst="rect">
            <a:avLst/>
          </a:prstGeom>
          <a:solidFill>
            <a:srgbClr val="FFFFFF"/>
          </a:solidFill>
          <a:ln w="25560">
            <a:solidFill>
              <a:srgbClr val="FFFFFF"/>
            </a:solidFill>
            <a:miter lim="800000"/>
            <a:headEnd/>
            <a:tailEnd/>
          </a:ln>
        </p:spPr>
        <p:txBody>
          <a:bodyPr wrap="none" anchor="ctr"/>
          <a:lstStyle/>
          <a:p>
            <a:endParaRPr lang="en-US"/>
          </a:p>
        </p:txBody>
      </p:sp>
      <p:sp>
        <p:nvSpPr>
          <p:cNvPr id="65543" name="AutoShape 7"/>
          <p:cNvSpPr>
            <a:spLocks noChangeArrowheads="1"/>
          </p:cNvSpPr>
          <p:nvPr/>
        </p:nvSpPr>
        <p:spPr bwMode="auto">
          <a:xfrm flipV="1">
            <a:off x="-449263" y="-685800"/>
            <a:ext cx="9128126" cy="44196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0713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5073" y="0"/>
                  <a:pt x="18945" y="2520"/>
                  <a:pt x="20675" y="6427"/>
                </a:cubicBezTo>
                <a:lnTo>
                  <a:pt x="10800" y="10800"/>
                </a:lnTo>
                <a:lnTo>
                  <a:pt x="10799" y="0"/>
                </a:lnTo>
                <a:close/>
              </a:path>
              <a:path w="21600" h="21600" fill="none">
                <a:moveTo>
                  <a:pt x="10799" y="0"/>
                </a:moveTo>
                <a:cubicBezTo>
                  <a:pt x="10799" y="0"/>
                  <a:pt x="10799" y="-1"/>
                  <a:pt x="10800" y="0"/>
                </a:cubicBezTo>
                <a:cubicBezTo>
                  <a:pt x="15073" y="0"/>
                  <a:pt x="18945" y="2520"/>
                  <a:pt x="20675" y="6427"/>
                </a:cubicBezTo>
              </a:path>
            </a:pathLst>
          </a:custGeom>
          <a:noFill/>
          <a:ln w="2556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5544" name="AutoShape 8"/>
          <p:cNvSpPr>
            <a:spLocks noChangeArrowheads="1"/>
          </p:cNvSpPr>
          <p:nvPr/>
        </p:nvSpPr>
        <p:spPr bwMode="auto">
          <a:xfrm flipV="1">
            <a:off x="-376238" y="-3733800"/>
            <a:ext cx="8829676" cy="74676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0307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4782" y="0"/>
                  <a:pt x="18441" y="2191"/>
                  <a:pt x="20321" y="5701"/>
                </a:cubicBezTo>
                <a:lnTo>
                  <a:pt x="10800" y="10800"/>
                </a:lnTo>
                <a:lnTo>
                  <a:pt x="10799" y="0"/>
                </a:lnTo>
                <a:close/>
              </a:path>
              <a:path w="21600" h="21600" fill="none">
                <a:moveTo>
                  <a:pt x="10799" y="0"/>
                </a:moveTo>
                <a:cubicBezTo>
                  <a:pt x="10799" y="0"/>
                  <a:pt x="10799" y="-1"/>
                  <a:pt x="10800" y="0"/>
                </a:cubicBezTo>
                <a:cubicBezTo>
                  <a:pt x="14782" y="0"/>
                  <a:pt x="18441" y="2191"/>
                  <a:pt x="20321" y="5701"/>
                </a:cubicBezTo>
              </a:path>
            </a:pathLst>
          </a:custGeom>
          <a:noFill/>
          <a:ln w="2556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5545" name="Line 9"/>
          <p:cNvSpPr>
            <a:spLocks noChangeShapeType="1"/>
          </p:cNvSpPr>
          <p:nvPr/>
        </p:nvSpPr>
        <p:spPr bwMode="auto">
          <a:xfrm>
            <a:off x="4038600" y="3733800"/>
            <a:ext cx="4114800" cy="1588"/>
          </a:xfrm>
          <a:prstGeom prst="line">
            <a:avLst/>
          </a:prstGeom>
          <a:noFill/>
          <a:ln w="25560">
            <a:solidFill>
              <a:srgbClr val="3333C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546" name="AutoShape 10"/>
          <p:cNvSpPr>
            <a:spLocks noChangeArrowheads="1"/>
          </p:cNvSpPr>
          <p:nvPr/>
        </p:nvSpPr>
        <p:spPr bwMode="auto">
          <a:xfrm>
            <a:off x="-585788" y="3733800"/>
            <a:ext cx="9096376" cy="28956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048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5437" y="0"/>
                  <a:pt x="19557" y="2960"/>
                  <a:pt x="21036" y="7355"/>
                </a:cubicBezTo>
                <a:lnTo>
                  <a:pt x="10800" y="10800"/>
                </a:lnTo>
                <a:lnTo>
                  <a:pt x="10799" y="0"/>
                </a:lnTo>
                <a:close/>
              </a:path>
              <a:path w="21600" h="21600" fill="none">
                <a:moveTo>
                  <a:pt x="10799" y="0"/>
                </a:moveTo>
                <a:cubicBezTo>
                  <a:pt x="10799" y="0"/>
                  <a:pt x="10799" y="-1"/>
                  <a:pt x="10800" y="0"/>
                </a:cubicBezTo>
                <a:cubicBezTo>
                  <a:pt x="15437" y="0"/>
                  <a:pt x="19557" y="2960"/>
                  <a:pt x="21036" y="7355"/>
                </a:cubicBezTo>
              </a:path>
            </a:pathLst>
          </a:custGeom>
          <a:noFill/>
          <a:ln w="2556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5547" name="AutoShape 11"/>
          <p:cNvSpPr>
            <a:spLocks noChangeArrowheads="1"/>
          </p:cNvSpPr>
          <p:nvPr/>
        </p:nvSpPr>
        <p:spPr bwMode="auto">
          <a:xfrm>
            <a:off x="-346075" y="3733800"/>
            <a:ext cx="8921750" cy="60960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0393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4826" y="0"/>
                  <a:pt x="18518" y="2239"/>
                  <a:pt x="20378" y="5810"/>
                </a:cubicBezTo>
                <a:lnTo>
                  <a:pt x="10800" y="10800"/>
                </a:lnTo>
                <a:lnTo>
                  <a:pt x="10799" y="0"/>
                </a:lnTo>
                <a:close/>
              </a:path>
              <a:path w="21600" h="21600" fill="none">
                <a:moveTo>
                  <a:pt x="10799" y="0"/>
                </a:moveTo>
                <a:cubicBezTo>
                  <a:pt x="10799" y="0"/>
                  <a:pt x="10799" y="-1"/>
                  <a:pt x="10800" y="0"/>
                </a:cubicBezTo>
                <a:cubicBezTo>
                  <a:pt x="14826" y="0"/>
                  <a:pt x="18518" y="2239"/>
                  <a:pt x="20378" y="5810"/>
                </a:cubicBezTo>
              </a:path>
            </a:pathLst>
          </a:custGeom>
          <a:noFill/>
          <a:ln w="2556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5548" name="AutoShape 12"/>
          <p:cNvSpPr>
            <a:spLocks noChangeArrowheads="1"/>
          </p:cNvSpPr>
          <p:nvPr/>
        </p:nvSpPr>
        <p:spPr bwMode="auto">
          <a:xfrm>
            <a:off x="592138" y="3733800"/>
            <a:ext cx="7045325" cy="57912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350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5874" y="0"/>
                  <a:pt x="20264" y="3532"/>
                  <a:pt x="21350" y="8489"/>
                </a:cubicBezTo>
                <a:lnTo>
                  <a:pt x="10800" y="10800"/>
                </a:lnTo>
                <a:lnTo>
                  <a:pt x="10799" y="0"/>
                </a:lnTo>
                <a:close/>
              </a:path>
              <a:path w="21600" h="21600" fill="none">
                <a:moveTo>
                  <a:pt x="10799" y="0"/>
                </a:moveTo>
                <a:cubicBezTo>
                  <a:pt x="10799" y="0"/>
                  <a:pt x="10799" y="-1"/>
                  <a:pt x="10800" y="0"/>
                </a:cubicBezTo>
                <a:cubicBezTo>
                  <a:pt x="15874" y="0"/>
                  <a:pt x="20264" y="3532"/>
                  <a:pt x="21350" y="8489"/>
                </a:cubicBezTo>
              </a:path>
            </a:pathLst>
          </a:custGeom>
          <a:noFill/>
          <a:ln w="2556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5549" name="Line 13"/>
          <p:cNvSpPr>
            <a:spLocks noChangeShapeType="1"/>
          </p:cNvSpPr>
          <p:nvPr/>
        </p:nvSpPr>
        <p:spPr bwMode="auto">
          <a:xfrm flipH="1">
            <a:off x="1822450" y="6172200"/>
            <a:ext cx="4203700" cy="1588"/>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550" name="Line 14"/>
          <p:cNvSpPr>
            <a:spLocks noChangeShapeType="1"/>
          </p:cNvSpPr>
          <p:nvPr/>
        </p:nvSpPr>
        <p:spPr bwMode="auto">
          <a:xfrm flipV="1">
            <a:off x="7239000" y="1289050"/>
            <a:ext cx="1588" cy="5041900"/>
          </a:xfrm>
          <a:prstGeom prst="line">
            <a:avLst/>
          </a:prstGeom>
          <a:noFill/>
          <a:ln w="38160">
            <a:solidFill>
              <a:srgbClr val="00FF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51" name="Line 15"/>
          <p:cNvSpPr>
            <a:spLocks noChangeShapeType="1"/>
          </p:cNvSpPr>
          <p:nvPr/>
        </p:nvSpPr>
        <p:spPr bwMode="auto">
          <a:xfrm flipH="1" flipV="1">
            <a:off x="5480050" y="2203450"/>
            <a:ext cx="1689100" cy="1536700"/>
          </a:xfrm>
          <a:prstGeom prst="line">
            <a:avLst/>
          </a:prstGeom>
          <a:noFill/>
          <a:ln w="38160">
            <a:solidFill>
              <a:srgbClr val="FF66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52" name="Rectangle 16"/>
          <p:cNvSpPr>
            <a:spLocks noChangeArrowheads="1"/>
          </p:cNvSpPr>
          <p:nvPr/>
        </p:nvSpPr>
        <p:spPr bwMode="auto">
          <a:xfrm>
            <a:off x="685800" y="990600"/>
            <a:ext cx="5791200" cy="1143000"/>
          </a:xfrm>
          <a:prstGeom prst="rect">
            <a:avLst/>
          </a:prstGeom>
          <a:solidFill>
            <a:srgbClr val="FFFFFF"/>
          </a:solidFill>
          <a:ln w="25560">
            <a:solidFill>
              <a:srgbClr val="FFFFFF"/>
            </a:solidFill>
            <a:miter lim="800000"/>
            <a:headEnd/>
            <a:tailEnd/>
          </a:ln>
        </p:spPr>
        <p:txBody>
          <a:bodyPr wrap="none" anchor="ctr"/>
          <a:lstStyle/>
          <a:p>
            <a:endParaRPr lang="en-US"/>
          </a:p>
        </p:txBody>
      </p:sp>
      <p:sp>
        <p:nvSpPr>
          <p:cNvPr id="65553" name="AutoShape 17"/>
          <p:cNvSpPr>
            <a:spLocks noChangeArrowheads="1"/>
          </p:cNvSpPr>
          <p:nvPr/>
        </p:nvSpPr>
        <p:spPr bwMode="auto">
          <a:xfrm flipV="1">
            <a:off x="385763" y="-3733800"/>
            <a:ext cx="7305675" cy="74676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0713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5119" y="0"/>
                  <a:pt x="19022" y="2573"/>
                  <a:pt x="20725" y="6542"/>
                </a:cubicBezTo>
                <a:lnTo>
                  <a:pt x="10800" y="10800"/>
                </a:lnTo>
                <a:lnTo>
                  <a:pt x="10799" y="0"/>
                </a:lnTo>
                <a:close/>
              </a:path>
              <a:path w="21600" h="21600" fill="none">
                <a:moveTo>
                  <a:pt x="10799" y="0"/>
                </a:moveTo>
                <a:cubicBezTo>
                  <a:pt x="10799" y="0"/>
                  <a:pt x="10799" y="-1"/>
                  <a:pt x="10800" y="0"/>
                </a:cubicBezTo>
                <a:cubicBezTo>
                  <a:pt x="15119" y="0"/>
                  <a:pt x="19022" y="2573"/>
                  <a:pt x="20725" y="6542"/>
                </a:cubicBezTo>
              </a:path>
            </a:pathLst>
          </a:custGeom>
          <a:noFill/>
          <a:ln w="2556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5554" name="AutoShape 18"/>
          <p:cNvSpPr>
            <a:spLocks noChangeArrowheads="1"/>
          </p:cNvSpPr>
          <p:nvPr/>
        </p:nvSpPr>
        <p:spPr bwMode="auto">
          <a:xfrm flipV="1">
            <a:off x="835025" y="-3733800"/>
            <a:ext cx="6102350" cy="74676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048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5454" y="0"/>
                  <a:pt x="19584" y="2981"/>
                  <a:pt x="21050" y="7398"/>
                </a:cubicBezTo>
                <a:lnTo>
                  <a:pt x="10800" y="10800"/>
                </a:lnTo>
                <a:lnTo>
                  <a:pt x="10799" y="0"/>
                </a:lnTo>
                <a:close/>
              </a:path>
              <a:path w="21600" h="21600" fill="none">
                <a:moveTo>
                  <a:pt x="10799" y="0"/>
                </a:moveTo>
                <a:cubicBezTo>
                  <a:pt x="10799" y="0"/>
                  <a:pt x="10799" y="-1"/>
                  <a:pt x="10800" y="0"/>
                </a:cubicBezTo>
                <a:cubicBezTo>
                  <a:pt x="15454" y="0"/>
                  <a:pt x="19584" y="2981"/>
                  <a:pt x="21050" y="7398"/>
                </a:cubicBezTo>
              </a:path>
            </a:pathLst>
          </a:custGeom>
          <a:noFill/>
          <a:ln w="2556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5555" name="Rectangle 19"/>
          <p:cNvSpPr>
            <a:spLocks noChangeArrowheads="1"/>
          </p:cNvSpPr>
          <p:nvPr/>
        </p:nvSpPr>
        <p:spPr bwMode="auto">
          <a:xfrm>
            <a:off x="1066800" y="5486400"/>
            <a:ext cx="5791200" cy="1143000"/>
          </a:xfrm>
          <a:prstGeom prst="rect">
            <a:avLst/>
          </a:prstGeom>
          <a:solidFill>
            <a:srgbClr val="FFFFFF"/>
          </a:solidFill>
          <a:ln w="25560">
            <a:solidFill>
              <a:srgbClr val="FFFFFF"/>
            </a:solidFill>
            <a:miter lim="800000"/>
            <a:headEnd/>
            <a:tailEnd/>
          </a:ln>
        </p:spPr>
        <p:txBody>
          <a:bodyPr wrap="none" anchor="ctr"/>
          <a:lstStyle/>
          <a:p>
            <a:endParaRPr lang="en-US"/>
          </a:p>
        </p:txBody>
      </p:sp>
      <p:sp>
        <p:nvSpPr>
          <p:cNvPr id="65556" name="AutoShape 20"/>
          <p:cNvSpPr>
            <a:spLocks noChangeArrowheads="1"/>
          </p:cNvSpPr>
          <p:nvPr/>
        </p:nvSpPr>
        <p:spPr bwMode="auto">
          <a:xfrm>
            <a:off x="1216025" y="3735388"/>
            <a:ext cx="5492750" cy="62484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13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190" y="0"/>
                  <a:pt x="20754" y="3974"/>
                  <a:pt x="21497" y="9312"/>
                </a:cubicBezTo>
                <a:lnTo>
                  <a:pt x="10800" y="10800"/>
                </a:lnTo>
                <a:lnTo>
                  <a:pt x="10799" y="0"/>
                </a:lnTo>
                <a:close/>
              </a:path>
              <a:path w="21600" h="21600" fill="none">
                <a:moveTo>
                  <a:pt x="10799" y="0"/>
                </a:moveTo>
                <a:cubicBezTo>
                  <a:pt x="10799" y="0"/>
                  <a:pt x="10799" y="-1"/>
                  <a:pt x="10800" y="0"/>
                </a:cubicBezTo>
                <a:cubicBezTo>
                  <a:pt x="16190" y="0"/>
                  <a:pt x="20754" y="3974"/>
                  <a:pt x="21497" y="9312"/>
                </a:cubicBezTo>
              </a:path>
            </a:pathLst>
          </a:custGeom>
          <a:noFill/>
          <a:ln w="2556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5557" name="AutoShape 21"/>
          <p:cNvSpPr>
            <a:spLocks noChangeArrowheads="1"/>
          </p:cNvSpPr>
          <p:nvPr/>
        </p:nvSpPr>
        <p:spPr bwMode="auto">
          <a:xfrm>
            <a:off x="1676400" y="2057400"/>
            <a:ext cx="4572000" cy="228600"/>
          </a:xfrm>
          <a:prstGeom prst="irregularSeal2">
            <a:avLst/>
          </a:prstGeom>
          <a:solidFill>
            <a:srgbClr val="3333CC"/>
          </a:solidFill>
          <a:ln w="12600">
            <a:solidFill>
              <a:srgbClr val="3333CC"/>
            </a:solidFill>
            <a:miter lim="800000"/>
            <a:headEnd/>
            <a:tailEnd/>
          </a:ln>
        </p:spPr>
        <p:txBody>
          <a:bodyPr wrap="none" anchor="ctr"/>
          <a:lstStyle/>
          <a:p>
            <a:endParaRPr lang="en-US"/>
          </a:p>
        </p:txBody>
      </p:sp>
      <p:sp>
        <p:nvSpPr>
          <p:cNvPr id="65558" name="AutoShape 22"/>
          <p:cNvSpPr>
            <a:spLocks noChangeArrowheads="1"/>
          </p:cNvSpPr>
          <p:nvPr/>
        </p:nvSpPr>
        <p:spPr bwMode="auto">
          <a:xfrm>
            <a:off x="1447800" y="5334000"/>
            <a:ext cx="4876800" cy="228600"/>
          </a:xfrm>
          <a:prstGeom prst="irregularSeal2">
            <a:avLst/>
          </a:prstGeom>
          <a:solidFill>
            <a:srgbClr val="3333CC"/>
          </a:solidFill>
          <a:ln w="12600">
            <a:solidFill>
              <a:srgbClr val="3333CC"/>
            </a:solidFill>
            <a:miter lim="800000"/>
            <a:headEnd/>
            <a:tailEnd/>
          </a:ln>
        </p:spPr>
        <p:txBody>
          <a:bodyPr wrap="none" anchor="ctr"/>
          <a:lstStyle/>
          <a:p>
            <a:endParaRPr lang="en-US"/>
          </a:p>
        </p:txBody>
      </p:sp>
      <p:sp>
        <p:nvSpPr>
          <p:cNvPr id="65559" name="Text Box 23"/>
          <p:cNvSpPr txBox="1">
            <a:spLocks noChangeArrowheads="1"/>
          </p:cNvSpPr>
          <p:nvPr/>
        </p:nvSpPr>
        <p:spPr bwMode="auto">
          <a:xfrm>
            <a:off x="8153400" y="213360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000"/>
              </a:spcBef>
              <a:buFont typeface="Wingdings" charset="0"/>
              <a:buNone/>
            </a:pPr>
            <a:r>
              <a:rPr lang="en-GB" sz="1600">
                <a:solidFill>
                  <a:srgbClr val="000000"/>
                </a:solidFill>
              </a:rPr>
              <a:t>20 yrs</a:t>
            </a:r>
          </a:p>
        </p:txBody>
      </p:sp>
      <p:sp>
        <p:nvSpPr>
          <p:cNvPr id="65560" name="Text Box 24"/>
          <p:cNvSpPr txBox="1">
            <a:spLocks noChangeArrowheads="1"/>
          </p:cNvSpPr>
          <p:nvPr/>
        </p:nvSpPr>
        <p:spPr bwMode="auto">
          <a:xfrm>
            <a:off x="7924800" y="15684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000"/>
              </a:spcBef>
              <a:buFont typeface="Wingdings" charset="0"/>
              <a:buNone/>
            </a:pPr>
            <a:r>
              <a:rPr lang="en-GB" sz="1600">
                <a:solidFill>
                  <a:srgbClr val="000000"/>
                </a:solidFill>
              </a:rPr>
              <a:t>40 yrs</a:t>
            </a:r>
          </a:p>
        </p:txBody>
      </p:sp>
      <p:sp>
        <p:nvSpPr>
          <p:cNvPr id="65561" name="Text Box 25"/>
          <p:cNvSpPr txBox="1">
            <a:spLocks noChangeArrowheads="1"/>
          </p:cNvSpPr>
          <p:nvPr/>
        </p:nvSpPr>
        <p:spPr bwMode="auto">
          <a:xfrm>
            <a:off x="7315200" y="121920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000"/>
              </a:spcBef>
              <a:buFont typeface="Wingdings" charset="0"/>
              <a:buNone/>
            </a:pPr>
            <a:r>
              <a:rPr lang="en-GB" sz="1600">
                <a:solidFill>
                  <a:srgbClr val="000000"/>
                </a:solidFill>
              </a:rPr>
              <a:t>60 yrs</a:t>
            </a:r>
          </a:p>
        </p:txBody>
      </p:sp>
      <p:sp>
        <p:nvSpPr>
          <p:cNvPr id="65562" name="Text Box 26"/>
          <p:cNvSpPr txBox="1">
            <a:spLocks noChangeArrowheads="1"/>
          </p:cNvSpPr>
          <p:nvPr/>
        </p:nvSpPr>
        <p:spPr bwMode="auto">
          <a:xfrm>
            <a:off x="6629400" y="8826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000"/>
              </a:spcBef>
              <a:buFont typeface="Wingdings" charset="0"/>
              <a:buNone/>
            </a:pPr>
            <a:r>
              <a:rPr lang="en-GB" sz="1600">
                <a:solidFill>
                  <a:srgbClr val="000000"/>
                </a:solidFill>
              </a:rPr>
              <a:t> </a:t>
            </a:r>
            <a:r>
              <a:rPr lang="en-GB" sz="1600">
                <a:solidFill>
                  <a:srgbClr val="000000"/>
                </a:solidFill>
                <a:latin typeface="Symbol" charset="0"/>
              </a:rPr>
              <a:t></a:t>
            </a:r>
            <a:r>
              <a:rPr lang="en-GB" sz="1600">
                <a:solidFill>
                  <a:srgbClr val="000000"/>
                </a:solidFill>
              </a:rPr>
              <a:t> yrs</a:t>
            </a:r>
          </a:p>
        </p:txBody>
      </p:sp>
      <p:sp>
        <p:nvSpPr>
          <p:cNvPr id="65563" name="Text Box 27"/>
          <p:cNvSpPr txBox="1">
            <a:spLocks noChangeArrowheads="1"/>
          </p:cNvSpPr>
          <p:nvPr/>
        </p:nvSpPr>
        <p:spPr bwMode="auto">
          <a:xfrm>
            <a:off x="7162800" y="370205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000"/>
              </a:spcBef>
              <a:buClr>
                <a:srgbClr val="00CC00"/>
              </a:buClr>
              <a:buFont typeface="Wingdings" charset="0"/>
              <a:buNone/>
            </a:pPr>
            <a:r>
              <a:rPr lang="en-GB" sz="1600">
                <a:solidFill>
                  <a:srgbClr val="00CC00"/>
                </a:solidFill>
                <a:latin typeface="Wingdings" charset="0"/>
              </a:rPr>
              <a:t></a:t>
            </a:r>
          </a:p>
        </p:txBody>
      </p:sp>
      <p:sp>
        <p:nvSpPr>
          <p:cNvPr id="65564" name="Text Box 28"/>
          <p:cNvSpPr txBox="1">
            <a:spLocks noChangeArrowheads="1"/>
          </p:cNvSpPr>
          <p:nvPr/>
        </p:nvSpPr>
        <p:spPr bwMode="auto">
          <a:xfrm>
            <a:off x="5334000" y="22860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000"/>
              </a:spcBef>
              <a:buClr>
                <a:srgbClr val="FF0000"/>
              </a:buClr>
              <a:buFont typeface="Wingdings" charset="0"/>
              <a:buNone/>
            </a:pPr>
            <a:r>
              <a:rPr lang="en-GB" sz="1600">
                <a:solidFill>
                  <a:srgbClr val="FF0000"/>
                </a:solidFill>
                <a:latin typeface="Wingdings" charset="0"/>
              </a:rPr>
              <a:t></a:t>
            </a:r>
          </a:p>
        </p:txBody>
      </p:sp>
      <p:sp>
        <p:nvSpPr>
          <p:cNvPr id="65565" name="Text Box 29"/>
          <p:cNvSpPr txBox="1">
            <a:spLocks noChangeArrowheads="1"/>
          </p:cNvSpPr>
          <p:nvPr/>
        </p:nvSpPr>
        <p:spPr bwMode="auto">
          <a:xfrm>
            <a:off x="6934200" y="370205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000"/>
              </a:spcBef>
              <a:buClr>
                <a:srgbClr val="FF0000"/>
              </a:buClr>
              <a:buFont typeface="Wingdings" charset="0"/>
              <a:buNone/>
            </a:pPr>
            <a:r>
              <a:rPr lang="en-GB" sz="1600">
                <a:solidFill>
                  <a:srgbClr val="FF0000"/>
                </a:solidFill>
                <a:latin typeface="Wingdings" charset="0"/>
              </a:rPr>
              <a:t></a:t>
            </a:r>
          </a:p>
        </p:txBody>
      </p:sp>
      <p:sp>
        <p:nvSpPr>
          <p:cNvPr id="65566" name="Text Box 30"/>
          <p:cNvSpPr txBox="1">
            <a:spLocks noChangeArrowheads="1"/>
          </p:cNvSpPr>
          <p:nvPr/>
        </p:nvSpPr>
        <p:spPr bwMode="auto">
          <a:xfrm>
            <a:off x="6477000" y="332105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000"/>
              </a:spcBef>
              <a:buClr>
                <a:srgbClr val="FF0000"/>
              </a:buClr>
              <a:buFont typeface="Wingdings" charset="0"/>
              <a:buNone/>
            </a:pPr>
            <a:r>
              <a:rPr lang="en-GB" sz="1600">
                <a:solidFill>
                  <a:srgbClr val="FF0000"/>
                </a:solidFill>
                <a:latin typeface="Wingdings" charset="0"/>
              </a:rPr>
              <a:t></a:t>
            </a:r>
          </a:p>
        </p:txBody>
      </p:sp>
      <p:sp>
        <p:nvSpPr>
          <p:cNvPr id="65567" name="Text Box 31"/>
          <p:cNvSpPr txBox="1">
            <a:spLocks noChangeArrowheads="1"/>
          </p:cNvSpPr>
          <p:nvPr/>
        </p:nvSpPr>
        <p:spPr bwMode="auto">
          <a:xfrm>
            <a:off x="7162800" y="309245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000"/>
              </a:spcBef>
              <a:buClr>
                <a:srgbClr val="00CC00"/>
              </a:buClr>
              <a:buFont typeface="Wingdings" charset="0"/>
              <a:buNone/>
            </a:pPr>
            <a:r>
              <a:rPr lang="en-GB" sz="1600">
                <a:solidFill>
                  <a:srgbClr val="00CC00"/>
                </a:solidFill>
                <a:latin typeface="Wingdings" charset="0"/>
              </a:rPr>
              <a:t></a:t>
            </a:r>
          </a:p>
        </p:txBody>
      </p:sp>
      <p:sp>
        <p:nvSpPr>
          <p:cNvPr id="65568" name="Text Box 32"/>
          <p:cNvSpPr txBox="1">
            <a:spLocks noChangeArrowheads="1"/>
          </p:cNvSpPr>
          <p:nvPr/>
        </p:nvSpPr>
        <p:spPr bwMode="auto">
          <a:xfrm>
            <a:off x="7162800" y="25146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000"/>
              </a:spcBef>
              <a:buClr>
                <a:srgbClr val="00CC00"/>
              </a:buClr>
              <a:buFont typeface="Wingdings" charset="0"/>
              <a:buNone/>
            </a:pPr>
            <a:r>
              <a:rPr lang="en-GB" sz="1600">
                <a:solidFill>
                  <a:srgbClr val="00CC00"/>
                </a:solidFill>
                <a:latin typeface="Wingdings" charset="0"/>
              </a:rPr>
              <a:t></a:t>
            </a:r>
          </a:p>
        </p:txBody>
      </p:sp>
      <p:sp>
        <p:nvSpPr>
          <p:cNvPr id="65569" name="Text Box 33"/>
          <p:cNvSpPr txBox="1">
            <a:spLocks noChangeArrowheads="1"/>
          </p:cNvSpPr>
          <p:nvPr/>
        </p:nvSpPr>
        <p:spPr bwMode="auto">
          <a:xfrm>
            <a:off x="7162800" y="164465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000"/>
              </a:spcBef>
              <a:buClr>
                <a:srgbClr val="00CC00"/>
              </a:buClr>
              <a:buFont typeface="Wingdings" charset="0"/>
              <a:buNone/>
            </a:pPr>
            <a:r>
              <a:rPr lang="en-GB" sz="1600">
                <a:solidFill>
                  <a:srgbClr val="00CC00"/>
                </a:solidFill>
                <a:latin typeface="Wingdings" charset="0"/>
              </a:rPr>
              <a:t></a:t>
            </a:r>
          </a:p>
        </p:txBody>
      </p:sp>
      <p:sp>
        <p:nvSpPr>
          <p:cNvPr id="65570" name="Text Box 34"/>
          <p:cNvSpPr txBox="1">
            <a:spLocks noChangeArrowheads="1"/>
          </p:cNvSpPr>
          <p:nvPr/>
        </p:nvSpPr>
        <p:spPr bwMode="auto">
          <a:xfrm>
            <a:off x="5867400" y="27432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000"/>
              </a:spcBef>
              <a:buClr>
                <a:srgbClr val="FF0000"/>
              </a:buClr>
              <a:buFont typeface="Wingdings" charset="0"/>
              <a:buNone/>
            </a:pPr>
            <a:r>
              <a:rPr lang="en-GB" sz="1600">
                <a:solidFill>
                  <a:srgbClr val="FF0000"/>
                </a:solidFill>
                <a:latin typeface="Wingdings" charset="0"/>
              </a:rPr>
              <a:t></a:t>
            </a:r>
          </a:p>
        </p:txBody>
      </p:sp>
      <p:sp>
        <p:nvSpPr>
          <p:cNvPr id="65571" name="Text Box 35"/>
          <p:cNvSpPr txBox="1">
            <a:spLocks noChangeArrowheads="1"/>
          </p:cNvSpPr>
          <p:nvPr/>
        </p:nvSpPr>
        <p:spPr bwMode="auto">
          <a:xfrm rot="-2940000">
            <a:off x="5889625" y="2312988"/>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000"/>
              </a:spcBef>
              <a:buFont typeface="Wingdings" charset="0"/>
              <a:buNone/>
            </a:pPr>
            <a:r>
              <a:rPr lang="en-GB" sz="1600">
                <a:solidFill>
                  <a:srgbClr val="000000"/>
                </a:solidFill>
                <a:latin typeface="Wingdings" charset="0"/>
              </a:rPr>
              <a:t></a:t>
            </a:r>
            <a:r>
              <a:rPr lang="en-GB" sz="1600">
                <a:solidFill>
                  <a:srgbClr val="000000"/>
                </a:solidFill>
              </a:rPr>
              <a:t>3.5 hrs</a:t>
            </a:r>
          </a:p>
        </p:txBody>
      </p:sp>
      <p:sp>
        <p:nvSpPr>
          <p:cNvPr id="65572" name="Text Box 36"/>
          <p:cNvSpPr txBox="1">
            <a:spLocks noChangeArrowheads="1"/>
          </p:cNvSpPr>
          <p:nvPr/>
        </p:nvSpPr>
        <p:spPr bwMode="auto">
          <a:xfrm>
            <a:off x="2971800" y="2590800"/>
            <a:ext cx="2286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500"/>
              </a:spcBef>
              <a:buClr>
                <a:srgbClr val="FFFFFF"/>
              </a:buClr>
            </a:pPr>
            <a:r>
              <a:rPr lang="en-GB">
                <a:solidFill>
                  <a:srgbClr val="FFFFFF"/>
                </a:solidFill>
              </a:rPr>
              <a:t>Black  Hole</a:t>
            </a:r>
          </a:p>
        </p:txBody>
      </p:sp>
      <p:sp>
        <p:nvSpPr>
          <p:cNvPr id="65573" name="Text Box 37"/>
          <p:cNvSpPr txBox="1">
            <a:spLocks noChangeArrowheads="1"/>
          </p:cNvSpPr>
          <p:nvPr/>
        </p:nvSpPr>
        <p:spPr bwMode="auto">
          <a:xfrm>
            <a:off x="2971800" y="4572000"/>
            <a:ext cx="2286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500"/>
              </a:spcBef>
            </a:pPr>
            <a:r>
              <a:rPr lang="en-GB">
                <a:solidFill>
                  <a:srgbClr val="000000"/>
                </a:solidFill>
              </a:rPr>
              <a:t>White  Hole</a:t>
            </a:r>
          </a:p>
        </p:txBody>
      </p:sp>
      <p:sp>
        <p:nvSpPr>
          <p:cNvPr id="65574" name="Text Box 38"/>
          <p:cNvSpPr txBox="1">
            <a:spLocks noChangeArrowheads="1"/>
          </p:cNvSpPr>
          <p:nvPr/>
        </p:nvSpPr>
        <p:spPr bwMode="auto">
          <a:xfrm>
            <a:off x="2971800" y="1524000"/>
            <a:ext cx="2286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500"/>
              </a:spcBef>
              <a:buClr>
                <a:srgbClr val="3333CC"/>
              </a:buClr>
            </a:pPr>
            <a:r>
              <a:rPr lang="en-GB">
                <a:solidFill>
                  <a:srgbClr val="3333CC"/>
                </a:solidFill>
              </a:rPr>
              <a:t>Singularity</a:t>
            </a:r>
          </a:p>
        </p:txBody>
      </p:sp>
      <p:sp>
        <p:nvSpPr>
          <p:cNvPr id="65575" name="Text Box 39"/>
          <p:cNvSpPr txBox="1">
            <a:spLocks noChangeArrowheads="1"/>
          </p:cNvSpPr>
          <p:nvPr/>
        </p:nvSpPr>
        <p:spPr bwMode="auto">
          <a:xfrm>
            <a:off x="3048000" y="5562600"/>
            <a:ext cx="2286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500"/>
              </a:spcBef>
              <a:buClr>
                <a:srgbClr val="3333CC"/>
              </a:buClr>
            </a:pPr>
            <a:r>
              <a:rPr lang="en-GB">
                <a:solidFill>
                  <a:srgbClr val="3333CC"/>
                </a:solidFill>
              </a:rPr>
              <a:t>Singularity</a:t>
            </a:r>
          </a:p>
        </p:txBody>
      </p:sp>
      <p:sp>
        <p:nvSpPr>
          <p:cNvPr id="65576" name="Text Box 40"/>
          <p:cNvSpPr txBox="1">
            <a:spLocks noChangeArrowheads="1"/>
          </p:cNvSpPr>
          <p:nvPr/>
        </p:nvSpPr>
        <p:spPr bwMode="auto">
          <a:xfrm>
            <a:off x="152400" y="3505200"/>
            <a:ext cx="2590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500"/>
              </a:spcBef>
              <a:buClr>
                <a:srgbClr val="B2B2B2"/>
              </a:buClr>
            </a:pPr>
            <a:r>
              <a:rPr lang="en-GB">
                <a:solidFill>
                  <a:srgbClr val="B2B2B2"/>
                </a:solidFill>
              </a:rPr>
              <a:t>Another Universe?</a:t>
            </a:r>
          </a:p>
        </p:txBody>
      </p:sp>
      <p:sp>
        <p:nvSpPr>
          <p:cNvPr id="65577" name="WordArt 41"/>
          <p:cNvSpPr>
            <a:spLocks noChangeArrowheads="1" noChangeShapeType="1" noTextEdit="1"/>
          </p:cNvSpPr>
          <p:nvPr/>
        </p:nvSpPr>
        <p:spPr bwMode="auto">
          <a:xfrm rot="-2280000">
            <a:off x="4981575" y="2857500"/>
            <a:ext cx="868363" cy="4587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Down">
              <a:avLst>
                <a:gd name="adj" fmla="val 33333"/>
              </a:avLst>
            </a:prstTxWarp>
          </a:bodyPr>
          <a:lstStyle/>
          <a:p>
            <a:pPr algn="ctr"/>
            <a:r>
              <a:rPr lang="en-US" sz="3600" kern="10">
                <a:solidFill>
                  <a:srgbClr val="FFFFFF"/>
                </a:solidFill>
                <a:latin typeface="Times New Roman"/>
                <a:ea typeface="Times New Roman"/>
                <a:cs typeface="Times New Roman"/>
              </a:rPr>
              <a:t>Event Horizon</a:t>
            </a:r>
          </a:p>
        </p:txBody>
      </p:sp>
      <p:sp>
        <p:nvSpPr>
          <p:cNvPr id="65578" name="WordArt 42"/>
          <p:cNvSpPr>
            <a:spLocks noChangeArrowheads="1" noChangeShapeType="1" noTextEdit="1"/>
          </p:cNvSpPr>
          <p:nvPr/>
        </p:nvSpPr>
        <p:spPr bwMode="auto">
          <a:xfrm rot="2040000">
            <a:off x="4719638" y="4240213"/>
            <a:ext cx="868362" cy="458787"/>
          </a:xfrm>
          <a:prstGeom prst="rect">
            <a:avLst/>
          </a:prstGeom>
        </p:spPr>
        <p:txBody>
          <a:bodyPr spcFirstLastPara="1" wrap="none" fromWordArt="1">
            <a:prstTxWarp prst="textArchUp">
              <a:avLst>
                <a:gd name="adj" fmla="val 10800004"/>
              </a:avLst>
            </a:prstTxWarp>
          </a:bodyPr>
          <a:lstStyle/>
          <a:p>
            <a:pPr algn="ctr"/>
            <a:r>
              <a:rPr lang="en-US" sz="3600" kern="10">
                <a:ln w="9360">
                  <a:solidFill>
                    <a:srgbClr val="000000"/>
                  </a:solidFill>
                  <a:miter lim="800000"/>
                  <a:headEnd/>
                  <a:tailEnd/>
                </a:ln>
                <a:solidFill>
                  <a:srgbClr val="000000"/>
                </a:solidFill>
                <a:latin typeface="Times New Roman"/>
                <a:ea typeface="Times New Roman"/>
                <a:cs typeface="Times New Roman"/>
              </a:rPr>
              <a:t>Event Horizon</a:t>
            </a:r>
          </a:p>
        </p:txBody>
      </p:sp>
      <p:sp>
        <p:nvSpPr>
          <p:cNvPr id="65579" name="Text Box 43"/>
          <p:cNvSpPr txBox="1">
            <a:spLocks noChangeArrowheads="1"/>
          </p:cNvSpPr>
          <p:nvPr/>
        </p:nvSpPr>
        <p:spPr bwMode="auto">
          <a:xfrm>
            <a:off x="6629400" y="632460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000"/>
              </a:spcBef>
              <a:buFont typeface="Wingdings" charset="0"/>
              <a:buNone/>
            </a:pPr>
            <a:r>
              <a:rPr lang="en-GB" sz="1600">
                <a:solidFill>
                  <a:srgbClr val="000000"/>
                </a:solidFill>
              </a:rPr>
              <a:t>-</a:t>
            </a:r>
            <a:r>
              <a:rPr lang="en-GB" sz="1600">
                <a:solidFill>
                  <a:srgbClr val="000000"/>
                </a:solidFill>
                <a:latin typeface="Symbol" charset="0"/>
              </a:rPr>
              <a:t></a:t>
            </a:r>
            <a:r>
              <a:rPr lang="en-GB" sz="1600">
                <a:solidFill>
                  <a:srgbClr val="000000"/>
                </a:solidFill>
              </a:rPr>
              <a:t> yrs</a:t>
            </a:r>
          </a:p>
        </p:txBody>
      </p:sp>
    </p:spTree>
    <p:extLst>
      <p:ext uri="{BB962C8B-B14F-4D97-AF65-F5344CB8AC3E}">
        <p14:creationId xmlns:p14="http://schemas.microsoft.com/office/powerpoint/2010/main" val="1120264017"/>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3124200" y="6248400"/>
            <a:ext cx="28924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eaLnBrk="1" hangingPunct="1">
              <a:lnSpc>
                <a:spcPct val="100000"/>
              </a:lnSpc>
            </a:pPr>
            <a:r>
              <a:rPr lang="en-GB" sz="1400">
                <a:solidFill>
                  <a:srgbClr val="000000"/>
                </a:solidFill>
              </a:rPr>
              <a:t>LIGO-G0900422-v1</a:t>
            </a:r>
          </a:p>
        </p:txBody>
      </p:sp>
      <p:sp>
        <p:nvSpPr>
          <p:cNvPr id="30722" name="Text Box 2"/>
          <p:cNvSpPr txBox="1">
            <a:spLocks noChangeArrowheads="1"/>
          </p:cNvSpPr>
          <p:nvPr/>
        </p:nvSpPr>
        <p:spPr bwMode="auto">
          <a:xfrm>
            <a:off x="1066800" y="158750"/>
            <a:ext cx="7772400" cy="1435100"/>
          </a:xfrm>
          <a:prstGeom prst="rect">
            <a:avLst/>
          </a:prstGeom>
          <a:noFill/>
          <a:ln w="9525">
            <a:noFill/>
            <a:round/>
            <a:headEnd/>
            <a:tailEnd/>
          </a:ln>
          <a:effec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LGC Sans"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9pPr>
          </a:lstStyle>
          <a:p>
            <a:pPr algn="ctr" eaLnBrk="1" hangingPunct="1">
              <a:lnSpc>
                <a:spcPct val="100000"/>
              </a:lnSpc>
              <a:buClr>
                <a:srgbClr val="FF0000"/>
              </a:buClr>
              <a:defRPr/>
            </a:pPr>
            <a:r>
              <a:rPr lang="en-GB" sz="4400" b="1" smtClean="0">
                <a:solidFill>
                  <a:srgbClr val="FF0000"/>
                </a:solidFill>
                <a:effectLst>
                  <a:outerShdw blurRad="38100" dist="38100" dir="2700000" algn="tl">
                    <a:srgbClr val="DDDDDD"/>
                  </a:outerShdw>
                </a:effectLst>
              </a:rPr>
              <a:t>Embedding Diagram Inside The Black Hole</a:t>
            </a:r>
          </a:p>
        </p:txBody>
      </p:sp>
      <p:sp>
        <p:nvSpPr>
          <p:cNvPr id="69635" name="Text Box 3"/>
          <p:cNvSpPr txBox="1">
            <a:spLocks noChangeArrowheads="1"/>
          </p:cNvSpPr>
          <p:nvPr/>
        </p:nvSpPr>
        <p:spPr bwMode="auto">
          <a:xfrm>
            <a:off x="3505200" y="6248400"/>
            <a:ext cx="1981200" cy="274638"/>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endParaRPr lang="en-US"/>
          </a:p>
        </p:txBody>
      </p:sp>
      <p:sp>
        <p:nvSpPr>
          <p:cNvPr id="69636" name="Text Box 4"/>
          <p:cNvSpPr txBox="1">
            <a:spLocks noChangeArrowheads="1"/>
          </p:cNvSpPr>
          <p:nvPr/>
        </p:nvSpPr>
        <p:spPr bwMode="auto">
          <a:xfrm>
            <a:off x="533400" y="1909763"/>
            <a:ext cx="4953000" cy="1587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500"/>
              </a:spcBef>
            </a:pPr>
            <a:r>
              <a:rPr lang="en-GB" dirty="0">
                <a:solidFill>
                  <a:srgbClr val="000000"/>
                </a:solidFill>
              </a:rPr>
              <a:t>Schwarzschild for r = R, </a:t>
            </a:r>
            <a:r>
              <a:rPr lang="en-GB" dirty="0">
                <a:solidFill>
                  <a:srgbClr val="000000"/>
                </a:solidFill>
                <a:latin typeface="Symbol" charset="0"/>
              </a:rPr>
              <a:t></a:t>
            </a:r>
            <a:r>
              <a:rPr lang="en-GB" dirty="0">
                <a:solidFill>
                  <a:srgbClr val="000000"/>
                </a:solidFill>
              </a:rPr>
              <a:t> = </a:t>
            </a:r>
            <a:r>
              <a:rPr lang="en-GB" dirty="0">
                <a:solidFill>
                  <a:srgbClr val="000000"/>
                </a:solidFill>
                <a:latin typeface="Symbol" charset="0"/>
              </a:rPr>
              <a:t></a:t>
            </a:r>
            <a:r>
              <a:rPr lang="en-GB" dirty="0">
                <a:solidFill>
                  <a:srgbClr val="000000"/>
                </a:solidFill>
              </a:rPr>
              <a:t>/2:</a:t>
            </a:r>
          </a:p>
          <a:p>
            <a:pPr eaLnBrk="1" hangingPunct="1">
              <a:lnSpc>
                <a:spcPct val="100000"/>
              </a:lnSpc>
              <a:spcBef>
                <a:spcPts val="1500"/>
              </a:spcBef>
            </a:pPr>
            <a:r>
              <a:rPr lang="en-GB" dirty="0">
                <a:solidFill>
                  <a:srgbClr val="000000"/>
                </a:solidFill>
              </a:rPr>
              <a:t>ds</a:t>
            </a:r>
            <a:r>
              <a:rPr lang="en-GB" baseline="30000" dirty="0">
                <a:solidFill>
                  <a:srgbClr val="000000"/>
                </a:solidFill>
              </a:rPr>
              <a:t>2</a:t>
            </a:r>
            <a:r>
              <a:rPr lang="en-GB" dirty="0">
                <a:solidFill>
                  <a:srgbClr val="000000"/>
                </a:solidFill>
              </a:rPr>
              <a:t> = c</a:t>
            </a:r>
            <a:r>
              <a:rPr lang="en-GB" baseline="30000" dirty="0">
                <a:solidFill>
                  <a:srgbClr val="000000"/>
                </a:solidFill>
              </a:rPr>
              <a:t>2</a:t>
            </a:r>
            <a:r>
              <a:rPr lang="en-GB" dirty="0">
                <a:solidFill>
                  <a:srgbClr val="000000"/>
                </a:solidFill>
              </a:rPr>
              <a:t>[2GM/(Rc</a:t>
            </a:r>
            <a:r>
              <a:rPr lang="en-GB" baseline="30000" dirty="0">
                <a:solidFill>
                  <a:srgbClr val="000000"/>
                </a:solidFill>
              </a:rPr>
              <a:t>2</a:t>
            </a:r>
            <a:r>
              <a:rPr lang="en-GB" dirty="0">
                <a:solidFill>
                  <a:srgbClr val="000000"/>
                </a:solidFill>
              </a:rPr>
              <a:t>)-1]dt</a:t>
            </a:r>
            <a:r>
              <a:rPr lang="en-GB" baseline="30000" dirty="0">
                <a:solidFill>
                  <a:srgbClr val="000000"/>
                </a:solidFill>
              </a:rPr>
              <a:t>2</a:t>
            </a:r>
            <a:r>
              <a:rPr lang="en-GB" dirty="0">
                <a:solidFill>
                  <a:srgbClr val="000000"/>
                </a:solidFill>
              </a:rPr>
              <a:t>  + </a:t>
            </a:r>
            <a:r>
              <a:rPr lang="en-GB" dirty="0" smtClean="0">
                <a:solidFill>
                  <a:srgbClr val="000000"/>
                </a:solidFill>
              </a:rPr>
              <a:t>R</a:t>
            </a:r>
            <a:r>
              <a:rPr lang="en-GB" baseline="30000" dirty="0" smtClean="0">
                <a:solidFill>
                  <a:srgbClr val="000000"/>
                </a:solidFill>
              </a:rPr>
              <a:t>2</a:t>
            </a:r>
            <a:r>
              <a:rPr lang="en-GB" dirty="0">
                <a:solidFill>
                  <a:srgbClr val="000000"/>
                </a:solidFill>
              </a:rPr>
              <a:t>d</a:t>
            </a:r>
            <a:r>
              <a:rPr lang="en-GB" dirty="0" smtClean="0">
                <a:solidFill>
                  <a:srgbClr val="000000"/>
                </a:solidFill>
                <a:latin typeface="Symbol" charset="0"/>
              </a:rPr>
              <a:t></a:t>
            </a:r>
            <a:r>
              <a:rPr lang="en-GB" baseline="30000" dirty="0">
                <a:solidFill>
                  <a:srgbClr val="000000"/>
                </a:solidFill>
              </a:rPr>
              <a:t>2</a:t>
            </a:r>
            <a:r>
              <a:rPr lang="en-GB" dirty="0">
                <a:solidFill>
                  <a:srgbClr val="000000"/>
                </a:solidFill>
              </a:rPr>
              <a:t>.</a:t>
            </a:r>
          </a:p>
          <a:p>
            <a:pPr eaLnBrk="1" hangingPunct="1">
              <a:lnSpc>
                <a:spcPct val="100000"/>
              </a:lnSpc>
              <a:spcBef>
                <a:spcPts val="1500"/>
              </a:spcBef>
            </a:pPr>
            <a:endParaRPr lang="en-GB" dirty="0">
              <a:solidFill>
                <a:srgbClr val="000000"/>
              </a:solidFill>
            </a:endParaRPr>
          </a:p>
        </p:txBody>
      </p:sp>
      <p:grpSp>
        <p:nvGrpSpPr>
          <p:cNvPr id="69637" name="Group 5"/>
          <p:cNvGrpSpPr>
            <a:grpSpLocks/>
          </p:cNvGrpSpPr>
          <p:nvPr/>
        </p:nvGrpSpPr>
        <p:grpSpPr bwMode="auto">
          <a:xfrm>
            <a:off x="4953000" y="1600200"/>
            <a:ext cx="3046413" cy="1293813"/>
            <a:chOff x="3120" y="1008"/>
            <a:chExt cx="1919" cy="815"/>
          </a:xfrm>
        </p:grpSpPr>
        <p:sp>
          <p:nvSpPr>
            <p:cNvPr id="69646" name="Oval 6"/>
            <p:cNvSpPr>
              <a:spLocks noChangeArrowheads="1"/>
            </p:cNvSpPr>
            <p:nvPr/>
          </p:nvSpPr>
          <p:spPr bwMode="auto">
            <a:xfrm>
              <a:off x="3600" y="1008"/>
              <a:ext cx="912" cy="816"/>
            </a:xfrm>
            <a:prstGeom prst="ellipse">
              <a:avLst/>
            </a:prstGeom>
            <a:noFill/>
            <a:ln w="255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47" name="Oval 7"/>
            <p:cNvSpPr>
              <a:spLocks noChangeArrowheads="1"/>
            </p:cNvSpPr>
            <p:nvPr/>
          </p:nvSpPr>
          <p:spPr bwMode="auto">
            <a:xfrm>
              <a:off x="3600" y="1248"/>
              <a:ext cx="912" cy="288"/>
            </a:xfrm>
            <a:prstGeom prst="ellipse">
              <a:avLst/>
            </a:prstGeom>
            <a:noFill/>
            <a:ln w="255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48" name="AutoShape 8"/>
            <p:cNvSpPr>
              <a:spLocks noChangeArrowheads="1"/>
            </p:cNvSpPr>
            <p:nvPr/>
          </p:nvSpPr>
          <p:spPr bwMode="auto">
            <a:xfrm>
              <a:off x="3120" y="1200"/>
              <a:ext cx="1920" cy="384"/>
            </a:xfrm>
            <a:prstGeom prst="parallelogram">
              <a:avLst>
                <a:gd name="adj" fmla="val 25000"/>
              </a:avLst>
            </a:prstGeom>
            <a:noFill/>
            <a:ln w="255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69638" name="Line 9"/>
          <p:cNvSpPr>
            <a:spLocks noChangeShapeType="1"/>
          </p:cNvSpPr>
          <p:nvPr/>
        </p:nvSpPr>
        <p:spPr bwMode="auto">
          <a:xfrm flipH="1">
            <a:off x="6929438" y="3887788"/>
            <a:ext cx="9525" cy="1219200"/>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9639" name="Line 10"/>
          <p:cNvSpPr>
            <a:spLocks noChangeShapeType="1"/>
          </p:cNvSpPr>
          <p:nvPr/>
        </p:nvSpPr>
        <p:spPr bwMode="auto">
          <a:xfrm flipH="1">
            <a:off x="6473825" y="5105400"/>
            <a:ext cx="463550" cy="685800"/>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9640" name="Line 11"/>
          <p:cNvSpPr>
            <a:spLocks noChangeShapeType="1"/>
          </p:cNvSpPr>
          <p:nvPr/>
        </p:nvSpPr>
        <p:spPr bwMode="auto">
          <a:xfrm>
            <a:off x="6934200" y="5105400"/>
            <a:ext cx="762000" cy="1588"/>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cxnSp>
        <p:nvCxnSpPr>
          <p:cNvPr id="69641" name="AutoShape 12"/>
          <p:cNvCxnSpPr>
            <a:cxnSpLocks noChangeShapeType="1"/>
          </p:cNvCxnSpPr>
          <p:nvPr/>
        </p:nvCxnSpPr>
        <p:spPr bwMode="auto">
          <a:xfrm flipH="1">
            <a:off x="7391400" y="2590800"/>
            <a:ext cx="228600" cy="1524000"/>
          </a:xfrm>
          <a:prstGeom prst="straightConnector1">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69642" name="Text Box 13"/>
          <p:cNvSpPr txBox="1">
            <a:spLocks noChangeArrowheads="1"/>
          </p:cNvSpPr>
          <p:nvPr/>
        </p:nvSpPr>
        <p:spPr bwMode="auto">
          <a:xfrm>
            <a:off x="6553200" y="3733800"/>
            <a:ext cx="3810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86000"/>
              </a:lnSpc>
            </a:pPr>
            <a:r>
              <a:rPr lang="en-GB">
                <a:solidFill>
                  <a:srgbClr val="000000"/>
                </a:solidFill>
              </a:rPr>
              <a:t>z</a:t>
            </a:r>
          </a:p>
        </p:txBody>
      </p:sp>
      <p:sp>
        <p:nvSpPr>
          <p:cNvPr id="69643" name="Text Box 14"/>
          <p:cNvSpPr txBox="1">
            <a:spLocks noChangeArrowheads="1"/>
          </p:cNvSpPr>
          <p:nvPr/>
        </p:nvSpPr>
        <p:spPr bwMode="auto">
          <a:xfrm>
            <a:off x="6172200" y="5562600"/>
            <a:ext cx="3810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86000"/>
              </a:lnSpc>
            </a:pPr>
            <a:r>
              <a:rPr lang="en-GB">
                <a:solidFill>
                  <a:srgbClr val="000000"/>
                </a:solidFill>
              </a:rPr>
              <a:t>x</a:t>
            </a:r>
          </a:p>
        </p:txBody>
      </p:sp>
      <p:sp>
        <p:nvSpPr>
          <p:cNvPr id="69644" name="Text Box 15"/>
          <p:cNvSpPr txBox="1">
            <a:spLocks noChangeArrowheads="1"/>
          </p:cNvSpPr>
          <p:nvPr/>
        </p:nvSpPr>
        <p:spPr bwMode="auto">
          <a:xfrm>
            <a:off x="7467600" y="5229225"/>
            <a:ext cx="3810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86000"/>
              </a:lnSpc>
            </a:pPr>
            <a:r>
              <a:rPr lang="en-GB">
                <a:solidFill>
                  <a:srgbClr val="000000"/>
                </a:solidFill>
              </a:rPr>
              <a:t>y</a:t>
            </a:r>
          </a:p>
        </p:txBody>
      </p:sp>
      <p:sp>
        <p:nvSpPr>
          <p:cNvPr id="69645" name="Text Box 16"/>
          <p:cNvSpPr txBox="1">
            <a:spLocks noChangeArrowheads="1"/>
          </p:cNvSpPr>
          <p:nvPr/>
        </p:nvSpPr>
        <p:spPr bwMode="auto">
          <a:xfrm>
            <a:off x="533400" y="3109913"/>
            <a:ext cx="4648200" cy="364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500"/>
              </a:spcBef>
            </a:pPr>
            <a:r>
              <a:rPr lang="en-GB" dirty="0">
                <a:solidFill>
                  <a:srgbClr val="000000"/>
                </a:solidFill>
              </a:rPr>
              <a:t>Flat space cylindrical coordinates:</a:t>
            </a:r>
          </a:p>
          <a:p>
            <a:pPr eaLnBrk="1" hangingPunct="1">
              <a:lnSpc>
                <a:spcPct val="100000"/>
              </a:lnSpc>
              <a:spcBef>
                <a:spcPts val="1500"/>
              </a:spcBef>
            </a:pPr>
            <a:r>
              <a:rPr lang="en-GB" dirty="0">
                <a:solidFill>
                  <a:srgbClr val="000000"/>
                </a:solidFill>
              </a:rPr>
              <a:t>ds</a:t>
            </a:r>
            <a:r>
              <a:rPr lang="en-GB" baseline="30000" dirty="0">
                <a:solidFill>
                  <a:srgbClr val="000000"/>
                </a:solidFill>
              </a:rPr>
              <a:t>2</a:t>
            </a:r>
            <a:r>
              <a:rPr lang="en-GB" dirty="0">
                <a:solidFill>
                  <a:srgbClr val="000000"/>
                </a:solidFill>
              </a:rPr>
              <a:t> = dz</a:t>
            </a:r>
            <a:r>
              <a:rPr lang="en-GB" baseline="30000" dirty="0">
                <a:solidFill>
                  <a:srgbClr val="000000"/>
                </a:solidFill>
              </a:rPr>
              <a:t>2</a:t>
            </a:r>
            <a:r>
              <a:rPr lang="en-GB" dirty="0">
                <a:solidFill>
                  <a:srgbClr val="000000"/>
                </a:solidFill>
              </a:rPr>
              <a:t> + dr</a:t>
            </a:r>
            <a:r>
              <a:rPr lang="en-GB" baseline="30000" dirty="0">
                <a:solidFill>
                  <a:srgbClr val="000000"/>
                </a:solidFill>
              </a:rPr>
              <a:t>2</a:t>
            </a:r>
            <a:r>
              <a:rPr lang="en-GB" dirty="0">
                <a:solidFill>
                  <a:srgbClr val="000000"/>
                </a:solidFill>
              </a:rPr>
              <a:t> + r</a:t>
            </a:r>
            <a:r>
              <a:rPr lang="en-GB" baseline="30000" dirty="0">
                <a:solidFill>
                  <a:srgbClr val="000000"/>
                </a:solidFill>
              </a:rPr>
              <a:t>2</a:t>
            </a:r>
            <a:r>
              <a:rPr lang="en-GB" dirty="0">
                <a:solidFill>
                  <a:srgbClr val="000000"/>
                </a:solidFill>
              </a:rPr>
              <a:t>d</a:t>
            </a:r>
            <a:r>
              <a:rPr lang="en-GB" dirty="0">
                <a:solidFill>
                  <a:srgbClr val="000000"/>
                </a:solidFill>
                <a:latin typeface="Symbol" charset="0"/>
              </a:rPr>
              <a:t></a:t>
            </a:r>
            <a:r>
              <a:rPr lang="en-GB" baseline="30000" dirty="0">
                <a:solidFill>
                  <a:srgbClr val="000000"/>
                </a:solidFill>
              </a:rPr>
              <a:t>2</a:t>
            </a:r>
            <a:r>
              <a:rPr lang="en-GB" dirty="0">
                <a:solidFill>
                  <a:srgbClr val="000000"/>
                </a:solidFill>
              </a:rPr>
              <a:t>. </a:t>
            </a:r>
          </a:p>
          <a:p>
            <a:pPr eaLnBrk="1" hangingPunct="1">
              <a:lnSpc>
                <a:spcPct val="100000"/>
              </a:lnSpc>
              <a:spcBef>
                <a:spcPts val="1500"/>
              </a:spcBef>
            </a:pPr>
            <a:r>
              <a:rPr lang="en-GB" dirty="0">
                <a:solidFill>
                  <a:srgbClr val="000000"/>
                </a:solidFill>
              </a:rPr>
              <a:t>Comparing, </a:t>
            </a:r>
            <a:r>
              <a:rPr lang="en-GB" dirty="0" smtClean="0">
                <a:solidFill>
                  <a:srgbClr val="000000"/>
                </a:solidFill>
              </a:rPr>
              <a:t>in </a:t>
            </a:r>
            <a:r>
              <a:rPr lang="en-GB" dirty="0">
                <a:solidFill>
                  <a:srgbClr val="000000"/>
                </a:solidFill>
              </a:rPr>
              <a:t>the flat space r = R = </a:t>
            </a:r>
            <a:r>
              <a:rPr lang="en-GB" dirty="0" smtClean="0">
                <a:solidFill>
                  <a:srgbClr val="000000"/>
                </a:solidFill>
              </a:rPr>
              <a:t>constant = a cylinder! So: </a:t>
            </a:r>
            <a:endParaRPr lang="en-GB" dirty="0">
              <a:solidFill>
                <a:srgbClr val="000000"/>
              </a:solidFill>
            </a:endParaRPr>
          </a:p>
          <a:p>
            <a:pPr eaLnBrk="1" hangingPunct="1">
              <a:lnSpc>
                <a:spcPct val="100000"/>
              </a:lnSpc>
              <a:spcBef>
                <a:spcPts val="1500"/>
              </a:spcBef>
            </a:pPr>
            <a:r>
              <a:rPr lang="en-GB" dirty="0">
                <a:solidFill>
                  <a:srgbClr val="000000"/>
                </a:solidFill>
              </a:rPr>
              <a:t>ds</a:t>
            </a:r>
            <a:r>
              <a:rPr lang="en-GB" baseline="30000" dirty="0">
                <a:solidFill>
                  <a:srgbClr val="000000"/>
                </a:solidFill>
              </a:rPr>
              <a:t>2</a:t>
            </a:r>
            <a:r>
              <a:rPr lang="en-GB" dirty="0">
                <a:solidFill>
                  <a:srgbClr val="000000"/>
                </a:solidFill>
              </a:rPr>
              <a:t> = dz</a:t>
            </a:r>
            <a:r>
              <a:rPr lang="en-GB" baseline="30000" dirty="0">
                <a:solidFill>
                  <a:srgbClr val="000000"/>
                </a:solidFill>
              </a:rPr>
              <a:t>2</a:t>
            </a:r>
            <a:r>
              <a:rPr lang="en-GB" dirty="0">
                <a:solidFill>
                  <a:srgbClr val="000000"/>
                </a:solidFill>
              </a:rPr>
              <a:t> + R</a:t>
            </a:r>
            <a:r>
              <a:rPr lang="en-GB" baseline="30000" dirty="0">
                <a:solidFill>
                  <a:srgbClr val="000000"/>
                </a:solidFill>
              </a:rPr>
              <a:t>2</a:t>
            </a:r>
            <a:r>
              <a:rPr lang="en-GB" dirty="0">
                <a:solidFill>
                  <a:srgbClr val="000000"/>
                </a:solidFill>
              </a:rPr>
              <a:t>d</a:t>
            </a:r>
            <a:r>
              <a:rPr lang="en-GB" dirty="0">
                <a:solidFill>
                  <a:srgbClr val="000000"/>
                </a:solidFill>
                <a:latin typeface="Symbol" charset="0"/>
              </a:rPr>
              <a:t></a:t>
            </a:r>
            <a:r>
              <a:rPr lang="en-GB" baseline="30000" dirty="0" smtClean="0">
                <a:solidFill>
                  <a:srgbClr val="000000"/>
                </a:solidFill>
              </a:rPr>
              <a:t>2</a:t>
            </a:r>
            <a:r>
              <a:rPr lang="en-GB" dirty="0" smtClean="0">
                <a:solidFill>
                  <a:srgbClr val="000000"/>
                </a:solidFill>
              </a:rPr>
              <a:t>   </a:t>
            </a:r>
            <a:endParaRPr lang="en-GB" dirty="0">
              <a:solidFill>
                <a:srgbClr val="000000"/>
              </a:solidFill>
            </a:endParaRPr>
          </a:p>
          <a:p>
            <a:pPr eaLnBrk="1" hangingPunct="1">
              <a:lnSpc>
                <a:spcPct val="100000"/>
              </a:lnSpc>
              <a:spcBef>
                <a:spcPts val="1500"/>
              </a:spcBef>
            </a:pPr>
            <a:r>
              <a:rPr lang="en-GB" dirty="0" smtClean="0">
                <a:solidFill>
                  <a:srgbClr val="000000"/>
                </a:solidFill>
              </a:rPr>
              <a:t>and need </a:t>
            </a:r>
            <a:r>
              <a:rPr lang="en-GB" dirty="0">
                <a:solidFill>
                  <a:srgbClr val="000000"/>
                </a:solidFill>
              </a:rPr>
              <a:t>to match </a:t>
            </a:r>
            <a:r>
              <a:rPr lang="en-GB" dirty="0" smtClean="0">
                <a:solidFill>
                  <a:srgbClr val="000000"/>
                </a:solidFill>
              </a:rPr>
              <a:t>up z with t via:</a:t>
            </a:r>
            <a:endParaRPr lang="en-GB" dirty="0">
              <a:solidFill>
                <a:srgbClr val="000000"/>
              </a:solidFill>
            </a:endParaRPr>
          </a:p>
          <a:p>
            <a:pPr eaLnBrk="1" hangingPunct="1">
              <a:lnSpc>
                <a:spcPct val="100000"/>
              </a:lnSpc>
              <a:spcBef>
                <a:spcPts val="1500"/>
              </a:spcBef>
            </a:pPr>
            <a:r>
              <a:rPr lang="en-GB" dirty="0">
                <a:solidFill>
                  <a:srgbClr val="000000"/>
                </a:solidFill>
              </a:rPr>
              <a:t>dz</a:t>
            </a:r>
            <a:r>
              <a:rPr lang="en-GB" baseline="30000" dirty="0">
                <a:solidFill>
                  <a:srgbClr val="000000"/>
                </a:solidFill>
              </a:rPr>
              <a:t>2</a:t>
            </a:r>
            <a:r>
              <a:rPr lang="en-GB" dirty="0">
                <a:solidFill>
                  <a:srgbClr val="000000"/>
                </a:solidFill>
              </a:rPr>
              <a:t>  = c</a:t>
            </a:r>
            <a:r>
              <a:rPr lang="en-GB" baseline="30000" dirty="0">
                <a:solidFill>
                  <a:srgbClr val="000000"/>
                </a:solidFill>
              </a:rPr>
              <a:t>2</a:t>
            </a:r>
            <a:r>
              <a:rPr lang="en-GB" dirty="0">
                <a:solidFill>
                  <a:srgbClr val="000000"/>
                </a:solidFill>
              </a:rPr>
              <a:t>[2GM/(Rc</a:t>
            </a:r>
            <a:r>
              <a:rPr lang="en-GB" baseline="30000" dirty="0">
                <a:solidFill>
                  <a:srgbClr val="000000"/>
                </a:solidFill>
              </a:rPr>
              <a:t>2</a:t>
            </a:r>
            <a:r>
              <a:rPr lang="en-GB" dirty="0">
                <a:solidFill>
                  <a:srgbClr val="000000"/>
                </a:solidFill>
              </a:rPr>
              <a:t>)-1]dt</a:t>
            </a:r>
            <a:r>
              <a:rPr lang="en-GB" baseline="30000" dirty="0">
                <a:solidFill>
                  <a:srgbClr val="000000"/>
                </a:solidFill>
              </a:rPr>
              <a:t>2</a:t>
            </a:r>
            <a:r>
              <a:rPr lang="en-GB" dirty="0">
                <a:solidFill>
                  <a:srgbClr val="000000"/>
                </a:solidFill>
              </a:rPr>
              <a:t>.</a:t>
            </a:r>
          </a:p>
        </p:txBody>
      </p:sp>
    </p:spTree>
    <p:extLst>
      <p:ext uri="{BB962C8B-B14F-4D97-AF65-F5344CB8AC3E}">
        <p14:creationId xmlns:p14="http://schemas.microsoft.com/office/powerpoint/2010/main" val="4213433802"/>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Box 1"/>
          <p:cNvSpPr txBox="1">
            <a:spLocks noChangeArrowheads="1"/>
          </p:cNvSpPr>
          <p:nvPr/>
        </p:nvSpPr>
        <p:spPr bwMode="auto">
          <a:xfrm>
            <a:off x="3124200" y="6248400"/>
            <a:ext cx="28924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eaLnBrk="1" hangingPunct="1">
              <a:lnSpc>
                <a:spcPct val="100000"/>
              </a:lnSpc>
            </a:pPr>
            <a:r>
              <a:rPr lang="en-GB" sz="1400">
                <a:solidFill>
                  <a:srgbClr val="000000"/>
                </a:solidFill>
              </a:rPr>
              <a:t>LIGO-G0900422-v1</a:t>
            </a:r>
          </a:p>
        </p:txBody>
      </p:sp>
      <p:sp>
        <p:nvSpPr>
          <p:cNvPr id="33794" name="Text Box 2"/>
          <p:cNvSpPr txBox="1">
            <a:spLocks noChangeArrowheads="1"/>
          </p:cNvSpPr>
          <p:nvPr/>
        </p:nvSpPr>
        <p:spPr bwMode="auto">
          <a:xfrm>
            <a:off x="1066800" y="158750"/>
            <a:ext cx="7772400" cy="1435100"/>
          </a:xfrm>
          <a:prstGeom prst="rect">
            <a:avLst/>
          </a:prstGeom>
          <a:noFill/>
          <a:ln w="9525">
            <a:noFill/>
            <a:round/>
            <a:headEnd/>
            <a:tailEnd/>
          </a:ln>
          <a:effec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LGC Sans"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9pPr>
          </a:lstStyle>
          <a:p>
            <a:pPr algn="ctr" eaLnBrk="1" hangingPunct="1">
              <a:lnSpc>
                <a:spcPct val="100000"/>
              </a:lnSpc>
              <a:buClr>
                <a:srgbClr val="FF0000"/>
              </a:buClr>
              <a:defRPr/>
            </a:pPr>
            <a:r>
              <a:rPr lang="en-GB" sz="4400" b="1" smtClean="0">
                <a:solidFill>
                  <a:srgbClr val="FF0000"/>
                </a:solidFill>
                <a:effectLst>
                  <a:outerShdw blurRad="38100" dist="38100" dir="2700000" algn="tl">
                    <a:srgbClr val="DDDDDD"/>
                  </a:outerShdw>
                </a:effectLst>
              </a:rPr>
              <a:t>Eddington Finkelstein Coordinates</a:t>
            </a:r>
          </a:p>
        </p:txBody>
      </p:sp>
      <p:sp>
        <p:nvSpPr>
          <p:cNvPr id="75779" name="Text Box 3"/>
          <p:cNvSpPr txBox="1">
            <a:spLocks noChangeArrowheads="1"/>
          </p:cNvSpPr>
          <p:nvPr/>
        </p:nvSpPr>
        <p:spPr bwMode="auto">
          <a:xfrm>
            <a:off x="3505200" y="6248400"/>
            <a:ext cx="1981200" cy="274638"/>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endParaRPr lang="en-US"/>
          </a:p>
        </p:txBody>
      </p:sp>
      <p:sp>
        <p:nvSpPr>
          <p:cNvPr id="75780" name="Text Box 4"/>
          <p:cNvSpPr txBox="1">
            <a:spLocks noChangeArrowheads="1"/>
          </p:cNvSpPr>
          <p:nvPr/>
        </p:nvSpPr>
        <p:spPr bwMode="auto">
          <a:xfrm>
            <a:off x="654050" y="1576388"/>
            <a:ext cx="8153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500"/>
              </a:spcBef>
            </a:pPr>
            <a:r>
              <a:rPr lang="en-GB">
                <a:solidFill>
                  <a:srgbClr val="000000"/>
                </a:solidFill>
              </a:rPr>
              <a:t>If we introduce the following form of the Eddington Finkelstein time coordinate, t', </a:t>
            </a:r>
          </a:p>
          <a:p>
            <a:pPr eaLnBrk="1" hangingPunct="1">
              <a:lnSpc>
                <a:spcPct val="100000"/>
              </a:lnSpc>
              <a:spcBef>
                <a:spcPts val="1500"/>
              </a:spcBef>
            </a:pPr>
            <a:r>
              <a:rPr lang="en-GB">
                <a:solidFill>
                  <a:srgbClr val="000000"/>
                </a:solidFill>
              </a:rPr>
              <a:t>ct = ct' – (2GM/c</a:t>
            </a:r>
            <a:r>
              <a:rPr lang="en-GB" baseline="30000">
                <a:solidFill>
                  <a:srgbClr val="000000"/>
                </a:solidFill>
              </a:rPr>
              <a:t>2</a:t>
            </a:r>
            <a:r>
              <a:rPr lang="en-GB">
                <a:solidFill>
                  <a:srgbClr val="000000"/>
                </a:solidFill>
              </a:rPr>
              <a:t>)ln|rc</a:t>
            </a:r>
            <a:r>
              <a:rPr lang="en-GB" baseline="30000">
                <a:solidFill>
                  <a:srgbClr val="000000"/>
                </a:solidFill>
              </a:rPr>
              <a:t>2</a:t>
            </a:r>
            <a:r>
              <a:rPr lang="en-GB">
                <a:solidFill>
                  <a:srgbClr val="000000"/>
                </a:solidFill>
              </a:rPr>
              <a:t>/(2GM) – 1|  </a:t>
            </a:r>
          </a:p>
          <a:p>
            <a:pPr eaLnBrk="1" hangingPunct="1">
              <a:lnSpc>
                <a:spcPct val="100000"/>
              </a:lnSpc>
              <a:spcBef>
                <a:spcPts val="1500"/>
              </a:spcBef>
            </a:pPr>
            <a:r>
              <a:rPr lang="en-GB">
                <a:solidFill>
                  <a:srgbClr val="000000"/>
                </a:solidFill>
              </a:rPr>
              <a:t>outside the horizon, and</a:t>
            </a:r>
          </a:p>
          <a:p>
            <a:pPr eaLnBrk="1" hangingPunct="1">
              <a:lnSpc>
                <a:spcPct val="100000"/>
              </a:lnSpc>
              <a:spcBef>
                <a:spcPts val="1500"/>
              </a:spcBef>
            </a:pPr>
            <a:r>
              <a:rPr lang="en-GB">
                <a:solidFill>
                  <a:srgbClr val="000000"/>
                </a:solidFill>
              </a:rPr>
              <a:t>ct = ct' – (2GM/c</a:t>
            </a:r>
            <a:r>
              <a:rPr lang="en-GB" baseline="30000">
                <a:solidFill>
                  <a:srgbClr val="000000"/>
                </a:solidFill>
              </a:rPr>
              <a:t>2</a:t>
            </a:r>
            <a:r>
              <a:rPr lang="en-GB">
                <a:solidFill>
                  <a:srgbClr val="000000"/>
                </a:solidFill>
              </a:rPr>
              <a:t>)ln|1-rc</a:t>
            </a:r>
            <a:r>
              <a:rPr lang="en-GB" baseline="30000">
                <a:solidFill>
                  <a:srgbClr val="000000"/>
                </a:solidFill>
              </a:rPr>
              <a:t>2</a:t>
            </a:r>
            <a:r>
              <a:rPr lang="en-GB">
                <a:solidFill>
                  <a:srgbClr val="000000"/>
                </a:solidFill>
              </a:rPr>
              <a:t>/(2GM)| </a:t>
            </a:r>
          </a:p>
          <a:p>
            <a:pPr eaLnBrk="1" hangingPunct="1">
              <a:lnSpc>
                <a:spcPct val="100000"/>
              </a:lnSpc>
              <a:spcBef>
                <a:spcPts val="1500"/>
              </a:spcBef>
            </a:pPr>
            <a:r>
              <a:rPr lang="en-GB">
                <a:solidFill>
                  <a:srgbClr val="000000"/>
                </a:solidFill>
              </a:rPr>
              <a:t>inside the horizon, then inside or outside, we get</a:t>
            </a:r>
          </a:p>
          <a:p>
            <a:pPr eaLnBrk="1" hangingPunct="1">
              <a:lnSpc>
                <a:spcPct val="100000"/>
              </a:lnSpc>
              <a:spcBef>
                <a:spcPts val="1500"/>
              </a:spcBef>
            </a:pPr>
            <a:r>
              <a:rPr lang="en-GB">
                <a:solidFill>
                  <a:srgbClr val="000000"/>
                </a:solidFill>
              </a:rPr>
              <a:t>ds</a:t>
            </a:r>
            <a:r>
              <a:rPr lang="en-GB" baseline="30000">
                <a:solidFill>
                  <a:srgbClr val="000000"/>
                </a:solidFill>
              </a:rPr>
              <a:t>2</a:t>
            </a:r>
            <a:r>
              <a:rPr lang="en-GB">
                <a:solidFill>
                  <a:srgbClr val="000000"/>
                </a:solidFill>
              </a:rPr>
              <a:t> = -c</a:t>
            </a:r>
            <a:r>
              <a:rPr lang="en-GB" baseline="30000">
                <a:solidFill>
                  <a:srgbClr val="000000"/>
                </a:solidFill>
              </a:rPr>
              <a:t>2</a:t>
            </a:r>
            <a:r>
              <a:rPr lang="en-GB">
                <a:solidFill>
                  <a:srgbClr val="000000"/>
                </a:solidFill>
              </a:rPr>
              <a:t>[1-2GM/(rc</a:t>
            </a:r>
            <a:r>
              <a:rPr lang="en-GB" baseline="30000">
                <a:solidFill>
                  <a:srgbClr val="000000"/>
                </a:solidFill>
              </a:rPr>
              <a:t>2</a:t>
            </a:r>
            <a:r>
              <a:rPr lang="en-GB">
                <a:solidFill>
                  <a:srgbClr val="000000"/>
                </a:solidFill>
              </a:rPr>
              <a:t>)]dt'</a:t>
            </a:r>
            <a:r>
              <a:rPr lang="en-GB" baseline="30000">
                <a:solidFill>
                  <a:srgbClr val="000000"/>
                </a:solidFill>
              </a:rPr>
              <a:t>2</a:t>
            </a:r>
            <a:r>
              <a:rPr lang="en-GB">
                <a:solidFill>
                  <a:srgbClr val="000000"/>
                </a:solidFill>
              </a:rPr>
              <a:t> + 4GM/(rc</a:t>
            </a:r>
            <a:r>
              <a:rPr lang="en-GB" baseline="30000">
                <a:solidFill>
                  <a:srgbClr val="000000"/>
                </a:solidFill>
              </a:rPr>
              <a:t>2</a:t>
            </a:r>
            <a:r>
              <a:rPr lang="en-GB">
                <a:solidFill>
                  <a:srgbClr val="000000"/>
                </a:solidFill>
              </a:rPr>
              <a:t>)dt'dr + [1+2GM/(rc</a:t>
            </a:r>
            <a:r>
              <a:rPr lang="en-GB" baseline="30000">
                <a:solidFill>
                  <a:srgbClr val="000000"/>
                </a:solidFill>
              </a:rPr>
              <a:t>2</a:t>
            </a:r>
            <a:r>
              <a:rPr lang="en-GB">
                <a:solidFill>
                  <a:srgbClr val="000000"/>
                </a:solidFill>
              </a:rPr>
              <a:t>)]dr</a:t>
            </a:r>
            <a:r>
              <a:rPr lang="en-GB" baseline="30000">
                <a:solidFill>
                  <a:srgbClr val="000000"/>
                </a:solidFill>
              </a:rPr>
              <a:t>2</a:t>
            </a:r>
            <a:r>
              <a:rPr lang="en-GB">
                <a:solidFill>
                  <a:srgbClr val="000000"/>
                </a:solidFill>
              </a:rPr>
              <a:t> + r</a:t>
            </a:r>
            <a:r>
              <a:rPr lang="en-GB" baseline="30000">
                <a:solidFill>
                  <a:srgbClr val="000000"/>
                </a:solidFill>
              </a:rPr>
              <a:t>2</a:t>
            </a:r>
            <a:r>
              <a:rPr lang="en-GB">
                <a:solidFill>
                  <a:srgbClr val="000000"/>
                </a:solidFill>
              </a:rPr>
              <a:t>d</a:t>
            </a:r>
            <a:r>
              <a:rPr lang="en-GB">
                <a:solidFill>
                  <a:srgbClr val="000000"/>
                </a:solidFill>
                <a:latin typeface="Symbol" charset="0"/>
              </a:rPr>
              <a:t></a:t>
            </a:r>
            <a:r>
              <a:rPr lang="en-GB" baseline="30000">
                <a:solidFill>
                  <a:srgbClr val="000000"/>
                </a:solidFill>
              </a:rPr>
              <a:t>2 </a:t>
            </a:r>
            <a:r>
              <a:rPr lang="en-GB">
                <a:solidFill>
                  <a:srgbClr val="000000"/>
                </a:solidFill>
              </a:rPr>
              <a:t>+ r</a:t>
            </a:r>
            <a:r>
              <a:rPr lang="en-GB" baseline="30000">
                <a:solidFill>
                  <a:srgbClr val="000000"/>
                </a:solidFill>
              </a:rPr>
              <a:t>2</a:t>
            </a:r>
            <a:r>
              <a:rPr lang="en-GB">
                <a:solidFill>
                  <a:srgbClr val="000000"/>
                </a:solidFill>
              </a:rPr>
              <a:t>sin</a:t>
            </a:r>
            <a:r>
              <a:rPr lang="en-GB">
                <a:solidFill>
                  <a:srgbClr val="000000"/>
                </a:solidFill>
                <a:latin typeface="Symbol" charset="0"/>
              </a:rPr>
              <a:t></a:t>
            </a:r>
            <a:r>
              <a:rPr lang="en-GB" baseline="30000">
                <a:solidFill>
                  <a:srgbClr val="000000"/>
                </a:solidFill>
              </a:rPr>
              <a:t>2</a:t>
            </a:r>
            <a:r>
              <a:rPr lang="en-GB">
                <a:solidFill>
                  <a:srgbClr val="000000"/>
                </a:solidFill>
              </a:rPr>
              <a:t>d</a:t>
            </a:r>
            <a:r>
              <a:rPr lang="en-GB">
                <a:solidFill>
                  <a:srgbClr val="000000"/>
                </a:solidFill>
                <a:latin typeface="Symbol" charset="0"/>
              </a:rPr>
              <a:t></a:t>
            </a:r>
            <a:r>
              <a:rPr lang="en-GB" baseline="30000">
                <a:solidFill>
                  <a:srgbClr val="000000"/>
                </a:solidFill>
              </a:rPr>
              <a:t>2</a:t>
            </a:r>
            <a:r>
              <a:rPr lang="en-GB">
                <a:solidFill>
                  <a:srgbClr val="000000"/>
                </a:solidFill>
              </a:rPr>
              <a:t>.</a:t>
            </a:r>
          </a:p>
          <a:p>
            <a:pPr eaLnBrk="1" hangingPunct="1">
              <a:lnSpc>
                <a:spcPct val="100000"/>
              </a:lnSpc>
              <a:spcBef>
                <a:spcPts val="1500"/>
              </a:spcBef>
            </a:pPr>
            <a:r>
              <a:rPr lang="en-GB">
                <a:solidFill>
                  <a:srgbClr val="000000"/>
                </a:solidFill>
              </a:rPr>
              <a:t>Note that there is no coordinate singularity at the horizon.</a:t>
            </a:r>
          </a:p>
        </p:txBody>
      </p:sp>
    </p:spTree>
    <p:extLst>
      <p:ext uri="{BB962C8B-B14F-4D97-AF65-F5344CB8AC3E}">
        <p14:creationId xmlns:p14="http://schemas.microsoft.com/office/powerpoint/2010/main" val="3946371539"/>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1"/>
          <p:cNvSpPr txBox="1">
            <a:spLocks noChangeArrowheads="1"/>
          </p:cNvSpPr>
          <p:nvPr/>
        </p:nvSpPr>
        <p:spPr bwMode="auto">
          <a:xfrm>
            <a:off x="3124200" y="6248400"/>
            <a:ext cx="28924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eaLnBrk="1" hangingPunct="1">
              <a:lnSpc>
                <a:spcPct val="100000"/>
              </a:lnSpc>
            </a:pPr>
            <a:r>
              <a:rPr lang="en-GB" sz="1400">
                <a:solidFill>
                  <a:srgbClr val="000000"/>
                </a:solidFill>
              </a:rPr>
              <a:t>LIGO-G0900422-v1</a:t>
            </a:r>
          </a:p>
        </p:txBody>
      </p:sp>
      <p:sp>
        <p:nvSpPr>
          <p:cNvPr id="79874" name="Text Box 2"/>
          <p:cNvSpPr txBox="1">
            <a:spLocks noChangeArrowheads="1"/>
          </p:cNvSpPr>
          <p:nvPr/>
        </p:nvSpPr>
        <p:spPr bwMode="auto">
          <a:xfrm>
            <a:off x="3505200" y="6248400"/>
            <a:ext cx="1981200" cy="2794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endParaRPr lang="en-US"/>
          </a:p>
        </p:txBody>
      </p:sp>
      <p:sp>
        <p:nvSpPr>
          <p:cNvPr id="35843" name="Text Box 3"/>
          <p:cNvSpPr txBox="1">
            <a:spLocks noChangeArrowheads="1"/>
          </p:cNvSpPr>
          <p:nvPr/>
        </p:nvSpPr>
        <p:spPr bwMode="auto">
          <a:xfrm>
            <a:off x="1524000" y="381000"/>
            <a:ext cx="6781800" cy="1219200"/>
          </a:xfrm>
          <a:prstGeom prst="rect">
            <a:avLst/>
          </a:prstGeom>
          <a:solidFill>
            <a:srgbClr val="FFFFFF"/>
          </a:solidFill>
          <a:ln w="9525">
            <a:noFill/>
            <a:round/>
            <a:headEnd/>
            <a:tailEnd/>
          </a:ln>
          <a:effec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LGC Sans"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9pPr>
          </a:lstStyle>
          <a:p>
            <a:pPr algn="ctr" eaLnBrk="1" hangingPunct="1">
              <a:lnSpc>
                <a:spcPct val="100000"/>
              </a:lnSpc>
              <a:buClr>
                <a:srgbClr val="FF0000"/>
              </a:buClr>
              <a:defRPr/>
            </a:pPr>
            <a:r>
              <a:rPr lang="en-GB" sz="2800" b="1" smtClean="0">
                <a:solidFill>
                  <a:srgbClr val="FF0000"/>
                </a:solidFill>
                <a:effectLst>
                  <a:outerShdw blurRad="38100" dist="38100" dir="2700000" algn="tl">
                    <a:srgbClr val="DDDDDD"/>
                  </a:outerShdw>
                </a:effectLst>
              </a:rPr>
              <a:t>Schwarzschild Worm Hole</a:t>
            </a:r>
          </a:p>
        </p:txBody>
      </p:sp>
      <p:sp>
        <p:nvSpPr>
          <p:cNvPr id="79876" name="Text Box 4"/>
          <p:cNvSpPr txBox="1">
            <a:spLocks noChangeArrowheads="1"/>
          </p:cNvSpPr>
          <p:nvPr/>
        </p:nvSpPr>
        <p:spPr bwMode="auto">
          <a:xfrm>
            <a:off x="914400" y="6477000"/>
            <a:ext cx="502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endParaRPr lang="en-US"/>
          </a:p>
        </p:txBody>
      </p:sp>
      <p:pic>
        <p:nvPicPr>
          <p:cNvPr id="798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488" y="1676400"/>
            <a:ext cx="59150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589014637"/>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1"/>
          <p:cNvSpPr txBox="1">
            <a:spLocks noChangeArrowheads="1"/>
          </p:cNvSpPr>
          <p:nvPr/>
        </p:nvSpPr>
        <p:spPr bwMode="auto">
          <a:xfrm>
            <a:off x="3124200" y="6248400"/>
            <a:ext cx="28924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eaLnBrk="1" hangingPunct="1">
              <a:lnSpc>
                <a:spcPct val="100000"/>
              </a:lnSpc>
            </a:pPr>
            <a:r>
              <a:rPr lang="en-GB" sz="1400">
                <a:solidFill>
                  <a:srgbClr val="000000"/>
                </a:solidFill>
              </a:rPr>
              <a:t>LIGO-G0900422-v1</a:t>
            </a:r>
          </a:p>
        </p:txBody>
      </p:sp>
      <p:sp>
        <p:nvSpPr>
          <p:cNvPr id="81922" name="Text Box 2"/>
          <p:cNvSpPr txBox="1">
            <a:spLocks noChangeArrowheads="1"/>
          </p:cNvSpPr>
          <p:nvPr/>
        </p:nvSpPr>
        <p:spPr bwMode="auto">
          <a:xfrm>
            <a:off x="3505200" y="6248400"/>
            <a:ext cx="1981200" cy="274638"/>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endParaRPr lang="en-US"/>
          </a:p>
        </p:txBody>
      </p:sp>
      <p:sp>
        <p:nvSpPr>
          <p:cNvPr id="36867" name="Text Box 3"/>
          <p:cNvSpPr txBox="1">
            <a:spLocks noChangeArrowheads="1"/>
          </p:cNvSpPr>
          <p:nvPr/>
        </p:nvSpPr>
        <p:spPr bwMode="auto">
          <a:xfrm>
            <a:off x="381000" y="533400"/>
            <a:ext cx="8229600" cy="1143000"/>
          </a:xfrm>
          <a:prstGeom prst="rect">
            <a:avLst/>
          </a:prstGeom>
          <a:noFill/>
          <a:ln w="9525">
            <a:noFill/>
            <a:round/>
            <a:headEnd/>
            <a:tailEnd/>
          </a:ln>
          <a:effec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LGC Sans"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9pPr>
          </a:lstStyle>
          <a:p>
            <a:pPr algn="ctr" eaLnBrk="1" hangingPunct="1">
              <a:lnSpc>
                <a:spcPct val="100000"/>
              </a:lnSpc>
              <a:buClr>
                <a:srgbClr val="FF0000"/>
              </a:buClr>
              <a:defRPr/>
            </a:pPr>
            <a:r>
              <a:rPr lang="en-GB" sz="4000" b="1" smtClean="0">
                <a:solidFill>
                  <a:srgbClr val="FF0000"/>
                </a:solidFill>
                <a:effectLst>
                  <a:outerShdw blurRad="38100" dist="38100" dir="2700000" algn="tl">
                    <a:srgbClr val="DDDDDD"/>
                  </a:outerShdw>
                </a:effectLst>
              </a:rPr>
              <a:t>Embedding With Interior Dynamics</a:t>
            </a:r>
          </a:p>
        </p:txBody>
      </p:sp>
      <p:sp>
        <p:nvSpPr>
          <p:cNvPr id="81924" name="Text Box 4"/>
          <p:cNvSpPr txBox="1">
            <a:spLocks noChangeArrowheads="1"/>
          </p:cNvSpPr>
          <p:nvPr/>
        </p:nvSpPr>
        <p:spPr bwMode="auto">
          <a:xfrm>
            <a:off x="3581400" y="1520825"/>
            <a:ext cx="1981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500"/>
              </a:spcBef>
              <a:buClr>
                <a:srgbClr val="3333CC"/>
              </a:buClr>
            </a:pPr>
            <a:r>
              <a:rPr lang="en-GB">
                <a:solidFill>
                  <a:srgbClr val="3333CC"/>
                </a:solidFill>
              </a:rPr>
              <a:t>Our Universe</a:t>
            </a:r>
          </a:p>
        </p:txBody>
      </p:sp>
      <p:sp>
        <p:nvSpPr>
          <p:cNvPr id="81925" name="Text Box 5"/>
          <p:cNvSpPr txBox="1">
            <a:spLocks noChangeArrowheads="1"/>
          </p:cNvSpPr>
          <p:nvPr/>
        </p:nvSpPr>
        <p:spPr bwMode="auto">
          <a:xfrm>
            <a:off x="3429000" y="5940425"/>
            <a:ext cx="2590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500"/>
              </a:spcBef>
              <a:buClr>
                <a:srgbClr val="B2B2B2"/>
              </a:buClr>
            </a:pPr>
            <a:r>
              <a:rPr lang="en-GB">
                <a:solidFill>
                  <a:srgbClr val="3333CC"/>
                </a:solidFill>
              </a:rPr>
              <a:t>Another Universe</a:t>
            </a:r>
          </a:p>
        </p:txBody>
      </p:sp>
      <p:pic>
        <p:nvPicPr>
          <p:cNvPr id="819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2028825"/>
            <a:ext cx="5334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466136186"/>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171700"/>
            <a:ext cx="5334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7826" name="Text Box 2"/>
          <p:cNvSpPr txBox="1">
            <a:spLocks noChangeArrowheads="1"/>
          </p:cNvSpPr>
          <p:nvPr/>
        </p:nvSpPr>
        <p:spPr bwMode="auto">
          <a:xfrm>
            <a:off x="3124200" y="6248400"/>
            <a:ext cx="28924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eaLnBrk="1" hangingPunct="1">
              <a:lnSpc>
                <a:spcPct val="100000"/>
              </a:lnSpc>
            </a:pPr>
            <a:r>
              <a:rPr lang="en-GB" sz="1400">
                <a:solidFill>
                  <a:srgbClr val="000000"/>
                </a:solidFill>
              </a:rPr>
              <a:t>LIGO-G0900422-v1</a:t>
            </a:r>
          </a:p>
        </p:txBody>
      </p:sp>
      <p:sp>
        <p:nvSpPr>
          <p:cNvPr id="77827" name="Text Box 3"/>
          <p:cNvSpPr txBox="1">
            <a:spLocks noChangeArrowheads="1"/>
          </p:cNvSpPr>
          <p:nvPr/>
        </p:nvSpPr>
        <p:spPr bwMode="auto">
          <a:xfrm>
            <a:off x="3505200" y="6248400"/>
            <a:ext cx="1981200" cy="274638"/>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endParaRPr lang="en-US"/>
          </a:p>
        </p:txBody>
      </p:sp>
      <p:sp>
        <p:nvSpPr>
          <p:cNvPr id="27652" name="Text Box 4"/>
          <p:cNvSpPr txBox="1">
            <a:spLocks noChangeArrowheads="1"/>
          </p:cNvSpPr>
          <p:nvPr/>
        </p:nvSpPr>
        <p:spPr bwMode="auto">
          <a:xfrm>
            <a:off x="381000" y="457200"/>
            <a:ext cx="8229600" cy="1143000"/>
          </a:xfrm>
          <a:prstGeom prst="rect">
            <a:avLst/>
          </a:prstGeom>
          <a:noFill/>
          <a:ln w="9525">
            <a:noFill/>
            <a:round/>
            <a:headEnd/>
            <a:tailEnd/>
          </a:ln>
          <a:effec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LGC Sans"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9pPr>
          </a:lstStyle>
          <a:p>
            <a:pPr algn="ctr" eaLnBrk="1" hangingPunct="1">
              <a:lnSpc>
                <a:spcPct val="100000"/>
              </a:lnSpc>
              <a:buClr>
                <a:srgbClr val="FF0000"/>
              </a:buClr>
              <a:defRPr/>
            </a:pPr>
            <a:r>
              <a:rPr lang="en-GB" sz="3200" b="1" dirty="0" smtClean="0">
                <a:solidFill>
                  <a:schemeClr val="tx1"/>
                </a:solidFill>
                <a:effectLst>
                  <a:outerShdw blurRad="38100" dist="38100" dir="2700000" algn="tl">
                    <a:srgbClr val="DDDDDD"/>
                  </a:outerShdw>
                </a:effectLst>
                <a:latin typeface="Helvetica"/>
                <a:cs typeface="Helvetica"/>
              </a:rPr>
              <a:t>Non-traversable Wormhole</a:t>
            </a:r>
          </a:p>
        </p:txBody>
      </p:sp>
      <p:sp>
        <p:nvSpPr>
          <p:cNvPr id="77829" name="Text Box 5"/>
          <p:cNvSpPr txBox="1">
            <a:spLocks noChangeArrowheads="1"/>
          </p:cNvSpPr>
          <p:nvPr/>
        </p:nvSpPr>
        <p:spPr bwMode="auto">
          <a:xfrm>
            <a:off x="3581400" y="1520825"/>
            <a:ext cx="1981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500"/>
              </a:spcBef>
              <a:buClr>
                <a:srgbClr val="3333CC"/>
              </a:buClr>
            </a:pPr>
            <a:r>
              <a:rPr lang="en-GB">
                <a:solidFill>
                  <a:srgbClr val="3333CC"/>
                </a:solidFill>
              </a:rPr>
              <a:t>Our Universe</a:t>
            </a:r>
          </a:p>
        </p:txBody>
      </p:sp>
      <p:sp>
        <p:nvSpPr>
          <p:cNvPr id="77830" name="Text Box 6"/>
          <p:cNvSpPr txBox="1">
            <a:spLocks noChangeArrowheads="1"/>
          </p:cNvSpPr>
          <p:nvPr/>
        </p:nvSpPr>
        <p:spPr bwMode="auto">
          <a:xfrm>
            <a:off x="3429000" y="5940425"/>
            <a:ext cx="2590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500"/>
              </a:spcBef>
              <a:buClr>
                <a:srgbClr val="B2B2B2"/>
              </a:buClr>
            </a:pPr>
            <a:r>
              <a:rPr lang="en-GB">
                <a:solidFill>
                  <a:srgbClr val="3333CC"/>
                </a:solidFill>
              </a:rPr>
              <a:t>Another Universe</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013" y="1679575"/>
            <a:ext cx="4397375"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8066" name="Text Box 2"/>
          <p:cNvSpPr txBox="1">
            <a:spLocks noChangeArrowheads="1"/>
          </p:cNvSpPr>
          <p:nvPr/>
        </p:nvSpPr>
        <p:spPr bwMode="auto">
          <a:xfrm>
            <a:off x="3124200" y="6248400"/>
            <a:ext cx="28924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endParaRPr lang="en-US"/>
          </a:p>
        </p:txBody>
      </p:sp>
      <p:sp>
        <p:nvSpPr>
          <p:cNvPr id="39939" name="Text Box 3"/>
          <p:cNvSpPr txBox="1">
            <a:spLocks noChangeArrowheads="1"/>
          </p:cNvSpPr>
          <p:nvPr/>
        </p:nvSpPr>
        <p:spPr bwMode="auto">
          <a:xfrm>
            <a:off x="685800" y="685800"/>
            <a:ext cx="8229600" cy="1143000"/>
          </a:xfrm>
          <a:prstGeom prst="rect">
            <a:avLst/>
          </a:prstGeom>
          <a:noFill/>
          <a:ln w="9525">
            <a:noFill/>
            <a:round/>
            <a:headEnd/>
            <a:tailEnd/>
          </a:ln>
          <a:effec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LGC Sans"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9pPr>
          </a:lstStyle>
          <a:p>
            <a:pPr algn="ctr" eaLnBrk="1" hangingPunct="1">
              <a:lnSpc>
                <a:spcPct val="100000"/>
              </a:lnSpc>
              <a:buClr>
                <a:srgbClr val="FF0000"/>
              </a:buClr>
              <a:defRPr/>
            </a:pPr>
            <a:r>
              <a:rPr lang="en-GB" sz="3600" b="1" smtClean="0">
                <a:solidFill>
                  <a:srgbClr val="FF0000"/>
                </a:solidFill>
                <a:effectLst>
                  <a:outerShdw blurRad="38100" dist="38100" dir="2700000" algn="tl">
                    <a:srgbClr val="DDDDDD"/>
                  </a:outerShdw>
                </a:effectLst>
              </a:rPr>
              <a:t>Stellar Collapse To Form A Black Hole</a:t>
            </a:r>
          </a:p>
        </p:txBody>
      </p:sp>
      <p:sp>
        <p:nvSpPr>
          <p:cNvPr id="88068" name="Text Box 4"/>
          <p:cNvSpPr txBox="1">
            <a:spLocks noChangeArrowheads="1"/>
          </p:cNvSpPr>
          <p:nvPr/>
        </p:nvSpPr>
        <p:spPr bwMode="auto">
          <a:xfrm>
            <a:off x="5537200" y="5029200"/>
            <a:ext cx="231933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500"/>
              </a:spcBef>
              <a:buClr>
                <a:srgbClr val="3333CC"/>
              </a:buClr>
            </a:pPr>
            <a:r>
              <a:rPr lang="en-GB">
                <a:solidFill>
                  <a:srgbClr val="3333CC"/>
                </a:solidFill>
              </a:rPr>
              <a:t>And it collapses to a Singularity.</a:t>
            </a:r>
          </a:p>
        </p:txBody>
      </p:sp>
      <p:pic>
        <p:nvPicPr>
          <p:cNvPr id="880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00" y="1679575"/>
            <a:ext cx="4410075"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8070" name="Text Box 6"/>
          <p:cNvSpPr txBox="1">
            <a:spLocks noChangeArrowheads="1"/>
          </p:cNvSpPr>
          <p:nvPr/>
        </p:nvSpPr>
        <p:spPr bwMode="auto">
          <a:xfrm>
            <a:off x="1417638" y="4970463"/>
            <a:ext cx="30099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500"/>
              </a:spcBef>
              <a:buClr>
                <a:srgbClr val="3333CC"/>
              </a:buClr>
            </a:pPr>
            <a:r>
              <a:rPr lang="en-GB">
                <a:solidFill>
                  <a:srgbClr val="3333CC"/>
                </a:solidFill>
              </a:rPr>
              <a:t>When pressure can no longer support a star's gravity its mass falls through its horizon.</a:t>
            </a:r>
          </a:p>
        </p:txBody>
      </p:sp>
    </p:spTree>
    <p:extLst>
      <p:ext uri="{BB962C8B-B14F-4D97-AF65-F5344CB8AC3E}">
        <p14:creationId xmlns:p14="http://schemas.microsoft.com/office/powerpoint/2010/main" val="746407161"/>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1"/>
          <p:cNvSpPr txBox="1">
            <a:spLocks noChangeArrowheads="1"/>
          </p:cNvSpPr>
          <p:nvPr/>
        </p:nvSpPr>
        <p:spPr bwMode="auto">
          <a:xfrm>
            <a:off x="3124200" y="6248400"/>
            <a:ext cx="28924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eaLnBrk="1" hangingPunct="1">
              <a:lnSpc>
                <a:spcPct val="100000"/>
              </a:lnSpc>
            </a:pPr>
            <a:r>
              <a:rPr lang="en-GB" sz="1400" smtClean="0">
                <a:solidFill>
                  <a:srgbClr val="000000"/>
                </a:solidFill>
              </a:rPr>
              <a:t>LIGO-G0900422-v1</a:t>
            </a:r>
          </a:p>
        </p:txBody>
      </p:sp>
      <p:sp>
        <p:nvSpPr>
          <p:cNvPr id="90114" name="Text Box 2"/>
          <p:cNvSpPr txBox="1">
            <a:spLocks noChangeArrowheads="1"/>
          </p:cNvSpPr>
          <p:nvPr/>
        </p:nvSpPr>
        <p:spPr bwMode="auto">
          <a:xfrm>
            <a:off x="762000" y="60325"/>
            <a:ext cx="82296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eaLnBrk="1" hangingPunct="1">
              <a:lnSpc>
                <a:spcPct val="100000"/>
              </a:lnSpc>
              <a:buClr>
                <a:srgbClr val="3333CC"/>
              </a:buClr>
            </a:pPr>
            <a:r>
              <a:rPr lang="en-GB" sz="3600" smtClean="0">
                <a:solidFill>
                  <a:srgbClr val="3333CC"/>
                </a:solidFill>
              </a:rPr>
              <a:t>Penrose Diagrams &amp; Black Holes</a:t>
            </a:r>
          </a:p>
        </p:txBody>
      </p:sp>
      <p:sp>
        <p:nvSpPr>
          <p:cNvPr id="90115" name="Text Box 3"/>
          <p:cNvSpPr txBox="1">
            <a:spLocks noChangeArrowheads="1"/>
          </p:cNvSpPr>
          <p:nvPr/>
        </p:nvSpPr>
        <p:spPr bwMode="auto">
          <a:xfrm>
            <a:off x="3505200" y="6248400"/>
            <a:ext cx="1981200" cy="276225"/>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750"/>
              </a:spcBef>
            </a:pPr>
            <a:r>
              <a:rPr lang="en-GB" sz="1200" smtClean="0">
                <a:solidFill>
                  <a:srgbClr val="000000"/>
                </a:solidFill>
              </a:rPr>
              <a:t>LIGO-Gnnnnnn-00-W</a:t>
            </a:r>
          </a:p>
        </p:txBody>
      </p:sp>
      <p:pic>
        <p:nvPicPr>
          <p:cNvPr id="901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42938"/>
            <a:ext cx="6845300" cy="598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0117" name="Text Box 5"/>
          <p:cNvSpPr txBox="1">
            <a:spLocks noChangeArrowheads="1"/>
          </p:cNvSpPr>
          <p:nvPr/>
        </p:nvSpPr>
        <p:spPr bwMode="auto">
          <a:xfrm>
            <a:off x="381000" y="6248400"/>
            <a:ext cx="4876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875"/>
              </a:spcBef>
            </a:pPr>
            <a:r>
              <a:rPr lang="en-GB" sz="1400" smtClean="0">
                <a:solidFill>
                  <a:srgbClr val="000000"/>
                </a:solidFill>
              </a:rPr>
              <a:t>Figures: http://en.wikipedia.org/wiki/Penrose_diagrams</a:t>
            </a:r>
          </a:p>
        </p:txBody>
      </p:sp>
      <p:sp>
        <p:nvSpPr>
          <p:cNvPr id="90118" name="Text Box 6"/>
          <p:cNvSpPr txBox="1">
            <a:spLocks noChangeArrowheads="1"/>
          </p:cNvSpPr>
          <p:nvPr/>
        </p:nvSpPr>
        <p:spPr bwMode="auto">
          <a:xfrm>
            <a:off x="1600200" y="685800"/>
            <a:ext cx="2667000" cy="33655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eaLnBrk="1" hangingPunct="1">
              <a:lnSpc>
                <a:spcPct val="100000"/>
              </a:lnSpc>
              <a:spcBef>
                <a:spcPts val="1000"/>
              </a:spcBef>
            </a:pPr>
            <a:r>
              <a:rPr lang="en-GB" sz="1600" b="1" smtClean="0">
                <a:solidFill>
                  <a:srgbClr val="000000"/>
                </a:solidFill>
              </a:rPr>
              <a:t>Schwarzschild Black Hole</a:t>
            </a:r>
          </a:p>
        </p:txBody>
      </p:sp>
      <p:sp>
        <p:nvSpPr>
          <p:cNvPr id="90119" name="AutoShape 7"/>
          <p:cNvSpPr>
            <a:spLocks noChangeArrowheads="1"/>
          </p:cNvSpPr>
          <p:nvPr/>
        </p:nvSpPr>
        <p:spPr bwMode="auto">
          <a:xfrm rot="-6900000">
            <a:off x="2285207" y="1327944"/>
            <a:ext cx="1524000" cy="22050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1195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0984"/>
                  <a:pt x="21595" y="11168"/>
                  <a:pt x="21585" y="11353"/>
                </a:cubicBezTo>
                <a:lnTo>
                  <a:pt x="10800" y="10800"/>
                </a:lnTo>
                <a:lnTo>
                  <a:pt x="10799" y="0"/>
                </a:lnTo>
                <a:close/>
              </a:path>
              <a:path w="21600" h="21600" fill="none">
                <a:moveTo>
                  <a:pt x="10799" y="0"/>
                </a:moveTo>
                <a:cubicBezTo>
                  <a:pt x="10799" y="0"/>
                  <a:pt x="10799" y="-1"/>
                  <a:pt x="10800" y="0"/>
                </a:cubicBezTo>
                <a:cubicBezTo>
                  <a:pt x="16764" y="0"/>
                  <a:pt x="21600" y="4835"/>
                  <a:pt x="21600" y="10800"/>
                </a:cubicBezTo>
                <a:cubicBezTo>
                  <a:pt x="21600" y="10984"/>
                  <a:pt x="21595" y="11168"/>
                  <a:pt x="21585" y="11353"/>
                </a:cubicBezTo>
              </a:path>
            </a:pathLst>
          </a:custGeom>
          <a:noFill/>
          <a:ln w="19080">
            <a:solidFill>
              <a:srgbClr val="33CC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74000"/>
              </a:lnSpc>
            </a:pPr>
            <a:endParaRPr lang="en-US" smtClean="0">
              <a:solidFill>
                <a:srgbClr val="FFFFFF"/>
              </a:solidFill>
            </a:endParaRPr>
          </a:p>
        </p:txBody>
      </p:sp>
      <p:sp>
        <p:nvSpPr>
          <p:cNvPr id="90120" name="AutoShape 8"/>
          <p:cNvSpPr>
            <a:spLocks noChangeArrowheads="1"/>
          </p:cNvSpPr>
          <p:nvPr/>
        </p:nvSpPr>
        <p:spPr bwMode="auto">
          <a:xfrm rot="-6900000">
            <a:off x="2938463" y="882650"/>
            <a:ext cx="781050" cy="27527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236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1318"/>
                  <a:pt x="21562" y="11835"/>
                  <a:pt x="21488" y="12348"/>
                </a:cubicBezTo>
                <a:lnTo>
                  <a:pt x="10800" y="10800"/>
                </a:lnTo>
                <a:lnTo>
                  <a:pt x="10799" y="0"/>
                </a:lnTo>
                <a:close/>
              </a:path>
              <a:path w="21600" h="21600" fill="none">
                <a:moveTo>
                  <a:pt x="10799" y="0"/>
                </a:moveTo>
                <a:cubicBezTo>
                  <a:pt x="10799" y="0"/>
                  <a:pt x="10799" y="-1"/>
                  <a:pt x="10800" y="0"/>
                </a:cubicBezTo>
                <a:cubicBezTo>
                  <a:pt x="16764" y="0"/>
                  <a:pt x="21600" y="4835"/>
                  <a:pt x="21600" y="10800"/>
                </a:cubicBezTo>
                <a:cubicBezTo>
                  <a:pt x="21600" y="11318"/>
                  <a:pt x="21562" y="11835"/>
                  <a:pt x="21488" y="12348"/>
                </a:cubicBezTo>
              </a:path>
            </a:pathLst>
          </a:custGeom>
          <a:noFill/>
          <a:ln w="19080">
            <a:solidFill>
              <a:srgbClr val="33CC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74000"/>
              </a:lnSpc>
            </a:pPr>
            <a:endParaRPr lang="en-US" smtClean="0">
              <a:solidFill>
                <a:srgbClr val="FFFFFF"/>
              </a:solidFill>
            </a:endParaRPr>
          </a:p>
        </p:txBody>
      </p:sp>
      <p:sp>
        <p:nvSpPr>
          <p:cNvPr id="90121" name="AutoShape 9"/>
          <p:cNvSpPr>
            <a:spLocks noChangeArrowheads="1"/>
          </p:cNvSpPr>
          <p:nvPr/>
        </p:nvSpPr>
        <p:spPr bwMode="auto">
          <a:xfrm rot="-9360000">
            <a:off x="1936750" y="517525"/>
            <a:ext cx="1257300" cy="241141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1976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1223"/>
                  <a:pt x="21575" y="11646"/>
                  <a:pt x="21525" y="12067"/>
                </a:cubicBezTo>
                <a:lnTo>
                  <a:pt x="10800" y="10800"/>
                </a:lnTo>
                <a:lnTo>
                  <a:pt x="10799" y="0"/>
                </a:lnTo>
                <a:close/>
              </a:path>
              <a:path w="21600" h="21600" fill="none">
                <a:moveTo>
                  <a:pt x="10799" y="0"/>
                </a:moveTo>
                <a:cubicBezTo>
                  <a:pt x="10799" y="0"/>
                  <a:pt x="10799" y="-1"/>
                  <a:pt x="10800" y="0"/>
                </a:cubicBezTo>
                <a:cubicBezTo>
                  <a:pt x="16764" y="0"/>
                  <a:pt x="21600" y="4835"/>
                  <a:pt x="21600" y="10800"/>
                </a:cubicBezTo>
                <a:cubicBezTo>
                  <a:pt x="21600" y="11223"/>
                  <a:pt x="21575" y="11646"/>
                  <a:pt x="21525" y="12067"/>
                </a:cubicBezTo>
              </a:path>
            </a:pathLst>
          </a:custGeom>
          <a:noFill/>
          <a:ln w="19080">
            <a:solidFill>
              <a:srgbClr val="33CC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74000"/>
              </a:lnSpc>
            </a:pPr>
            <a:endParaRPr lang="en-US" smtClean="0">
              <a:solidFill>
                <a:srgbClr val="FFFFFF"/>
              </a:solidFill>
            </a:endParaRPr>
          </a:p>
        </p:txBody>
      </p:sp>
      <p:sp>
        <p:nvSpPr>
          <p:cNvPr id="90122" name="Text Box 10"/>
          <p:cNvSpPr txBox="1">
            <a:spLocks noChangeArrowheads="1"/>
          </p:cNvSpPr>
          <p:nvPr/>
        </p:nvSpPr>
        <p:spPr bwMode="auto">
          <a:xfrm>
            <a:off x="1295400" y="10668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000"/>
              </a:spcBef>
              <a:buFont typeface="Arial" charset="0"/>
              <a:buNone/>
            </a:pPr>
            <a:r>
              <a:rPr lang="en-GB" sz="1600" smtClean="0">
                <a:solidFill>
                  <a:srgbClr val="000000"/>
                </a:solidFill>
                <a:latin typeface="Arial" charset="0"/>
              </a:rPr>
              <a:t>t = </a:t>
            </a:r>
            <a:r>
              <a:rPr lang="en-GB" sz="1600" smtClean="0">
                <a:solidFill>
                  <a:srgbClr val="000000"/>
                </a:solidFill>
                <a:latin typeface="Symbol" charset="0"/>
              </a:rPr>
              <a:t></a:t>
            </a:r>
          </a:p>
        </p:txBody>
      </p:sp>
      <p:sp>
        <p:nvSpPr>
          <p:cNvPr id="90123" name="Text Box 11"/>
          <p:cNvSpPr txBox="1">
            <a:spLocks noChangeArrowheads="1"/>
          </p:cNvSpPr>
          <p:nvPr/>
        </p:nvSpPr>
        <p:spPr bwMode="auto">
          <a:xfrm>
            <a:off x="4267200" y="3625850"/>
            <a:ext cx="1143000" cy="33655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lnSpc>
                <a:spcPct val="74000"/>
              </a:lnSpc>
            </a:pPr>
            <a:endParaRPr lang="en-US" smtClean="0">
              <a:solidFill>
                <a:srgbClr val="FFFFFF"/>
              </a:solidFill>
            </a:endParaRPr>
          </a:p>
        </p:txBody>
      </p:sp>
      <p:sp>
        <p:nvSpPr>
          <p:cNvPr id="90124" name="Text Box 12"/>
          <p:cNvSpPr txBox="1">
            <a:spLocks noChangeArrowheads="1"/>
          </p:cNvSpPr>
          <p:nvPr/>
        </p:nvSpPr>
        <p:spPr bwMode="auto">
          <a:xfrm>
            <a:off x="1295400" y="27432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000"/>
              </a:spcBef>
              <a:buFont typeface="Arial" charset="0"/>
              <a:buNone/>
            </a:pPr>
            <a:r>
              <a:rPr lang="en-GB" sz="1600" smtClean="0">
                <a:solidFill>
                  <a:srgbClr val="000000"/>
                </a:solidFill>
                <a:latin typeface="Arial" charset="0"/>
              </a:rPr>
              <a:t>t = -</a:t>
            </a:r>
            <a:r>
              <a:rPr lang="en-GB" sz="1600" smtClean="0">
                <a:solidFill>
                  <a:srgbClr val="000000"/>
                </a:solidFill>
                <a:latin typeface="Symbol" charset="0"/>
              </a:rPr>
              <a:t></a:t>
            </a:r>
          </a:p>
        </p:txBody>
      </p:sp>
    </p:spTree>
    <p:extLst>
      <p:ext uri="{BB962C8B-B14F-4D97-AF65-F5344CB8AC3E}">
        <p14:creationId xmlns:p14="http://schemas.microsoft.com/office/powerpoint/2010/main" val="1330719839"/>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1524000" cy="1143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Times New Roman" pitchFamily="16" charset="0"/>
              <a:buNone/>
            </a:pPr>
            <a:endParaRPr lang="en-US" smtClean="0">
              <a:solidFill>
                <a:srgbClr val="FFFFFF"/>
              </a:solidFill>
              <a:latin typeface="Times New Roman" pitchFamily="16" charset="0"/>
            </a:endParaRPr>
          </a:p>
        </p:txBody>
      </p:sp>
      <p:pic>
        <p:nvPicPr>
          <p:cNvPr id="2" name="Picture 1" descr="Masses_of_Dead_Stars_LIGO_Virgo_defaul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492"/>
            <a:ext cx="9144000" cy="6305508"/>
          </a:xfrm>
          <a:prstGeom prst="rect">
            <a:avLst/>
          </a:prstGeom>
        </p:spPr>
      </p:pic>
      <p:sp>
        <p:nvSpPr>
          <p:cNvPr id="5" name="TextBox 4"/>
          <p:cNvSpPr txBox="1"/>
          <p:nvPr/>
        </p:nvSpPr>
        <p:spPr>
          <a:xfrm rot="16200000">
            <a:off x="-732886" y="5729384"/>
            <a:ext cx="1869660" cy="307777"/>
          </a:xfrm>
          <a:prstGeom prst="rect">
            <a:avLst/>
          </a:prstGeom>
          <a:noFill/>
        </p:spPr>
        <p:txBody>
          <a:bodyPr wrap="none" rtlCol="0">
            <a:spAutoFit/>
          </a:bodyPr>
          <a:lstStyle/>
          <a:p>
            <a:r>
              <a:rPr lang="en-US" sz="1400" dirty="0" smtClean="0">
                <a:solidFill>
                  <a:srgbClr val="FFFFFF"/>
                </a:solidFill>
              </a:rPr>
              <a:t>Credit: </a:t>
            </a:r>
            <a:r>
              <a:rPr lang="en-US" sz="1400" dirty="0" err="1" smtClean="0">
                <a:solidFill>
                  <a:srgbClr val="FFFFFF"/>
                </a:solidFill>
              </a:rPr>
              <a:t>ligo.caltech.edu</a:t>
            </a:r>
            <a:endParaRPr lang="en-US" sz="1400" dirty="0" smtClean="0">
              <a:solidFill>
                <a:srgbClr val="FFFFFF"/>
              </a:solidFill>
            </a:endParaRP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D09C0FE5-D7F7-2046-B648-0D6F9980027D}" type="slidenum">
              <a:rPr lang="en-US" smtClean="0"/>
              <a:pPr/>
              <a:t>19</a:t>
            </a:fld>
            <a:endParaRPr lang="en-US"/>
          </a:p>
        </p:txBody>
      </p:sp>
    </p:spTree>
    <p:extLst>
      <p:ext uri="{BB962C8B-B14F-4D97-AF65-F5344CB8AC3E}">
        <p14:creationId xmlns:p14="http://schemas.microsoft.com/office/powerpoint/2010/main" val="242132800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3124200" y="6248400"/>
            <a:ext cx="28924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endParaRPr lang="en-US"/>
          </a:p>
        </p:txBody>
      </p:sp>
      <p:sp>
        <p:nvSpPr>
          <p:cNvPr id="68610" name="Text Box 2"/>
          <p:cNvSpPr txBox="1">
            <a:spLocks noChangeArrowheads="1"/>
          </p:cNvSpPr>
          <p:nvPr/>
        </p:nvSpPr>
        <p:spPr bwMode="auto">
          <a:xfrm>
            <a:off x="381000" y="1524000"/>
            <a:ext cx="8229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eaLnBrk="1" hangingPunct="1">
              <a:lnSpc>
                <a:spcPct val="100000"/>
              </a:lnSpc>
              <a:buClr>
                <a:srgbClr val="3333CC"/>
              </a:buClr>
            </a:pPr>
            <a:r>
              <a:rPr lang="en-GB" sz="3200" dirty="0">
                <a:solidFill>
                  <a:srgbClr val="000000"/>
                </a:solidFill>
                <a:latin typeface="Helvetica" charset="0"/>
                <a:cs typeface="Helvetica" charset="0"/>
              </a:rPr>
              <a:t>Would you believe you could fall into hole in completely empty space, a hole from which nothing can escape, not even light?</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Box 1"/>
          <p:cNvSpPr txBox="1">
            <a:spLocks noChangeArrowheads="1"/>
          </p:cNvSpPr>
          <p:nvPr/>
        </p:nvSpPr>
        <p:spPr bwMode="auto">
          <a:xfrm>
            <a:off x="3124200" y="6248400"/>
            <a:ext cx="28924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endParaRPr lang="en-US"/>
          </a:p>
        </p:txBody>
      </p:sp>
      <p:sp>
        <p:nvSpPr>
          <p:cNvPr id="93186" name="Text Box 2"/>
          <p:cNvSpPr txBox="1">
            <a:spLocks noChangeArrowheads="1"/>
          </p:cNvSpPr>
          <p:nvPr/>
        </p:nvSpPr>
        <p:spPr bwMode="auto">
          <a:xfrm>
            <a:off x="304800" y="2286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eaLnBrk="1" hangingPunct="1">
              <a:lnSpc>
                <a:spcPct val="100000"/>
              </a:lnSpc>
              <a:buClr>
                <a:srgbClr val="3333CC"/>
              </a:buClr>
            </a:pPr>
            <a:r>
              <a:rPr lang="en-GB" sz="4400" b="1">
                <a:solidFill>
                  <a:schemeClr val="tx1"/>
                </a:solidFill>
              </a:rPr>
              <a:t>The End</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3" descr="FancifulKruskalSzekeresPenroseTypeSpacetimeDiagr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124200"/>
            <a:ext cx="4738688"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5538" y="142875"/>
            <a:ext cx="3903662"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83330" name="Rectangle 2"/>
          <p:cNvSpPr>
            <a:spLocks noChangeArrowheads="1"/>
          </p:cNvSpPr>
          <p:nvPr/>
        </p:nvSpPr>
        <p:spPr bwMode="auto">
          <a:xfrm>
            <a:off x="304800" y="5334000"/>
            <a:ext cx="4114800" cy="685800"/>
          </a:xfrm>
          <a:prstGeom prst="rect">
            <a:avLst/>
          </a:prstGeom>
          <a:solidFill>
            <a:schemeClr val="bg1"/>
          </a:solidFill>
          <a:ln w="9525">
            <a:noFill/>
            <a:miter lim="800000"/>
            <a:headEnd/>
            <a:tailEnd/>
          </a:ln>
          <a:effectLst/>
        </p:spPr>
        <p:txBody>
          <a:bodyPr anchor="ctr"/>
          <a:lstStyle/>
          <a:p>
            <a:pPr algn="ctr">
              <a:defRPr/>
            </a:pPr>
            <a:r>
              <a:rPr lang="en-US" sz="3200" b="1" dirty="0">
                <a:solidFill>
                  <a:schemeClr val="tx1"/>
                </a:solidFill>
                <a:effectLst>
                  <a:outerShdw blurRad="38100" dist="38100" dir="2700000" algn="tl">
                    <a:srgbClr val="DDDDDD"/>
                  </a:outerShdw>
                </a:effectLst>
                <a:latin typeface="Helvetica"/>
                <a:cs typeface="Helvetica"/>
              </a:rPr>
              <a:t>1. Black</a:t>
            </a:r>
          </a:p>
        </p:txBody>
      </p:sp>
      <p:sp>
        <p:nvSpPr>
          <p:cNvPr id="74" name="Rectangle 2"/>
          <p:cNvSpPr>
            <a:spLocks noChangeArrowheads="1"/>
          </p:cNvSpPr>
          <p:nvPr/>
        </p:nvSpPr>
        <p:spPr bwMode="auto">
          <a:xfrm>
            <a:off x="3657600" y="3124200"/>
            <a:ext cx="1447800" cy="1676400"/>
          </a:xfrm>
          <a:prstGeom prst="rect">
            <a:avLst/>
          </a:prstGeom>
          <a:solidFill>
            <a:schemeClr val="bg1"/>
          </a:solidFill>
          <a:ln w="9525">
            <a:noFill/>
            <a:miter lim="800000"/>
            <a:headEnd/>
            <a:tailEnd/>
          </a:ln>
          <a:effectLst/>
        </p:spPr>
        <p:txBody>
          <a:bodyPr anchor="ctr"/>
          <a:lstStyle/>
          <a:p>
            <a:pPr algn="ctr">
              <a:defRPr/>
            </a:pPr>
            <a:endParaRPr lang="en-US" sz="3200" b="1" dirty="0">
              <a:solidFill>
                <a:srgbClr val="FF6600"/>
              </a:solidFill>
              <a:effectLst>
                <a:outerShdw blurRad="38100" dist="38100" dir="2700000" algn="tl">
                  <a:srgbClr val="DDDDDD"/>
                </a:outerShdw>
              </a:effectLst>
              <a:latin typeface="Helvetica"/>
              <a:cs typeface="Helvetica"/>
            </a:endParaRPr>
          </a:p>
        </p:txBody>
      </p:sp>
      <p:sp>
        <p:nvSpPr>
          <p:cNvPr id="75" name="Rectangle 2"/>
          <p:cNvSpPr>
            <a:spLocks noChangeArrowheads="1"/>
          </p:cNvSpPr>
          <p:nvPr/>
        </p:nvSpPr>
        <p:spPr bwMode="auto">
          <a:xfrm>
            <a:off x="0" y="0"/>
            <a:ext cx="5410200" cy="1066800"/>
          </a:xfrm>
          <a:prstGeom prst="rect">
            <a:avLst/>
          </a:prstGeom>
          <a:solidFill>
            <a:schemeClr val="bg1"/>
          </a:solidFill>
          <a:ln w="9525">
            <a:noFill/>
            <a:miter lim="800000"/>
            <a:headEnd/>
            <a:tailEnd/>
          </a:ln>
          <a:effectLst/>
        </p:spPr>
        <p:txBody>
          <a:bodyPr anchor="ctr"/>
          <a:lstStyle/>
          <a:p>
            <a:pPr algn="ctr">
              <a:defRPr/>
            </a:pPr>
            <a:r>
              <a:rPr lang="en-US" sz="3200" b="1" dirty="0">
                <a:solidFill>
                  <a:schemeClr val="tx1"/>
                </a:solidFill>
                <a:effectLst>
                  <a:outerShdw blurRad="38100" dist="38100" dir="2700000" algn="tl">
                    <a:srgbClr val="DDDDDD"/>
                  </a:outerShdw>
                </a:effectLst>
                <a:latin typeface="Helvetica"/>
                <a:cs typeface="Helvetica"/>
              </a:rPr>
              <a:t>Black Holes are:</a:t>
            </a:r>
          </a:p>
        </p:txBody>
      </p:sp>
      <p:pic>
        <p:nvPicPr>
          <p:cNvPr id="72710" name="Picture 2" descr="BH_LMC_APOD.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295400"/>
            <a:ext cx="4775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Rectangle 2"/>
          <p:cNvSpPr>
            <a:spLocks noChangeArrowheads="1"/>
          </p:cNvSpPr>
          <p:nvPr/>
        </p:nvSpPr>
        <p:spPr bwMode="auto">
          <a:xfrm>
            <a:off x="5029200" y="2971800"/>
            <a:ext cx="4114800" cy="685800"/>
          </a:xfrm>
          <a:prstGeom prst="rect">
            <a:avLst/>
          </a:prstGeom>
          <a:solidFill>
            <a:schemeClr val="bg1"/>
          </a:solidFill>
          <a:ln w="9525">
            <a:noFill/>
            <a:miter lim="800000"/>
            <a:headEnd/>
            <a:tailEnd/>
          </a:ln>
          <a:effectLst/>
        </p:spPr>
        <p:txBody>
          <a:bodyPr anchor="ctr"/>
          <a:lstStyle/>
          <a:p>
            <a:pPr algn="ctr">
              <a:defRPr/>
            </a:pPr>
            <a:r>
              <a:rPr lang="en-US" sz="3200" b="1" dirty="0">
                <a:solidFill>
                  <a:schemeClr val="tx1"/>
                </a:solidFill>
                <a:effectLst>
                  <a:outerShdw blurRad="38100" dist="38100" dir="2700000" algn="tl">
                    <a:srgbClr val="DDDDDD"/>
                  </a:outerShdw>
                </a:effectLst>
                <a:latin typeface="Helvetica"/>
                <a:cs typeface="Helvetica"/>
              </a:rPr>
              <a:t>2. Holes in Space</a:t>
            </a:r>
          </a:p>
        </p:txBody>
      </p:sp>
      <p:sp>
        <p:nvSpPr>
          <p:cNvPr id="77" name="Rectangle 2"/>
          <p:cNvSpPr>
            <a:spLocks noChangeArrowheads="1"/>
          </p:cNvSpPr>
          <p:nvPr/>
        </p:nvSpPr>
        <p:spPr bwMode="auto">
          <a:xfrm>
            <a:off x="4267200" y="5257800"/>
            <a:ext cx="4876800" cy="1600200"/>
          </a:xfrm>
          <a:prstGeom prst="rect">
            <a:avLst/>
          </a:prstGeom>
          <a:solidFill>
            <a:schemeClr val="bg1"/>
          </a:solidFill>
          <a:ln w="9525">
            <a:noFill/>
            <a:miter lim="800000"/>
            <a:headEnd/>
            <a:tailEnd/>
          </a:ln>
          <a:effectLst/>
        </p:spPr>
        <p:txBody>
          <a:bodyPr anchor="ctr"/>
          <a:lstStyle/>
          <a:p>
            <a:pPr algn="ctr">
              <a:defRPr/>
            </a:pPr>
            <a:r>
              <a:rPr lang="en-US" sz="3200" b="1" dirty="0">
                <a:solidFill>
                  <a:schemeClr val="tx1"/>
                </a:solidFill>
                <a:effectLst>
                  <a:outerShdw blurRad="38100" dist="38100" dir="2700000" algn="tl">
                    <a:srgbClr val="DDDDDD"/>
                  </a:outerShdw>
                </a:effectLst>
                <a:latin typeface="Helvetica"/>
                <a:cs typeface="Helvetica"/>
              </a:rPr>
              <a:t>3.  Space &amp; Time Warps</a:t>
            </a:r>
          </a:p>
        </p:txBody>
      </p:sp>
      <p:sp>
        <p:nvSpPr>
          <p:cNvPr id="10" name="Rectangle 2"/>
          <p:cNvSpPr>
            <a:spLocks noChangeArrowheads="1"/>
          </p:cNvSpPr>
          <p:nvPr/>
        </p:nvSpPr>
        <p:spPr bwMode="auto">
          <a:xfrm>
            <a:off x="4800600" y="228600"/>
            <a:ext cx="2133600" cy="381000"/>
          </a:xfrm>
          <a:prstGeom prst="rect">
            <a:avLst/>
          </a:prstGeom>
          <a:noFill/>
          <a:ln w="9525">
            <a:noFill/>
            <a:miter lim="800000"/>
            <a:headEnd/>
            <a:tailEnd/>
          </a:ln>
          <a:effectLst/>
        </p:spPr>
        <p:txBody>
          <a:bodyPr anchor="ctr"/>
          <a:lstStyle/>
          <a:p>
            <a:pPr algn="ctr">
              <a:defRPr/>
            </a:pPr>
            <a:r>
              <a:rPr lang="en-US" sz="1400" b="1" dirty="0">
                <a:solidFill>
                  <a:srgbClr val="3366FF"/>
                </a:solidFill>
                <a:effectLst>
                  <a:outerShdw blurRad="38100" dist="38100" dir="2700000" algn="tl">
                    <a:srgbClr val="DDDDDD"/>
                  </a:outerShdw>
                </a:effectLst>
                <a:latin typeface="Helvetica"/>
                <a:cs typeface="Helvetica"/>
              </a:rPr>
              <a:t>Event Horizon</a:t>
            </a:r>
          </a:p>
        </p:txBody>
      </p:sp>
      <p:sp>
        <p:nvSpPr>
          <p:cNvPr id="11" name="Rectangle 2"/>
          <p:cNvSpPr>
            <a:spLocks noChangeArrowheads="1"/>
          </p:cNvSpPr>
          <p:nvPr/>
        </p:nvSpPr>
        <p:spPr bwMode="auto">
          <a:xfrm>
            <a:off x="6934200" y="381000"/>
            <a:ext cx="2133600" cy="381000"/>
          </a:xfrm>
          <a:prstGeom prst="rect">
            <a:avLst/>
          </a:prstGeom>
          <a:noFill/>
          <a:ln w="9525">
            <a:noFill/>
            <a:miter lim="800000"/>
            <a:headEnd/>
            <a:tailEnd/>
          </a:ln>
          <a:effectLst/>
        </p:spPr>
        <p:txBody>
          <a:bodyPr anchor="ctr"/>
          <a:lstStyle/>
          <a:p>
            <a:pPr algn="ctr">
              <a:defRPr/>
            </a:pPr>
            <a:r>
              <a:rPr lang="en-US" sz="1400" b="1" dirty="0">
                <a:solidFill>
                  <a:schemeClr val="bg1">
                    <a:lumMod val="75000"/>
                  </a:schemeClr>
                </a:solidFill>
                <a:effectLst>
                  <a:outerShdw blurRad="38100" dist="38100" dir="2700000" algn="tl">
                    <a:srgbClr val="DDDDDD"/>
                  </a:outerShdw>
                </a:effectLst>
                <a:latin typeface="Helvetica"/>
                <a:cs typeface="Helvetica"/>
              </a:rPr>
              <a:t>Our Universe</a:t>
            </a:r>
          </a:p>
        </p:txBody>
      </p:sp>
      <p:cxnSp>
        <p:nvCxnSpPr>
          <p:cNvPr id="72715" name="Straight Arrow Connector 2"/>
          <p:cNvCxnSpPr>
            <a:cxnSpLocks noChangeShapeType="1"/>
          </p:cNvCxnSpPr>
          <p:nvPr/>
        </p:nvCxnSpPr>
        <p:spPr bwMode="auto">
          <a:xfrm>
            <a:off x="5867400" y="533400"/>
            <a:ext cx="609600" cy="533400"/>
          </a:xfrm>
          <a:prstGeom prst="straightConnector1">
            <a:avLst/>
          </a:prstGeom>
          <a:noFill/>
          <a:ln w="9525">
            <a:solidFill>
              <a:srgbClr val="3366FF"/>
            </a:solidFill>
            <a:round/>
            <a:headEnd/>
            <a:tailEnd type="arrow" w="med" len="med"/>
          </a:ln>
          <a:extLst>
            <a:ext uri="{909E8E84-426E-40dd-AFC4-6F175D3DCCD1}">
              <a14:hiddenFill xmlns:a14="http://schemas.microsoft.com/office/drawing/2010/main">
                <a:noFill/>
              </a14:hiddenFill>
            </a:ext>
          </a:extLst>
        </p:spPr>
      </p:cxnSp>
      <p:sp>
        <p:nvSpPr>
          <p:cNvPr id="16" name="Rectangle 2"/>
          <p:cNvSpPr>
            <a:spLocks noChangeArrowheads="1"/>
          </p:cNvSpPr>
          <p:nvPr/>
        </p:nvSpPr>
        <p:spPr bwMode="auto">
          <a:xfrm>
            <a:off x="1066800" y="5867400"/>
            <a:ext cx="2971800" cy="381000"/>
          </a:xfrm>
          <a:prstGeom prst="rect">
            <a:avLst/>
          </a:prstGeom>
          <a:noFill/>
          <a:ln w="9525">
            <a:noFill/>
            <a:miter lim="800000"/>
            <a:headEnd/>
            <a:tailEnd/>
          </a:ln>
          <a:effectLst/>
        </p:spPr>
        <p:txBody>
          <a:bodyPr anchor="ctr"/>
          <a:lstStyle/>
          <a:p>
            <a:pPr algn="ctr">
              <a:defRPr/>
            </a:pPr>
            <a:r>
              <a:rPr lang="en-US" sz="1400" b="1" dirty="0">
                <a:solidFill>
                  <a:srgbClr val="3366FF"/>
                </a:solidFill>
                <a:effectLst>
                  <a:outerShdw blurRad="38100" dist="38100" dir="2700000" algn="tl">
                    <a:srgbClr val="DDDDDD"/>
                  </a:outerShdw>
                </a:effectLst>
                <a:latin typeface="Helvetica"/>
                <a:cs typeface="Helvetica"/>
              </a:rPr>
              <a:t>Escape Velocity = Speed of Light</a:t>
            </a:r>
          </a:p>
        </p:txBody>
      </p:sp>
      <p:sp>
        <p:nvSpPr>
          <p:cNvPr id="17" name="Rectangle 2"/>
          <p:cNvSpPr>
            <a:spLocks noChangeArrowheads="1"/>
          </p:cNvSpPr>
          <p:nvPr/>
        </p:nvSpPr>
        <p:spPr bwMode="auto">
          <a:xfrm>
            <a:off x="4953000" y="6324600"/>
            <a:ext cx="3657600" cy="381000"/>
          </a:xfrm>
          <a:prstGeom prst="rect">
            <a:avLst/>
          </a:prstGeom>
          <a:noFill/>
          <a:ln w="9525">
            <a:noFill/>
            <a:miter lim="800000"/>
            <a:headEnd/>
            <a:tailEnd/>
          </a:ln>
          <a:effectLst/>
        </p:spPr>
        <p:txBody>
          <a:bodyPr anchor="ctr"/>
          <a:lstStyle/>
          <a:p>
            <a:pPr algn="ctr">
              <a:defRPr/>
            </a:pPr>
            <a:r>
              <a:rPr lang="en-US" sz="1400" b="1" dirty="0">
                <a:solidFill>
                  <a:srgbClr val="3366FF"/>
                </a:solidFill>
                <a:effectLst>
                  <a:outerShdw blurRad="38100" dist="38100" dir="2700000" algn="tl">
                    <a:srgbClr val="DDDDDD"/>
                  </a:outerShdw>
                </a:effectLst>
                <a:latin typeface="Helvetica"/>
                <a:cs typeface="Helvetica"/>
              </a:rPr>
              <a:t>Schwarzschild 1916; Einstein &amp; Rosen 1935; many others in the 1960s</a:t>
            </a:r>
          </a:p>
        </p:txBody>
      </p:sp>
      <p:sp>
        <p:nvSpPr>
          <p:cNvPr id="72718" name="Text Box 2"/>
          <p:cNvSpPr txBox="1">
            <a:spLocks noChangeArrowheads="1"/>
          </p:cNvSpPr>
          <p:nvPr/>
        </p:nvSpPr>
        <p:spPr bwMode="auto">
          <a:xfrm>
            <a:off x="990600" y="4956175"/>
            <a:ext cx="32766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eaLnBrk="1" hangingPunct="1">
              <a:lnSpc>
                <a:spcPct val="100000"/>
              </a:lnSpc>
            </a:pPr>
            <a:r>
              <a:rPr lang="en-GB" sz="1000" i="1">
                <a:solidFill>
                  <a:srgbClr val="000000"/>
                </a:solidFill>
              </a:rPr>
              <a:t>Credit: Alain Riazuelo, IAP/UPMC/CNRS </a:t>
            </a:r>
          </a:p>
        </p:txBody>
      </p:sp>
      <p:sp>
        <p:nvSpPr>
          <p:cNvPr id="72719" name="Text Box 1"/>
          <p:cNvSpPr txBox="1">
            <a:spLocks noChangeArrowheads="1"/>
          </p:cNvSpPr>
          <p:nvPr/>
        </p:nvSpPr>
        <p:spPr bwMode="auto">
          <a:xfrm rot="-5400000">
            <a:off x="7585075" y="4229100"/>
            <a:ext cx="2892425"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r>
              <a:rPr lang="en-US"/>
              <a:t>0</a:t>
            </a:r>
          </a:p>
        </p:txBody>
      </p:sp>
      <p:cxnSp>
        <p:nvCxnSpPr>
          <p:cNvPr id="72720" name="Straight Arrow Connector 2"/>
          <p:cNvCxnSpPr>
            <a:cxnSpLocks noChangeShapeType="1"/>
          </p:cNvCxnSpPr>
          <p:nvPr/>
        </p:nvCxnSpPr>
        <p:spPr bwMode="auto">
          <a:xfrm flipV="1">
            <a:off x="8915400" y="3657600"/>
            <a:ext cx="0" cy="1447800"/>
          </a:xfrm>
          <a:prstGeom prst="straightConnector1">
            <a:avLst/>
          </a:prstGeom>
          <a:noFill/>
          <a:ln w="19050">
            <a:solidFill>
              <a:srgbClr val="3366FF"/>
            </a:solidFill>
            <a:round/>
            <a:headEnd/>
            <a:tailEnd type="arrow" w="med" len="med"/>
          </a:ln>
          <a:extLst>
            <a:ext uri="{909E8E84-426E-40dd-AFC4-6F175D3DCCD1}">
              <a14:hiddenFill xmlns:a14="http://schemas.microsoft.com/office/drawing/2010/main">
                <a:noFill/>
              </a14:hiddenFill>
            </a:ext>
          </a:extLst>
        </p:spPr>
      </p:cxnSp>
      <p:cxnSp>
        <p:nvCxnSpPr>
          <p:cNvPr id="72721" name="Straight Arrow Connector 2"/>
          <p:cNvCxnSpPr>
            <a:cxnSpLocks noChangeShapeType="1"/>
          </p:cNvCxnSpPr>
          <p:nvPr/>
        </p:nvCxnSpPr>
        <p:spPr bwMode="auto">
          <a:xfrm>
            <a:off x="8534400" y="5105400"/>
            <a:ext cx="609600" cy="0"/>
          </a:xfrm>
          <a:prstGeom prst="straightConnector1">
            <a:avLst/>
          </a:prstGeom>
          <a:noFill/>
          <a:ln w="19050">
            <a:solidFill>
              <a:srgbClr val="3366FF"/>
            </a:solidFill>
            <a:round/>
            <a:headEnd/>
            <a:tailEnd type="arrow" w="med" len="med"/>
          </a:ln>
          <a:extLst>
            <a:ext uri="{909E8E84-426E-40dd-AFC4-6F175D3DCCD1}">
              <a14:hiddenFill xmlns:a14="http://schemas.microsoft.com/office/drawing/2010/main">
                <a:noFill/>
              </a14:hiddenFill>
            </a:ext>
          </a:extLst>
        </p:spPr>
      </p:cxnSp>
      <p:sp>
        <p:nvSpPr>
          <p:cNvPr id="27" name="Rectangle 2"/>
          <p:cNvSpPr>
            <a:spLocks noChangeArrowheads="1"/>
          </p:cNvSpPr>
          <p:nvPr/>
        </p:nvSpPr>
        <p:spPr bwMode="auto">
          <a:xfrm>
            <a:off x="8229600" y="5029200"/>
            <a:ext cx="838200" cy="381000"/>
          </a:xfrm>
          <a:prstGeom prst="rect">
            <a:avLst/>
          </a:prstGeom>
          <a:noFill/>
          <a:ln w="9525">
            <a:noFill/>
            <a:miter lim="800000"/>
            <a:headEnd/>
            <a:tailEnd/>
          </a:ln>
          <a:effectLst/>
        </p:spPr>
        <p:txBody>
          <a:bodyPr anchor="ctr"/>
          <a:lstStyle/>
          <a:p>
            <a:pPr algn="ctr">
              <a:defRPr/>
            </a:pPr>
            <a:r>
              <a:rPr lang="en-US" sz="1400" b="1" dirty="0">
                <a:solidFill>
                  <a:srgbClr val="3366FF"/>
                </a:solidFill>
                <a:effectLst>
                  <a:outerShdw blurRad="38100" dist="38100" dir="2700000" algn="tl">
                    <a:srgbClr val="DDDDDD"/>
                  </a:outerShdw>
                </a:effectLst>
                <a:latin typeface="Helvetica"/>
                <a:cs typeface="Helvetica"/>
              </a:rPr>
              <a:t>Space</a:t>
            </a:r>
          </a:p>
        </p:txBody>
      </p:sp>
      <p:sp>
        <p:nvSpPr>
          <p:cNvPr id="28" name="Rectangle 2"/>
          <p:cNvSpPr>
            <a:spLocks noChangeArrowheads="1"/>
          </p:cNvSpPr>
          <p:nvPr/>
        </p:nvSpPr>
        <p:spPr bwMode="auto">
          <a:xfrm rot="16200000">
            <a:off x="8305800" y="4572000"/>
            <a:ext cx="990600" cy="381000"/>
          </a:xfrm>
          <a:prstGeom prst="rect">
            <a:avLst/>
          </a:prstGeom>
          <a:noFill/>
          <a:ln w="9525">
            <a:noFill/>
            <a:miter lim="800000"/>
            <a:headEnd/>
            <a:tailEnd/>
          </a:ln>
          <a:effectLst/>
        </p:spPr>
        <p:txBody>
          <a:bodyPr anchor="ctr"/>
          <a:lstStyle/>
          <a:p>
            <a:pPr algn="ctr">
              <a:defRPr/>
            </a:pPr>
            <a:r>
              <a:rPr lang="en-US" sz="1400" b="1" dirty="0">
                <a:solidFill>
                  <a:srgbClr val="3366FF"/>
                </a:solidFill>
                <a:effectLst>
                  <a:outerShdw blurRad="38100" dist="38100" dir="2700000" algn="tl">
                    <a:srgbClr val="DDDDDD"/>
                  </a:outerShdw>
                </a:effectLst>
                <a:latin typeface="Helvetica"/>
                <a:cs typeface="Helvetica"/>
              </a:rPr>
              <a:t>Time</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81000"/>
            <a:ext cx="10033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8609" name="Text Box 1"/>
          <p:cNvSpPr txBox="1">
            <a:spLocks noChangeArrowheads="1"/>
          </p:cNvSpPr>
          <p:nvPr/>
        </p:nvSpPr>
        <p:spPr bwMode="auto">
          <a:xfrm>
            <a:off x="3124200" y="6248400"/>
            <a:ext cx="28924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endParaRPr lang="en-US"/>
          </a:p>
        </p:txBody>
      </p:sp>
      <p:sp>
        <p:nvSpPr>
          <p:cNvPr id="4" name="Text Box 6"/>
          <p:cNvSpPr txBox="1">
            <a:spLocks noChangeArrowheads="1"/>
          </p:cNvSpPr>
          <p:nvPr/>
        </p:nvSpPr>
        <p:spPr bwMode="auto">
          <a:xfrm>
            <a:off x="3733800" y="76200"/>
            <a:ext cx="2819400" cy="1752600"/>
          </a:xfrm>
          <a:prstGeom prst="rect">
            <a:avLst/>
          </a:prstGeom>
          <a:noFill/>
          <a:ln w="9525">
            <a:noFill/>
            <a:round/>
            <a:headEnd/>
            <a:tailEnd/>
          </a:ln>
          <a:effec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LGC Sans"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9pPr>
          </a:lstStyle>
          <a:p>
            <a:pPr algn="ctr" eaLnBrk="1" hangingPunct="1">
              <a:lnSpc>
                <a:spcPct val="100000"/>
              </a:lnSpc>
              <a:buClr>
                <a:srgbClr val="FF0000"/>
              </a:buClr>
              <a:defRPr/>
            </a:pPr>
            <a:r>
              <a:rPr lang="en-GB" sz="3200" b="1" dirty="0" smtClean="0">
                <a:solidFill>
                  <a:srgbClr val="000000"/>
                </a:solidFill>
                <a:effectLst>
                  <a:outerShdw blurRad="38100" dist="38100" dir="2700000" algn="tl">
                    <a:srgbClr val="DDDDDD"/>
                  </a:outerShdw>
                </a:effectLst>
                <a:latin typeface="Helvetica"/>
                <a:cs typeface="Helvetica"/>
              </a:rPr>
              <a:t>Time Dilation</a:t>
            </a:r>
          </a:p>
        </p:txBody>
      </p:sp>
      <p:sp>
        <p:nvSpPr>
          <p:cNvPr id="5" name="Line 2"/>
          <p:cNvSpPr>
            <a:spLocks noChangeShapeType="1"/>
          </p:cNvSpPr>
          <p:nvPr/>
        </p:nvSpPr>
        <p:spPr bwMode="auto">
          <a:xfrm>
            <a:off x="2362200" y="228600"/>
            <a:ext cx="1588" cy="6248400"/>
          </a:xfrm>
          <a:prstGeom prst="line">
            <a:avLst/>
          </a:prstGeom>
          <a:noFill/>
          <a:ln w="19080">
            <a:solidFill>
              <a:srgbClr val="000000"/>
            </a:solidFill>
            <a:prstDash val="dash"/>
            <a:miter lim="800000"/>
            <a:headEnd/>
            <a:tailEnd/>
          </a:ln>
          <a:extLst>
            <a:ext uri="{909E8E84-426E-40dd-AFC4-6F175D3DCCD1}">
              <a14:hiddenFill xmlns:a14="http://schemas.microsoft.com/office/drawing/2010/main">
                <a:noFill/>
              </a14:hiddenFill>
            </a:ext>
          </a:extLst>
        </p:spPr>
        <p:txBody>
          <a:bodyPr/>
          <a:lstStyle/>
          <a:p>
            <a:endParaRPr lang="en-US"/>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0"/>
            <a:ext cx="29718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495800"/>
            <a:ext cx="29718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 name="Text Box 23"/>
          <p:cNvSpPr txBox="1">
            <a:spLocks noChangeArrowheads="1"/>
          </p:cNvSpPr>
          <p:nvPr/>
        </p:nvSpPr>
        <p:spPr bwMode="auto">
          <a:xfrm>
            <a:off x="1981200" y="6324600"/>
            <a:ext cx="1219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500"/>
              </a:spcBef>
            </a:pPr>
            <a:r>
              <a:rPr lang="en-GB" dirty="0">
                <a:solidFill>
                  <a:srgbClr val="000000"/>
                </a:solidFill>
              </a:rPr>
              <a:t>Start</a:t>
            </a:r>
          </a:p>
        </p:txBody>
      </p:sp>
      <p:sp>
        <p:nvSpPr>
          <p:cNvPr id="9" name="Line 8"/>
          <p:cNvSpPr>
            <a:spLocks noChangeShapeType="1"/>
          </p:cNvSpPr>
          <p:nvPr/>
        </p:nvSpPr>
        <p:spPr bwMode="auto">
          <a:xfrm flipV="1">
            <a:off x="2362200" y="3116263"/>
            <a:ext cx="1588" cy="1692275"/>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12"/>
          <p:cNvSpPr>
            <a:spLocks noChangeShapeType="1"/>
          </p:cNvSpPr>
          <p:nvPr/>
        </p:nvSpPr>
        <p:spPr bwMode="auto">
          <a:xfrm flipH="1">
            <a:off x="2354263" y="3352800"/>
            <a:ext cx="244475" cy="1588"/>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 name="Line 11"/>
          <p:cNvSpPr>
            <a:spLocks noChangeShapeType="1"/>
          </p:cNvSpPr>
          <p:nvPr/>
        </p:nvSpPr>
        <p:spPr bwMode="auto">
          <a:xfrm>
            <a:off x="2590800" y="3124200"/>
            <a:ext cx="1588" cy="228600"/>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 name="Line 9"/>
          <p:cNvSpPr>
            <a:spLocks noChangeShapeType="1"/>
          </p:cNvSpPr>
          <p:nvPr/>
        </p:nvSpPr>
        <p:spPr bwMode="auto">
          <a:xfrm>
            <a:off x="2362200" y="3113088"/>
            <a:ext cx="5410200" cy="1587"/>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 name="Line 10"/>
          <p:cNvSpPr>
            <a:spLocks noChangeShapeType="1"/>
          </p:cNvSpPr>
          <p:nvPr/>
        </p:nvSpPr>
        <p:spPr bwMode="auto">
          <a:xfrm flipV="1">
            <a:off x="2362200" y="3105150"/>
            <a:ext cx="5410200" cy="1703388"/>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Text Box 30"/>
          <p:cNvSpPr txBox="1">
            <a:spLocks noChangeArrowheads="1"/>
          </p:cNvSpPr>
          <p:nvPr/>
        </p:nvSpPr>
        <p:spPr bwMode="auto">
          <a:xfrm rot="16200000">
            <a:off x="1540669" y="3640931"/>
            <a:ext cx="10668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2250"/>
              </a:spcBef>
              <a:buFont typeface="Arial" charset="0"/>
              <a:buNone/>
            </a:pPr>
            <a:r>
              <a:rPr lang="en-GB" sz="3600" dirty="0" err="1">
                <a:solidFill>
                  <a:srgbClr val="000000"/>
                </a:solidFill>
                <a:latin typeface="Arial" charset="0"/>
              </a:rPr>
              <a:t>c</a:t>
            </a:r>
            <a:r>
              <a:rPr lang="en-GB" sz="3600" dirty="0" err="1">
                <a:solidFill>
                  <a:srgbClr val="000000"/>
                </a:solidFill>
                <a:latin typeface="Symbol" charset="0"/>
              </a:rPr>
              <a:t></a:t>
            </a:r>
            <a:r>
              <a:rPr lang="en-GB" sz="3600" dirty="0" err="1">
                <a:solidFill>
                  <a:srgbClr val="000000"/>
                </a:solidFill>
                <a:latin typeface="Arial" charset="0"/>
              </a:rPr>
              <a:t>T</a:t>
            </a:r>
            <a:endParaRPr lang="en-GB" sz="3600" dirty="0">
              <a:solidFill>
                <a:srgbClr val="000000"/>
              </a:solidFill>
              <a:latin typeface="Arial" charset="0"/>
            </a:endParaRPr>
          </a:p>
        </p:txBody>
      </p:sp>
      <p:sp>
        <p:nvSpPr>
          <p:cNvPr id="15" name="AutoShape 24"/>
          <p:cNvSpPr>
            <a:spLocks noChangeArrowheads="1"/>
          </p:cNvSpPr>
          <p:nvPr/>
        </p:nvSpPr>
        <p:spPr bwMode="auto">
          <a:xfrm>
            <a:off x="3200400" y="2286000"/>
            <a:ext cx="304800" cy="152400"/>
          </a:xfrm>
          <a:prstGeom prst="rightArrow">
            <a:avLst>
              <a:gd name="adj1" fmla="val 50000"/>
              <a:gd name="adj2" fmla="val 50000"/>
            </a:avLst>
          </a:prstGeom>
          <a:solidFill>
            <a:srgbClr val="3333CC"/>
          </a:solidFill>
          <a:ln w="9360">
            <a:solidFill>
              <a:srgbClr val="000000"/>
            </a:solidFill>
            <a:miter lim="800000"/>
            <a:headEnd/>
            <a:tailEnd/>
          </a:ln>
        </p:spPr>
        <p:txBody>
          <a:bodyPr wrap="none" anchor="ctr"/>
          <a:lstStyle/>
          <a:p>
            <a:endParaRPr lang="en-US"/>
          </a:p>
        </p:txBody>
      </p:sp>
      <p:sp>
        <p:nvSpPr>
          <p:cNvPr id="16" name="AutoShape 25"/>
          <p:cNvSpPr>
            <a:spLocks noChangeArrowheads="1"/>
          </p:cNvSpPr>
          <p:nvPr/>
        </p:nvSpPr>
        <p:spPr bwMode="auto">
          <a:xfrm>
            <a:off x="3200400" y="5257800"/>
            <a:ext cx="304800" cy="152400"/>
          </a:xfrm>
          <a:prstGeom prst="rightArrow">
            <a:avLst>
              <a:gd name="adj1" fmla="val 50000"/>
              <a:gd name="adj2" fmla="val 50000"/>
            </a:avLst>
          </a:prstGeom>
          <a:solidFill>
            <a:srgbClr val="3333CC"/>
          </a:solidFill>
          <a:ln w="9360">
            <a:solidFill>
              <a:srgbClr val="000000"/>
            </a:solidFill>
            <a:miter lim="800000"/>
            <a:headEnd/>
            <a:tailEnd/>
          </a:ln>
        </p:spPr>
        <p:txBody>
          <a:bodyPr wrap="none" anchor="ctr"/>
          <a:lstStyle/>
          <a:p>
            <a:endParaRPr lang="en-US"/>
          </a:p>
        </p:txBody>
      </p:sp>
      <p:sp>
        <p:nvSpPr>
          <p:cNvPr id="17" name="Text Box 13"/>
          <p:cNvSpPr txBox="1">
            <a:spLocks noChangeArrowheads="1"/>
          </p:cNvSpPr>
          <p:nvPr/>
        </p:nvSpPr>
        <p:spPr bwMode="auto">
          <a:xfrm>
            <a:off x="4343400" y="2514600"/>
            <a:ext cx="19812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2250"/>
              </a:spcBef>
              <a:buFont typeface="Symbol" charset="0"/>
              <a:buNone/>
            </a:pPr>
            <a:r>
              <a:rPr lang="en-GB" sz="3600" dirty="0">
                <a:solidFill>
                  <a:srgbClr val="000000"/>
                </a:solidFill>
                <a:latin typeface="Symbol" charset="0"/>
              </a:rPr>
              <a:t></a:t>
            </a:r>
            <a:r>
              <a:rPr lang="en-GB" sz="3600" dirty="0">
                <a:solidFill>
                  <a:srgbClr val="000000"/>
                </a:solidFill>
                <a:latin typeface="Arial" charset="0"/>
              </a:rPr>
              <a:t>x=</a:t>
            </a:r>
            <a:r>
              <a:rPr lang="en-GB" sz="3600" dirty="0" err="1">
                <a:solidFill>
                  <a:srgbClr val="000000"/>
                </a:solidFill>
                <a:latin typeface="Arial" charset="0"/>
              </a:rPr>
              <a:t>v</a:t>
            </a:r>
            <a:r>
              <a:rPr lang="en-GB" sz="3600" dirty="0" err="1">
                <a:solidFill>
                  <a:srgbClr val="000000"/>
                </a:solidFill>
                <a:latin typeface="Symbol" charset="0"/>
              </a:rPr>
              <a:t></a:t>
            </a:r>
            <a:r>
              <a:rPr lang="en-GB" sz="3600" dirty="0" err="1">
                <a:solidFill>
                  <a:srgbClr val="000000"/>
                </a:solidFill>
                <a:latin typeface="Arial" charset="0"/>
              </a:rPr>
              <a:t>t</a:t>
            </a:r>
            <a:endParaRPr lang="en-GB" sz="3600" dirty="0">
              <a:solidFill>
                <a:srgbClr val="000000"/>
              </a:solidFill>
              <a:latin typeface="Arial" charset="0"/>
            </a:endParaRPr>
          </a:p>
        </p:txBody>
      </p:sp>
      <p:sp>
        <p:nvSpPr>
          <p:cNvPr id="19" name="Text Box 15"/>
          <p:cNvSpPr txBox="1">
            <a:spLocks noChangeArrowheads="1"/>
          </p:cNvSpPr>
          <p:nvPr/>
        </p:nvSpPr>
        <p:spPr bwMode="auto">
          <a:xfrm rot="20400000">
            <a:off x="4564063" y="3856038"/>
            <a:ext cx="10668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2250"/>
              </a:spcBef>
              <a:buFont typeface="Arial" charset="0"/>
              <a:buNone/>
            </a:pPr>
            <a:r>
              <a:rPr lang="en-GB" sz="3600" dirty="0" err="1">
                <a:solidFill>
                  <a:srgbClr val="000000"/>
                </a:solidFill>
                <a:latin typeface="Arial" charset="0"/>
              </a:rPr>
              <a:t>c</a:t>
            </a:r>
            <a:r>
              <a:rPr lang="en-GB" sz="3600" dirty="0" err="1">
                <a:solidFill>
                  <a:srgbClr val="000000"/>
                </a:solidFill>
                <a:latin typeface="Symbol" charset="0"/>
              </a:rPr>
              <a:t></a:t>
            </a:r>
            <a:r>
              <a:rPr lang="en-GB" sz="3600" dirty="0" err="1">
                <a:solidFill>
                  <a:srgbClr val="000000"/>
                </a:solidFill>
                <a:latin typeface="Arial" charset="0"/>
              </a:rPr>
              <a:t>t</a:t>
            </a:r>
            <a:endParaRPr lang="en-GB" sz="3600" dirty="0">
              <a:solidFill>
                <a:srgbClr val="000000"/>
              </a:solidFill>
              <a:latin typeface="Arial" charset="0"/>
            </a:endParaRPr>
          </a:p>
        </p:txBody>
      </p:sp>
      <p:sp>
        <p:nvSpPr>
          <p:cNvPr id="20" name="Text Box 17"/>
          <p:cNvSpPr txBox="1">
            <a:spLocks noChangeArrowheads="1"/>
          </p:cNvSpPr>
          <p:nvPr/>
        </p:nvSpPr>
        <p:spPr bwMode="auto">
          <a:xfrm>
            <a:off x="5638800" y="4014788"/>
            <a:ext cx="3121026"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2000"/>
              </a:spcBef>
              <a:buFont typeface="Symbol" charset="0"/>
              <a:buNone/>
            </a:pPr>
            <a:r>
              <a:rPr lang="en-GB" sz="3600" dirty="0">
                <a:solidFill>
                  <a:srgbClr val="000000"/>
                </a:solidFill>
                <a:latin typeface="Symbol" charset="0"/>
              </a:rPr>
              <a:t></a:t>
            </a:r>
            <a:r>
              <a:rPr lang="en-GB" sz="3600" dirty="0">
                <a:solidFill>
                  <a:srgbClr val="000000"/>
                </a:solidFill>
                <a:latin typeface="Arial" charset="0"/>
              </a:rPr>
              <a:t>T= </a:t>
            </a:r>
            <a:r>
              <a:rPr lang="en-GB" sz="3600" dirty="0">
                <a:solidFill>
                  <a:srgbClr val="000000"/>
                </a:solidFill>
                <a:latin typeface="Symbol" charset="0"/>
              </a:rPr>
              <a:t></a:t>
            </a:r>
            <a:r>
              <a:rPr lang="en-GB" sz="3600" dirty="0">
                <a:solidFill>
                  <a:srgbClr val="000000"/>
                </a:solidFill>
                <a:latin typeface="Arial" charset="0"/>
              </a:rPr>
              <a:t>t 1-v</a:t>
            </a:r>
            <a:r>
              <a:rPr lang="en-GB" sz="3200" baseline="30000" dirty="0">
                <a:solidFill>
                  <a:srgbClr val="000000"/>
                </a:solidFill>
              </a:rPr>
              <a:t>2</a:t>
            </a:r>
            <a:r>
              <a:rPr lang="en-GB" sz="3600" dirty="0">
                <a:solidFill>
                  <a:srgbClr val="000000"/>
                </a:solidFill>
                <a:latin typeface="Arial" charset="0"/>
              </a:rPr>
              <a:t>/c</a:t>
            </a:r>
            <a:r>
              <a:rPr lang="en-GB" sz="3200" baseline="30000" dirty="0">
                <a:solidFill>
                  <a:srgbClr val="000000"/>
                </a:solidFill>
                <a:latin typeface="Arial" charset="0"/>
              </a:rPr>
              <a:t>2</a:t>
            </a:r>
          </a:p>
        </p:txBody>
      </p:sp>
      <p:sp>
        <p:nvSpPr>
          <p:cNvPr id="21" name="Text Box 14"/>
          <p:cNvSpPr txBox="1">
            <a:spLocks noChangeArrowheads="1"/>
          </p:cNvSpPr>
          <p:nvPr/>
        </p:nvSpPr>
        <p:spPr bwMode="auto">
          <a:xfrm>
            <a:off x="5486400" y="4665663"/>
            <a:ext cx="3352800" cy="1620573"/>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875"/>
              </a:spcBef>
            </a:pPr>
            <a:r>
              <a:rPr lang="en-GB" sz="1400" dirty="0" err="1" smtClean="0">
                <a:solidFill>
                  <a:srgbClr val="000000"/>
                </a:solidFill>
                <a:latin typeface="Arial" charset="0"/>
              </a:rPr>
              <a:t>Δ</a:t>
            </a:r>
            <a:r>
              <a:rPr lang="en-GB" sz="1400" dirty="0" smtClean="0">
                <a:solidFill>
                  <a:srgbClr val="000000"/>
                </a:solidFill>
                <a:latin typeface="Arial" charset="0"/>
              </a:rPr>
              <a:t> =  </a:t>
            </a:r>
            <a:r>
              <a:rPr lang="en-GB" sz="1400" dirty="0">
                <a:solidFill>
                  <a:srgbClr val="000000"/>
                </a:solidFill>
                <a:latin typeface="Arial" charset="0"/>
              </a:rPr>
              <a:t>change in</a:t>
            </a:r>
          </a:p>
          <a:p>
            <a:pPr eaLnBrk="1" hangingPunct="1">
              <a:lnSpc>
                <a:spcPct val="100000"/>
              </a:lnSpc>
              <a:spcBef>
                <a:spcPts val="875"/>
              </a:spcBef>
            </a:pPr>
            <a:r>
              <a:rPr lang="en-GB" sz="1400" dirty="0" smtClean="0">
                <a:solidFill>
                  <a:srgbClr val="000000"/>
                </a:solidFill>
                <a:latin typeface="Arial" charset="0"/>
              </a:rPr>
              <a:t>T </a:t>
            </a:r>
            <a:r>
              <a:rPr lang="en-GB" sz="1400" dirty="0">
                <a:solidFill>
                  <a:srgbClr val="000000"/>
                </a:solidFill>
                <a:latin typeface="Arial" charset="0"/>
              </a:rPr>
              <a:t>= time measured by motorcycle riders</a:t>
            </a:r>
          </a:p>
          <a:p>
            <a:pPr eaLnBrk="1" hangingPunct="1">
              <a:lnSpc>
                <a:spcPct val="100000"/>
              </a:lnSpc>
              <a:spcBef>
                <a:spcPts val="875"/>
              </a:spcBef>
              <a:buFont typeface="Arial" charset="0"/>
              <a:buNone/>
            </a:pPr>
            <a:r>
              <a:rPr lang="en-GB" sz="1400" dirty="0">
                <a:solidFill>
                  <a:srgbClr val="000000"/>
                </a:solidFill>
                <a:latin typeface="Arial" charset="0"/>
              </a:rPr>
              <a:t>t = time measured </a:t>
            </a:r>
            <a:r>
              <a:rPr lang="en-GB" sz="1400" dirty="0" smtClean="0">
                <a:solidFill>
                  <a:srgbClr val="000000"/>
                </a:solidFill>
                <a:latin typeface="Arial" charset="0"/>
              </a:rPr>
              <a:t>by Bohr and Einstein</a:t>
            </a:r>
            <a:endParaRPr lang="en-GB" altLang="ja-JP" sz="1400" dirty="0">
              <a:solidFill>
                <a:srgbClr val="000000"/>
              </a:solidFill>
              <a:latin typeface="Arial" charset="0"/>
            </a:endParaRPr>
          </a:p>
          <a:p>
            <a:pPr eaLnBrk="1" hangingPunct="1">
              <a:lnSpc>
                <a:spcPct val="100000"/>
              </a:lnSpc>
              <a:spcBef>
                <a:spcPts val="875"/>
              </a:spcBef>
              <a:buFont typeface="Arial" charset="0"/>
              <a:buNone/>
            </a:pPr>
            <a:r>
              <a:rPr lang="en-GB" sz="1400" dirty="0">
                <a:solidFill>
                  <a:srgbClr val="000000"/>
                </a:solidFill>
                <a:latin typeface="Arial" charset="0"/>
              </a:rPr>
              <a:t>v = speed of </a:t>
            </a:r>
            <a:r>
              <a:rPr lang="en-GB" sz="1400" dirty="0" smtClean="0">
                <a:solidFill>
                  <a:srgbClr val="000000"/>
                </a:solidFill>
                <a:latin typeface="Arial" charset="0"/>
              </a:rPr>
              <a:t>motorcycles</a:t>
            </a:r>
            <a:endParaRPr lang="en-GB" sz="1400" dirty="0">
              <a:solidFill>
                <a:srgbClr val="000000"/>
              </a:solidFill>
              <a:latin typeface="Arial" charset="0"/>
            </a:endParaRPr>
          </a:p>
          <a:p>
            <a:pPr eaLnBrk="1" hangingPunct="1">
              <a:lnSpc>
                <a:spcPct val="100000"/>
              </a:lnSpc>
              <a:spcBef>
                <a:spcPts val="875"/>
              </a:spcBef>
              <a:buFont typeface="Arial" charset="0"/>
              <a:buNone/>
            </a:pPr>
            <a:r>
              <a:rPr lang="en-GB" sz="1400" dirty="0">
                <a:solidFill>
                  <a:srgbClr val="000000"/>
                </a:solidFill>
                <a:latin typeface="Arial" charset="0"/>
              </a:rPr>
              <a:t>c = speed of light</a:t>
            </a:r>
          </a:p>
        </p:txBody>
      </p:sp>
      <p:sp>
        <p:nvSpPr>
          <p:cNvPr id="22" name="Line 19"/>
          <p:cNvSpPr>
            <a:spLocks noChangeShapeType="1"/>
          </p:cNvSpPr>
          <p:nvPr/>
        </p:nvSpPr>
        <p:spPr bwMode="auto">
          <a:xfrm>
            <a:off x="7235825" y="4122738"/>
            <a:ext cx="1293813" cy="1588"/>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3" name="Line 20"/>
          <p:cNvSpPr>
            <a:spLocks noChangeShapeType="1"/>
          </p:cNvSpPr>
          <p:nvPr/>
        </p:nvSpPr>
        <p:spPr bwMode="auto">
          <a:xfrm flipH="1" flipV="1">
            <a:off x="7151688" y="4492626"/>
            <a:ext cx="92075" cy="92075"/>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4" name="Line 18"/>
          <p:cNvSpPr>
            <a:spLocks noChangeShapeType="1"/>
          </p:cNvSpPr>
          <p:nvPr/>
        </p:nvSpPr>
        <p:spPr bwMode="auto">
          <a:xfrm>
            <a:off x="7235825" y="4122738"/>
            <a:ext cx="1588" cy="454025"/>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7" name="Text Box 26"/>
          <p:cNvSpPr txBox="1">
            <a:spLocks noChangeArrowheads="1"/>
          </p:cNvSpPr>
          <p:nvPr/>
        </p:nvSpPr>
        <p:spPr bwMode="auto">
          <a:xfrm>
            <a:off x="3048000" y="6261100"/>
            <a:ext cx="6019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lnSpc>
                <a:spcPct val="100000"/>
              </a:lnSpc>
              <a:spcBef>
                <a:spcPts val="875"/>
              </a:spcBef>
            </a:pPr>
            <a:r>
              <a:rPr lang="en-GB" sz="1400" i="1" dirty="0">
                <a:solidFill>
                  <a:srgbClr val="000000"/>
                </a:solidFill>
              </a:rPr>
              <a:t>Warning: thought experiment only; do not try this at home.</a:t>
            </a:r>
          </a:p>
        </p:txBody>
      </p:sp>
      <p:sp>
        <p:nvSpPr>
          <p:cNvPr id="28" name="Text Box 31"/>
          <p:cNvSpPr txBox="1">
            <a:spLocks noChangeArrowheads="1"/>
          </p:cNvSpPr>
          <p:nvPr/>
        </p:nvSpPr>
        <p:spPr bwMode="auto">
          <a:xfrm>
            <a:off x="3048000" y="6513513"/>
            <a:ext cx="60198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r" eaLnBrk="1" hangingPunct="1">
              <a:lnSpc>
                <a:spcPct val="100000"/>
              </a:lnSpc>
              <a:spcBef>
                <a:spcPts val="875"/>
              </a:spcBef>
            </a:pPr>
            <a:r>
              <a:rPr lang="en-GB" sz="1400" i="1" dirty="0">
                <a:solidFill>
                  <a:srgbClr val="000000"/>
                </a:solidFill>
              </a:rPr>
              <a:t>Motorcycle: </a:t>
            </a:r>
            <a:r>
              <a:rPr lang="en-GB" sz="1400" i="1" dirty="0">
                <a:solidFill>
                  <a:srgbClr val="CCCCFF"/>
                </a:solidFill>
                <a:hlinkClick r:id="rId5"/>
              </a:rPr>
              <a:t>http://en.wikipedia.org/wiki/Motorcycle_racing</a:t>
            </a:r>
          </a:p>
        </p:txBody>
      </p:sp>
      <p:pic>
        <p:nvPicPr>
          <p:cNvPr id="29"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4775" y="381000"/>
            <a:ext cx="10128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1" name="Text Box 28"/>
          <p:cNvSpPr txBox="1">
            <a:spLocks noChangeArrowheads="1"/>
          </p:cNvSpPr>
          <p:nvPr/>
        </p:nvSpPr>
        <p:spPr bwMode="auto">
          <a:xfrm>
            <a:off x="2667000" y="76200"/>
            <a:ext cx="15240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875"/>
              </a:spcBef>
            </a:pPr>
            <a:r>
              <a:rPr lang="en-GB" sz="1400" i="1" dirty="0" err="1">
                <a:solidFill>
                  <a:srgbClr val="000000"/>
                </a:solidFill>
              </a:rPr>
              <a:t>Niels</a:t>
            </a:r>
            <a:r>
              <a:rPr lang="en-GB" sz="1400" i="1" dirty="0">
                <a:solidFill>
                  <a:srgbClr val="000000"/>
                </a:solidFill>
              </a:rPr>
              <a:t> Bohr</a:t>
            </a:r>
          </a:p>
        </p:txBody>
      </p:sp>
      <p:sp>
        <p:nvSpPr>
          <p:cNvPr id="32" name="Text Box 29"/>
          <p:cNvSpPr txBox="1">
            <a:spLocks noChangeArrowheads="1"/>
          </p:cNvSpPr>
          <p:nvPr/>
        </p:nvSpPr>
        <p:spPr bwMode="auto">
          <a:xfrm>
            <a:off x="6629400" y="76200"/>
            <a:ext cx="15240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875"/>
              </a:spcBef>
            </a:pPr>
            <a:r>
              <a:rPr lang="en-GB" sz="1400" i="1" dirty="0">
                <a:solidFill>
                  <a:srgbClr val="000000"/>
                </a:solidFill>
              </a:rPr>
              <a:t>Albert Einstein</a:t>
            </a:r>
          </a:p>
        </p:txBody>
      </p:sp>
    </p:spTree>
    <p:extLst>
      <p:ext uri="{BB962C8B-B14F-4D97-AF65-F5344CB8AC3E}">
        <p14:creationId xmlns:p14="http://schemas.microsoft.com/office/powerpoint/2010/main" val="2210706122"/>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4.07407E-6 L 0.62083 -0.00024 " pathEditMode="relative" rAng="0" ptsTypes="AA">
                                      <p:cBhvr>
                                        <p:cTn id="6" dur="2000" fill="hold"/>
                                        <p:tgtEl>
                                          <p:spTgt spid="6"/>
                                        </p:tgtEl>
                                        <p:attrNameLst>
                                          <p:attrName>ppt_x</p:attrName>
                                          <p:attrName>ppt_y</p:attrName>
                                        </p:attrNameLst>
                                      </p:cBhvr>
                                      <p:rCtr x="31042" y="-23"/>
                                    </p:animMotion>
                                  </p:childTnLst>
                                </p:cTn>
                              </p:par>
                              <p:par>
                                <p:cTn id="7" presetID="63" presetClass="path" presetSubtype="0" accel="50000" decel="50000" fill="hold" grpId="0" nodeType="withEffect">
                                  <p:stCondLst>
                                    <p:cond delay="0"/>
                                  </p:stCondLst>
                                  <p:childTnLst>
                                    <p:animMotion origin="layout" path="M 3.33333E-6 -4.44444E-6 L 0.60833 -4.44444E-6 " pathEditMode="relative" rAng="0" ptsTypes="AA">
                                      <p:cBhvr>
                                        <p:cTn id="8" dur="2000" fill="hold"/>
                                        <p:tgtEl>
                                          <p:spTgt spid="15"/>
                                        </p:tgtEl>
                                        <p:attrNameLst>
                                          <p:attrName>ppt_x</p:attrName>
                                          <p:attrName>ppt_y</p:attrName>
                                        </p:attrNameLst>
                                      </p:cBhvr>
                                      <p:rCtr x="3041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 Box 1"/>
          <p:cNvSpPr txBox="1">
            <a:spLocks noChangeArrowheads="1"/>
          </p:cNvSpPr>
          <p:nvPr/>
        </p:nvSpPr>
        <p:spPr bwMode="auto">
          <a:xfrm>
            <a:off x="3124200" y="6248400"/>
            <a:ext cx="28924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eaLnBrk="1" hangingPunct="1">
              <a:lnSpc>
                <a:spcPct val="100000"/>
              </a:lnSpc>
            </a:pPr>
            <a:endParaRPr lang="en-GB" sz="1400">
              <a:solidFill>
                <a:srgbClr val="000000"/>
              </a:solidFill>
            </a:endParaRPr>
          </a:p>
          <a:p>
            <a:pPr algn="ctr" eaLnBrk="1" hangingPunct="1">
              <a:lnSpc>
                <a:spcPct val="100000"/>
              </a:lnSpc>
            </a:pPr>
            <a:endParaRPr lang="en-GB" sz="1400">
              <a:solidFill>
                <a:srgbClr val="000000"/>
              </a:solidFill>
            </a:endParaRPr>
          </a:p>
        </p:txBody>
      </p:sp>
      <p:sp>
        <p:nvSpPr>
          <p:cNvPr id="108546" name="Text Box 2"/>
          <p:cNvSpPr txBox="1">
            <a:spLocks noChangeArrowheads="1"/>
          </p:cNvSpPr>
          <p:nvPr/>
        </p:nvSpPr>
        <p:spPr bwMode="auto">
          <a:xfrm>
            <a:off x="762000" y="363538"/>
            <a:ext cx="8229600"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eaLnBrk="1" hangingPunct="1">
              <a:lnSpc>
                <a:spcPct val="100000"/>
              </a:lnSpc>
              <a:buClr>
                <a:srgbClr val="3333CC"/>
              </a:buClr>
            </a:pPr>
            <a:r>
              <a:rPr lang="en-GB" sz="3200" b="1">
                <a:solidFill>
                  <a:srgbClr val="000000"/>
                </a:solidFill>
                <a:latin typeface="Helvetica" charset="0"/>
                <a:cs typeface="Helvetica" charset="0"/>
              </a:rPr>
              <a:t>The Pythagorean Theorem Of Spacetime</a:t>
            </a:r>
          </a:p>
        </p:txBody>
      </p:sp>
      <p:sp>
        <p:nvSpPr>
          <p:cNvPr id="108547" name="Text Box 3"/>
          <p:cNvSpPr txBox="1">
            <a:spLocks noChangeArrowheads="1"/>
          </p:cNvSpPr>
          <p:nvPr/>
        </p:nvSpPr>
        <p:spPr bwMode="auto">
          <a:xfrm>
            <a:off x="2362200" y="1447800"/>
            <a:ext cx="4724400" cy="31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2250"/>
              </a:spcBef>
              <a:buFont typeface="Arial" charset="0"/>
              <a:buNone/>
            </a:pPr>
            <a:r>
              <a:rPr lang="en-GB" sz="3600" dirty="0">
                <a:solidFill>
                  <a:srgbClr val="000000"/>
                </a:solidFill>
                <a:latin typeface="Arial" charset="0"/>
              </a:rPr>
              <a:t>c</a:t>
            </a:r>
            <a:r>
              <a:rPr lang="en-GB" sz="3600" baseline="30000" dirty="0">
                <a:solidFill>
                  <a:srgbClr val="000000"/>
                </a:solidFill>
                <a:latin typeface="Arial" charset="0"/>
              </a:rPr>
              <a:t>2</a:t>
            </a:r>
            <a:r>
              <a:rPr lang="en-GB" sz="3600" dirty="0">
                <a:solidFill>
                  <a:srgbClr val="000000"/>
                </a:solidFill>
                <a:latin typeface="Symbol" charset="0"/>
              </a:rPr>
              <a:t></a:t>
            </a:r>
            <a:r>
              <a:rPr lang="en-GB" sz="3600" dirty="0">
                <a:solidFill>
                  <a:srgbClr val="000000"/>
                </a:solidFill>
                <a:latin typeface="Arial" charset="0"/>
              </a:rPr>
              <a:t>T</a:t>
            </a:r>
            <a:r>
              <a:rPr lang="en-GB" sz="3600" baseline="30000" dirty="0">
                <a:solidFill>
                  <a:srgbClr val="000000"/>
                </a:solidFill>
                <a:latin typeface="Arial" charset="0"/>
              </a:rPr>
              <a:t>2</a:t>
            </a:r>
            <a:r>
              <a:rPr lang="en-GB" sz="3600" dirty="0">
                <a:solidFill>
                  <a:srgbClr val="000000"/>
                </a:solidFill>
                <a:latin typeface="Arial" charset="0"/>
              </a:rPr>
              <a:t>  + v</a:t>
            </a:r>
            <a:r>
              <a:rPr lang="en-GB" sz="3600" baseline="30000" dirty="0">
                <a:solidFill>
                  <a:srgbClr val="000000"/>
                </a:solidFill>
                <a:latin typeface="Arial" charset="0"/>
              </a:rPr>
              <a:t>2</a:t>
            </a:r>
            <a:r>
              <a:rPr lang="en-GB" sz="3600" dirty="0">
                <a:solidFill>
                  <a:srgbClr val="000000"/>
                </a:solidFill>
                <a:latin typeface="Symbol" charset="0"/>
              </a:rPr>
              <a:t></a:t>
            </a:r>
            <a:r>
              <a:rPr lang="en-GB" sz="3600" dirty="0">
                <a:solidFill>
                  <a:srgbClr val="000000"/>
                </a:solidFill>
                <a:latin typeface="Arial" charset="0"/>
              </a:rPr>
              <a:t>t</a:t>
            </a:r>
            <a:r>
              <a:rPr lang="en-GB" sz="3600" baseline="30000" dirty="0">
                <a:solidFill>
                  <a:srgbClr val="000000"/>
                </a:solidFill>
                <a:latin typeface="Arial" charset="0"/>
              </a:rPr>
              <a:t>2</a:t>
            </a:r>
            <a:r>
              <a:rPr lang="en-GB" sz="3600" dirty="0">
                <a:solidFill>
                  <a:srgbClr val="000000"/>
                </a:solidFill>
                <a:latin typeface="Arial" charset="0"/>
              </a:rPr>
              <a:t> = c</a:t>
            </a:r>
            <a:r>
              <a:rPr lang="en-GB" sz="3600" baseline="30000" dirty="0">
                <a:solidFill>
                  <a:srgbClr val="000000"/>
                </a:solidFill>
                <a:latin typeface="Arial" charset="0"/>
              </a:rPr>
              <a:t>2</a:t>
            </a:r>
            <a:r>
              <a:rPr lang="en-GB" sz="3600" dirty="0">
                <a:solidFill>
                  <a:srgbClr val="000000"/>
                </a:solidFill>
                <a:latin typeface="Symbol" charset="0"/>
              </a:rPr>
              <a:t></a:t>
            </a:r>
            <a:r>
              <a:rPr lang="en-GB" sz="3600" dirty="0">
                <a:solidFill>
                  <a:srgbClr val="000000"/>
                </a:solidFill>
                <a:latin typeface="Arial" charset="0"/>
              </a:rPr>
              <a:t>t</a:t>
            </a:r>
            <a:r>
              <a:rPr lang="en-GB" sz="3600" baseline="30000" dirty="0">
                <a:solidFill>
                  <a:srgbClr val="000000"/>
                </a:solidFill>
                <a:latin typeface="Arial" charset="0"/>
              </a:rPr>
              <a:t>2</a:t>
            </a:r>
          </a:p>
          <a:p>
            <a:pPr eaLnBrk="1" hangingPunct="1">
              <a:lnSpc>
                <a:spcPct val="100000"/>
              </a:lnSpc>
              <a:spcBef>
                <a:spcPts val="2250"/>
              </a:spcBef>
              <a:buFont typeface="Arial" charset="0"/>
              <a:buNone/>
            </a:pPr>
            <a:r>
              <a:rPr lang="en-GB" sz="3600" dirty="0">
                <a:solidFill>
                  <a:srgbClr val="000000"/>
                </a:solidFill>
                <a:latin typeface="Arial" charset="0"/>
              </a:rPr>
              <a:t>c</a:t>
            </a:r>
            <a:r>
              <a:rPr lang="en-GB" sz="3600" baseline="30000" dirty="0">
                <a:solidFill>
                  <a:srgbClr val="000000"/>
                </a:solidFill>
                <a:latin typeface="Arial" charset="0"/>
              </a:rPr>
              <a:t>2</a:t>
            </a:r>
            <a:r>
              <a:rPr lang="en-GB" sz="3600" dirty="0">
                <a:solidFill>
                  <a:srgbClr val="000000"/>
                </a:solidFill>
                <a:latin typeface="Symbol" charset="0"/>
              </a:rPr>
              <a:t></a:t>
            </a:r>
            <a:r>
              <a:rPr lang="en-GB" sz="3600" dirty="0">
                <a:solidFill>
                  <a:srgbClr val="000000"/>
                </a:solidFill>
                <a:latin typeface="Arial" charset="0"/>
              </a:rPr>
              <a:t>T</a:t>
            </a:r>
            <a:r>
              <a:rPr lang="en-GB" sz="3600" baseline="30000" dirty="0">
                <a:solidFill>
                  <a:srgbClr val="000000"/>
                </a:solidFill>
                <a:latin typeface="Arial" charset="0"/>
              </a:rPr>
              <a:t>2</a:t>
            </a:r>
            <a:r>
              <a:rPr lang="en-GB" sz="3600" dirty="0">
                <a:solidFill>
                  <a:srgbClr val="000000"/>
                </a:solidFill>
                <a:latin typeface="Arial" charset="0"/>
              </a:rPr>
              <a:t> = c</a:t>
            </a:r>
            <a:r>
              <a:rPr lang="en-GB" sz="3600" baseline="30000" dirty="0">
                <a:solidFill>
                  <a:srgbClr val="000000"/>
                </a:solidFill>
                <a:latin typeface="Arial" charset="0"/>
              </a:rPr>
              <a:t>2</a:t>
            </a:r>
            <a:r>
              <a:rPr lang="en-GB" sz="3600" dirty="0">
                <a:solidFill>
                  <a:srgbClr val="000000"/>
                </a:solidFill>
                <a:latin typeface="Symbol" charset="0"/>
              </a:rPr>
              <a:t></a:t>
            </a:r>
            <a:r>
              <a:rPr lang="en-GB" sz="3600" dirty="0">
                <a:solidFill>
                  <a:srgbClr val="000000"/>
                </a:solidFill>
                <a:latin typeface="Arial" charset="0"/>
              </a:rPr>
              <a:t>t</a:t>
            </a:r>
            <a:r>
              <a:rPr lang="en-GB" sz="3600" baseline="30000" dirty="0">
                <a:solidFill>
                  <a:srgbClr val="000000"/>
                </a:solidFill>
                <a:latin typeface="Arial" charset="0"/>
              </a:rPr>
              <a:t>2</a:t>
            </a:r>
            <a:r>
              <a:rPr lang="en-GB" sz="3600" dirty="0">
                <a:solidFill>
                  <a:srgbClr val="000000"/>
                </a:solidFill>
                <a:latin typeface="Arial" charset="0"/>
              </a:rPr>
              <a:t> - v</a:t>
            </a:r>
            <a:r>
              <a:rPr lang="en-GB" sz="3600" baseline="30000" dirty="0">
                <a:solidFill>
                  <a:srgbClr val="000000"/>
                </a:solidFill>
                <a:latin typeface="Arial" charset="0"/>
              </a:rPr>
              <a:t>2</a:t>
            </a:r>
            <a:r>
              <a:rPr lang="en-GB" sz="3600" dirty="0">
                <a:solidFill>
                  <a:srgbClr val="000000"/>
                </a:solidFill>
                <a:latin typeface="Symbol" charset="0"/>
              </a:rPr>
              <a:t></a:t>
            </a:r>
            <a:r>
              <a:rPr lang="en-GB" sz="3600" dirty="0">
                <a:solidFill>
                  <a:srgbClr val="000000"/>
                </a:solidFill>
                <a:latin typeface="Arial" charset="0"/>
              </a:rPr>
              <a:t>t</a:t>
            </a:r>
            <a:r>
              <a:rPr lang="en-GB" sz="3600" baseline="30000" dirty="0">
                <a:solidFill>
                  <a:srgbClr val="000000"/>
                </a:solidFill>
                <a:latin typeface="Arial" charset="0"/>
              </a:rPr>
              <a:t>2</a:t>
            </a:r>
          </a:p>
          <a:p>
            <a:pPr eaLnBrk="1" hangingPunct="1">
              <a:lnSpc>
                <a:spcPct val="100000"/>
              </a:lnSpc>
              <a:spcBef>
                <a:spcPts val="2250"/>
              </a:spcBef>
              <a:buFont typeface="Arial" charset="0"/>
              <a:buNone/>
            </a:pPr>
            <a:r>
              <a:rPr lang="en-GB" sz="3600" dirty="0">
                <a:solidFill>
                  <a:srgbClr val="000000"/>
                </a:solidFill>
                <a:latin typeface="Arial" charset="0"/>
              </a:rPr>
              <a:t>c</a:t>
            </a:r>
            <a:r>
              <a:rPr lang="en-GB" sz="3600" baseline="30000" dirty="0">
                <a:solidFill>
                  <a:srgbClr val="000000"/>
                </a:solidFill>
                <a:latin typeface="Arial" charset="0"/>
              </a:rPr>
              <a:t>2</a:t>
            </a:r>
            <a:r>
              <a:rPr lang="en-GB" sz="3600" dirty="0">
                <a:solidFill>
                  <a:srgbClr val="000000"/>
                </a:solidFill>
                <a:latin typeface="Symbol" charset="0"/>
              </a:rPr>
              <a:t></a:t>
            </a:r>
            <a:r>
              <a:rPr lang="en-GB" sz="3600" dirty="0">
                <a:solidFill>
                  <a:srgbClr val="000000"/>
                </a:solidFill>
                <a:latin typeface="Arial" charset="0"/>
              </a:rPr>
              <a:t>T</a:t>
            </a:r>
            <a:r>
              <a:rPr lang="en-GB" sz="3600" baseline="30000" dirty="0">
                <a:solidFill>
                  <a:srgbClr val="000000"/>
                </a:solidFill>
                <a:latin typeface="Arial" charset="0"/>
              </a:rPr>
              <a:t>2</a:t>
            </a:r>
            <a:r>
              <a:rPr lang="en-GB" sz="3600" dirty="0">
                <a:solidFill>
                  <a:srgbClr val="000000"/>
                </a:solidFill>
                <a:latin typeface="Arial" charset="0"/>
              </a:rPr>
              <a:t> = c</a:t>
            </a:r>
            <a:r>
              <a:rPr lang="en-GB" sz="3600" baseline="30000" dirty="0">
                <a:solidFill>
                  <a:srgbClr val="000000"/>
                </a:solidFill>
                <a:latin typeface="Arial" charset="0"/>
              </a:rPr>
              <a:t>2</a:t>
            </a:r>
            <a:r>
              <a:rPr lang="en-GB" sz="3600" dirty="0">
                <a:solidFill>
                  <a:srgbClr val="000000"/>
                </a:solidFill>
                <a:latin typeface="Symbol" charset="0"/>
              </a:rPr>
              <a:t></a:t>
            </a:r>
            <a:r>
              <a:rPr lang="en-GB" sz="3600" dirty="0">
                <a:solidFill>
                  <a:srgbClr val="000000"/>
                </a:solidFill>
                <a:latin typeface="Arial" charset="0"/>
              </a:rPr>
              <a:t>t</a:t>
            </a:r>
            <a:r>
              <a:rPr lang="en-GB" sz="3600" baseline="30000" dirty="0">
                <a:solidFill>
                  <a:srgbClr val="000000"/>
                </a:solidFill>
                <a:latin typeface="Arial" charset="0"/>
              </a:rPr>
              <a:t>2</a:t>
            </a:r>
            <a:r>
              <a:rPr lang="en-GB" sz="3600" dirty="0">
                <a:solidFill>
                  <a:srgbClr val="000000"/>
                </a:solidFill>
                <a:latin typeface="Arial" charset="0"/>
              </a:rPr>
              <a:t> - </a:t>
            </a:r>
            <a:r>
              <a:rPr lang="en-GB" sz="3600" dirty="0">
                <a:solidFill>
                  <a:srgbClr val="000000"/>
                </a:solidFill>
                <a:latin typeface="Symbol" charset="0"/>
              </a:rPr>
              <a:t></a:t>
            </a:r>
            <a:r>
              <a:rPr lang="en-GB" sz="3600" dirty="0">
                <a:solidFill>
                  <a:srgbClr val="000000"/>
                </a:solidFill>
                <a:latin typeface="Arial" charset="0"/>
              </a:rPr>
              <a:t>x</a:t>
            </a:r>
            <a:r>
              <a:rPr lang="en-GB" sz="3600" baseline="30000" dirty="0">
                <a:solidFill>
                  <a:srgbClr val="000000"/>
                </a:solidFill>
                <a:latin typeface="Arial" charset="0"/>
              </a:rPr>
              <a:t>2</a:t>
            </a:r>
          </a:p>
          <a:p>
            <a:pPr eaLnBrk="1" hangingPunct="1">
              <a:lnSpc>
                <a:spcPct val="100000"/>
              </a:lnSpc>
              <a:spcBef>
                <a:spcPts val="2250"/>
              </a:spcBef>
              <a:buFont typeface="Arial" charset="0"/>
              <a:buNone/>
            </a:pPr>
            <a:r>
              <a:rPr lang="en-GB" sz="3600" dirty="0">
                <a:solidFill>
                  <a:srgbClr val="000000"/>
                </a:solidFill>
                <a:latin typeface="Arial" charset="0"/>
              </a:rPr>
              <a:t>c = 1 light-year/year</a:t>
            </a:r>
          </a:p>
        </p:txBody>
      </p:sp>
      <p:sp>
        <p:nvSpPr>
          <p:cNvPr id="108548" name="Text Box 4"/>
          <p:cNvSpPr txBox="1">
            <a:spLocks noChangeArrowheads="1"/>
          </p:cNvSpPr>
          <p:nvPr/>
        </p:nvSpPr>
        <p:spPr bwMode="auto">
          <a:xfrm>
            <a:off x="2514600" y="4876800"/>
            <a:ext cx="3810000" cy="642938"/>
          </a:xfrm>
          <a:prstGeom prst="rect">
            <a:avLst/>
          </a:prstGeom>
          <a:noFill/>
          <a:ln w="190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2250"/>
              </a:spcBef>
              <a:buFont typeface="Symbol" charset="0"/>
              <a:buNone/>
            </a:pPr>
            <a:r>
              <a:rPr lang="en-GB" sz="3600">
                <a:solidFill>
                  <a:srgbClr val="000000"/>
                </a:solidFill>
                <a:latin typeface="Symbol" charset="0"/>
              </a:rPr>
              <a:t></a:t>
            </a:r>
            <a:r>
              <a:rPr lang="en-GB" sz="3600">
                <a:solidFill>
                  <a:srgbClr val="000000"/>
                </a:solidFill>
                <a:latin typeface="Arial" charset="0"/>
              </a:rPr>
              <a:t>T</a:t>
            </a:r>
            <a:r>
              <a:rPr lang="en-GB" sz="3600" baseline="30000">
                <a:solidFill>
                  <a:srgbClr val="000000"/>
                </a:solidFill>
                <a:latin typeface="Arial" charset="0"/>
              </a:rPr>
              <a:t>2</a:t>
            </a:r>
            <a:r>
              <a:rPr lang="en-GB" sz="3600">
                <a:solidFill>
                  <a:srgbClr val="000000"/>
                </a:solidFill>
                <a:latin typeface="Arial" charset="0"/>
              </a:rPr>
              <a:t>  =  </a:t>
            </a:r>
            <a:r>
              <a:rPr lang="en-GB" sz="3600">
                <a:solidFill>
                  <a:srgbClr val="000000"/>
                </a:solidFill>
                <a:latin typeface="Symbol" charset="0"/>
              </a:rPr>
              <a:t></a:t>
            </a:r>
            <a:r>
              <a:rPr lang="en-GB" sz="3600">
                <a:solidFill>
                  <a:srgbClr val="000000"/>
                </a:solidFill>
                <a:latin typeface="Arial" charset="0"/>
              </a:rPr>
              <a:t>t</a:t>
            </a:r>
            <a:r>
              <a:rPr lang="en-GB" sz="3600" baseline="30000">
                <a:solidFill>
                  <a:srgbClr val="000000"/>
                </a:solidFill>
                <a:latin typeface="Arial" charset="0"/>
              </a:rPr>
              <a:t>2 </a:t>
            </a:r>
            <a:r>
              <a:rPr lang="en-GB" sz="3600">
                <a:solidFill>
                  <a:srgbClr val="000000"/>
                </a:solidFill>
                <a:latin typeface="Arial" charset="0"/>
              </a:rPr>
              <a:t>- </a:t>
            </a:r>
            <a:r>
              <a:rPr lang="en-GB" sz="3600">
                <a:solidFill>
                  <a:srgbClr val="000000"/>
                </a:solidFill>
                <a:latin typeface="Symbol" charset="0"/>
              </a:rPr>
              <a:t></a:t>
            </a:r>
            <a:r>
              <a:rPr lang="en-GB" sz="3600">
                <a:solidFill>
                  <a:srgbClr val="000000"/>
                </a:solidFill>
                <a:latin typeface="Arial" charset="0"/>
              </a:rPr>
              <a:t>x</a:t>
            </a:r>
            <a:r>
              <a:rPr lang="en-GB" sz="3600" baseline="30000">
                <a:solidFill>
                  <a:srgbClr val="000000"/>
                </a:solidFill>
                <a:latin typeface="Arial" charset="0"/>
              </a:rPr>
              <a:t>2</a:t>
            </a:r>
          </a:p>
        </p:txBody>
      </p:sp>
      <p:sp>
        <p:nvSpPr>
          <p:cNvPr id="108563" name="Text Box 19"/>
          <p:cNvSpPr txBox="1">
            <a:spLocks noChangeArrowheads="1"/>
          </p:cNvSpPr>
          <p:nvPr/>
        </p:nvSpPr>
        <p:spPr bwMode="auto">
          <a:xfrm>
            <a:off x="1752600" y="5715000"/>
            <a:ext cx="53340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500"/>
              </a:spcBef>
              <a:buClr>
                <a:srgbClr val="3333CC"/>
              </a:buClr>
            </a:pPr>
            <a:r>
              <a:rPr lang="en-GB" dirty="0" smtClean="0">
                <a:solidFill>
                  <a:schemeClr val="tx1"/>
                </a:solidFill>
              </a:rPr>
              <a:t>(Usually known as the </a:t>
            </a:r>
            <a:r>
              <a:rPr lang="en-GB" dirty="0" err="1" smtClean="0">
                <a:solidFill>
                  <a:schemeClr val="tx1"/>
                </a:solidFill>
              </a:rPr>
              <a:t>spacetime</a:t>
            </a:r>
            <a:r>
              <a:rPr lang="en-GB" dirty="0" smtClean="0">
                <a:solidFill>
                  <a:schemeClr val="tx1"/>
                </a:solidFill>
              </a:rPr>
              <a:t> interval)</a:t>
            </a:r>
            <a:endParaRPr lang="en-GB" dirty="0">
              <a:solidFill>
                <a:schemeClr val="tx1"/>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1"/>
          <p:cNvSpPr txBox="1">
            <a:spLocks noChangeArrowheads="1"/>
          </p:cNvSpPr>
          <p:nvPr/>
        </p:nvSpPr>
        <p:spPr bwMode="auto">
          <a:xfrm>
            <a:off x="3124200" y="6248400"/>
            <a:ext cx="28924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eaLnBrk="1" hangingPunct="1">
              <a:lnSpc>
                <a:spcPct val="100000"/>
              </a:lnSpc>
            </a:pPr>
            <a:endParaRPr lang="en-GB" sz="1400">
              <a:solidFill>
                <a:srgbClr val="000000"/>
              </a:solidFill>
            </a:endParaRPr>
          </a:p>
          <a:p>
            <a:pPr algn="ctr" eaLnBrk="1" hangingPunct="1">
              <a:lnSpc>
                <a:spcPct val="100000"/>
              </a:lnSpc>
            </a:pPr>
            <a:endParaRPr lang="en-GB" sz="1400">
              <a:solidFill>
                <a:srgbClr val="000000"/>
              </a:solidFill>
            </a:endParaRPr>
          </a:p>
        </p:txBody>
      </p:sp>
      <p:sp>
        <p:nvSpPr>
          <p:cNvPr id="73730" name="Text Box 2"/>
          <p:cNvSpPr txBox="1">
            <a:spLocks noChangeArrowheads="1"/>
          </p:cNvSpPr>
          <p:nvPr/>
        </p:nvSpPr>
        <p:spPr bwMode="auto">
          <a:xfrm>
            <a:off x="609600" y="457200"/>
            <a:ext cx="8229600"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eaLnBrk="1" hangingPunct="1">
              <a:lnSpc>
                <a:spcPct val="100000"/>
              </a:lnSpc>
              <a:buClr>
                <a:srgbClr val="3333CC"/>
              </a:buClr>
            </a:pPr>
            <a:r>
              <a:rPr lang="en-GB" sz="3200" b="1" dirty="0" smtClean="0">
                <a:solidFill>
                  <a:srgbClr val="000000"/>
                </a:solidFill>
                <a:latin typeface="Helvetica" charset="0"/>
                <a:cs typeface="Helvetica" charset="0"/>
              </a:rPr>
              <a:t>Example</a:t>
            </a:r>
            <a:endParaRPr lang="en-GB" sz="3200" b="1" dirty="0">
              <a:solidFill>
                <a:srgbClr val="000000"/>
              </a:solidFill>
              <a:latin typeface="Helvetica" charset="0"/>
              <a:cs typeface="Helvetica" charset="0"/>
            </a:endParaRPr>
          </a:p>
        </p:txBody>
      </p:sp>
      <p:sp>
        <p:nvSpPr>
          <p:cNvPr id="73731" name="Text Box 3"/>
          <p:cNvSpPr txBox="1">
            <a:spLocks noChangeArrowheads="1"/>
          </p:cNvSpPr>
          <p:nvPr/>
        </p:nvSpPr>
        <p:spPr bwMode="auto">
          <a:xfrm>
            <a:off x="381000" y="2014538"/>
            <a:ext cx="47244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2250"/>
              </a:spcBef>
              <a:buFont typeface="Arial" charset="0"/>
              <a:buNone/>
            </a:pPr>
            <a:r>
              <a:rPr lang="en-GB" sz="3600">
                <a:solidFill>
                  <a:srgbClr val="000000"/>
                </a:solidFill>
                <a:latin typeface="Arial" charset="0"/>
              </a:rPr>
              <a:t>c = 1 light-year/year</a:t>
            </a:r>
          </a:p>
        </p:txBody>
      </p:sp>
      <p:sp>
        <p:nvSpPr>
          <p:cNvPr id="73732" name="Text Box 4"/>
          <p:cNvSpPr txBox="1">
            <a:spLocks noChangeArrowheads="1"/>
          </p:cNvSpPr>
          <p:nvPr/>
        </p:nvSpPr>
        <p:spPr bwMode="auto">
          <a:xfrm>
            <a:off x="609600" y="3014663"/>
            <a:ext cx="3810000" cy="642937"/>
          </a:xfrm>
          <a:prstGeom prst="rect">
            <a:avLst/>
          </a:prstGeom>
          <a:noFill/>
          <a:ln w="190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2250"/>
              </a:spcBef>
              <a:buFont typeface="Symbol" charset="0"/>
              <a:buNone/>
            </a:pPr>
            <a:r>
              <a:rPr lang="en-GB" sz="3600" dirty="0">
                <a:solidFill>
                  <a:srgbClr val="000000"/>
                </a:solidFill>
                <a:latin typeface="Symbol" charset="0"/>
              </a:rPr>
              <a:t></a:t>
            </a:r>
            <a:r>
              <a:rPr lang="en-GB" sz="3600" dirty="0">
                <a:solidFill>
                  <a:srgbClr val="000000"/>
                </a:solidFill>
                <a:latin typeface="Arial" charset="0"/>
              </a:rPr>
              <a:t>T</a:t>
            </a:r>
            <a:r>
              <a:rPr lang="en-GB" sz="3600" baseline="30000" dirty="0">
                <a:solidFill>
                  <a:srgbClr val="000000"/>
                </a:solidFill>
                <a:latin typeface="Arial" charset="0"/>
              </a:rPr>
              <a:t>2</a:t>
            </a:r>
            <a:r>
              <a:rPr lang="en-GB" sz="3600" dirty="0">
                <a:solidFill>
                  <a:srgbClr val="000000"/>
                </a:solidFill>
                <a:latin typeface="Arial" charset="0"/>
              </a:rPr>
              <a:t>  =  </a:t>
            </a:r>
            <a:r>
              <a:rPr lang="en-GB" sz="3600" dirty="0">
                <a:solidFill>
                  <a:srgbClr val="000000"/>
                </a:solidFill>
                <a:latin typeface="Symbol" charset="0"/>
              </a:rPr>
              <a:t></a:t>
            </a:r>
            <a:r>
              <a:rPr lang="en-GB" sz="3600" dirty="0">
                <a:solidFill>
                  <a:srgbClr val="000000"/>
                </a:solidFill>
                <a:latin typeface="Arial" charset="0"/>
              </a:rPr>
              <a:t>t</a:t>
            </a:r>
            <a:r>
              <a:rPr lang="en-GB" sz="3600" baseline="30000" dirty="0">
                <a:solidFill>
                  <a:srgbClr val="000000"/>
                </a:solidFill>
                <a:latin typeface="Arial" charset="0"/>
              </a:rPr>
              <a:t>2 </a:t>
            </a:r>
            <a:r>
              <a:rPr lang="en-GB" sz="3600" dirty="0">
                <a:solidFill>
                  <a:srgbClr val="000000"/>
                </a:solidFill>
                <a:latin typeface="Arial" charset="0"/>
              </a:rPr>
              <a:t>- </a:t>
            </a:r>
            <a:r>
              <a:rPr lang="en-GB" sz="3600" dirty="0">
                <a:solidFill>
                  <a:srgbClr val="000000"/>
                </a:solidFill>
                <a:latin typeface="Symbol" charset="0"/>
              </a:rPr>
              <a:t></a:t>
            </a:r>
            <a:r>
              <a:rPr lang="en-GB" sz="3600" dirty="0">
                <a:solidFill>
                  <a:srgbClr val="000000"/>
                </a:solidFill>
                <a:latin typeface="Arial" charset="0"/>
              </a:rPr>
              <a:t>x</a:t>
            </a:r>
            <a:r>
              <a:rPr lang="en-GB" sz="3600" baseline="30000" dirty="0">
                <a:solidFill>
                  <a:srgbClr val="000000"/>
                </a:solidFill>
                <a:latin typeface="Arial" charset="0"/>
              </a:rPr>
              <a:t>2</a:t>
            </a:r>
          </a:p>
        </p:txBody>
      </p:sp>
      <p:sp>
        <p:nvSpPr>
          <p:cNvPr id="73734" name="Line 6"/>
          <p:cNvSpPr>
            <a:spLocks noChangeShapeType="1"/>
          </p:cNvSpPr>
          <p:nvPr/>
        </p:nvSpPr>
        <p:spPr bwMode="auto">
          <a:xfrm>
            <a:off x="5410200" y="5529263"/>
            <a:ext cx="2971800" cy="1587"/>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35" name="Text Box 7"/>
          <p:cNvSpPr txBox="1">
            <a:spLocks noChangeArrowheads="1"/>
          </p:cNvSpPr>
          <p:nvPr/>
        </p:nvSpPr>
        <p:spPr bwMode="auto">
          <a:xfrm>
            <a:off x="8153400" y="5376863"/>
            <a:ext cx="3810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2250"/>
              </a:spcBef>
              <a:buFont typeface="Arial" charset="0"/>
              <a:buNone/>
            </a:pPr>
            <a:r>
              <a:rPr lang="en-GB" sz="3600">
                <a:solidFill>
                  <a:srgbClr val="000000"/>
                </a:solidFill>
                <a:latin typeface="Arial" charset="0"/>
              </a:rPr>
              <a:t>x</a:t>
            </a:r>
          </a:p>
        </p:txBody>
      </p:sp>
      <p:sp>
        <p:nvSpPr>
          <p:cNvPr id="73737" name="Line 9"/>
          <p:cNvSpPr>
            <a:spLocks noChangeShapeType="1"/>
          </p:cNvSpPr>
          <p:nvPr/>
        </p:nvSpPr>
        <p:spPr bwMode="auto">
          <a:xfrm flipV="1">
            <a:off x="5410200" y="3540125"/>
            <a:ext cx="1600200" cy="1997075"/>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38" name="Line 10"/>
          <p:cNvSpPr>
            <a:spLocks noChangeShapeType="1"/>
          </p:cNvSpPr>
          <p:nvPr/>
        </p:nvSpPr>
        <p:spPr bwMode="auto">
          <a:xfrm>
            <a:off x="5410200" y="5529263"/>
            <a:ext cx="1600200" cy="1587"/>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39" name="Line 11"/>
          <p:cNvSpPr>
            <a:spLocks noChangeShapeType="1"/>
          </p:cNvSpPr>
          <p:nvPr/>
        </p:nvSpPr>
        <p:spPr bwMode="auto">
          <a:xfrm flipV="1">
            <a:off x="7010400" y="3540125"/>
            <a:ext cx="1588" cy="1997075"/>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40" name="Line 12"/>
          <p:cNvSpPr>
            <a:spLocks noChangeShapeType="1"/>
          </p:cNvSpPr>
          <p:nvPr/>
        </p:nvSpPr>
        <p:spPr bwMode="auto">
          <a:xfrm>
            <a:off x="6858000" y="5300663"/>
            <a:ext cx="1588" cy="228600"/>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3741" name="Line 13"/>
          <p:cNvSpPr>
            <a:spLocks noChangeShapeType="1"/>
          </p:cNvSpPr>
          <p:nvPr/>
        </p:nvSpPr>
        <p:spPr bwMode="auto">
          <a:xfrm>
            <a:off x="6858000" y="5300663"/>
            <a:ext cx="152400" cy="1587"/>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3742" name="Text Box 14"/>
          <p:cNvSpPr txBox="1">
            <a:spLocks noChangeArrowheads="1"/>
          </p:cNvSpPr>
          <p:nvPr/>
        </p:nvSpPr>
        <p:spPr bwMode="auto">
          <a:xfrm>
            <a:off x="5410200" y="5605463"/>
            <a:ext cx="16764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875"/>
              </a:spcBef>
              <a:buFont typeface="Symbol" charset="0"/>
              <a:buNone/>
            </a:pPr>
            <a:r>
              <a:rPr lang="en-GB" sz="1400">
                <a:solidFill>
                  <a:srgbClr val="000000"/>
                </a:solidFill>
                <a:latin typeface="Symbol" charset="0"/>
              </a:rPr>
              <a:t></a:t>
            </a:r>
            <a:r>
              <a:rPr lang="en-GB" sz="1400">
                <a:solidFill>
                  <a:srgbClr val="000000"/>
                </a:solidFill>
                <a:latin typeface="Arial" charset="0"/>
              </a:rPr>
              <a:t>x = 29 light-years</a:t>
            </a:r>
          </a:p>
        </p:txBody>
      </p:sp>
      <p:sp>
        <p:nvSpPr>
          <p:cNvPr id="73743" name="Text Box 15"/>
          <p:cNvSpPr txBox="1">
            <a:spLocks noChangeArrowheads="1"/>
          </p:cNvSpPr>
          <p:nvPr/>
        </p:nvSpPr>
        <p:spPr bwMode="auto">
          <a:xfrm rot="-5400000">
            <a:off x="6325394" y="4309269"/>
            <a:ext cx="16764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875"/>
              </a:spcBef>
              <a:buFont typeface="Symbol" charset="0"/>
              <a:buNone/>
            </a:pPr>
            <a:r>
              <a:rPr lang="en-GB" sz="1400" dirty="0">
                <a:solidFill>
                  <a:srgbClr val="000000"/>
                </a:solidFill>
                <a:latin typeface="Symbol" charset="0"/>
              </a:rPr>
              <a:t></a:t>
            </a:r>
            <a:r>
              <a:rPr lang="en-GB" sz="1400" dirty="0">
                <a:solidFill>
                  <a:srgbClr val="000000"/>
                </a:solidFill>
                <a:latin typeface="Arial" charset="0"/>
              </a:rPr>
              <a:t>t = 30 years</a:t>
            </a:r>
          </a:p>
        </p:txBody>
      </p:sp>
      <p:sp>
        <p:nvSpPr>
          <p:cNvPr id="73744" name="Text Box 16"/>
          <p:cNvSpPr txBox="1">
            <a:spLocks noChangeArrowheads="1"/>
          </p:cNvSpPr>
          <p:nvPr/>
        </p:nvSpPr>
        <p:spPr bwMode="auto">
          <a:xfrm>
            <a:off x="914400" y="3962400"/>
            <a:ext cx="3200400"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250"/>
              </a:spcBef>
              <a:buFont typeface="Symbol" charset="0"/>
              <a:buNone/>
            </a:pPr>
            <a:r>
              <a:rPr lang="en-GB" sz="2000" dirty="0">
                <a:solidFill>
                  <a:srgbClr val="000000"/>
                </a:solidFill>
                <a:latin typeface="Symbol" charset="0"/>
              </a:rPr>
              <a:t></a:t>
            </a:r>
            <a:r>
              <a:rPr lang="en-GB" sz="2000" dirty="0">
                <a:solidFill>
                  <a:srgbClr val="000000"/>
                </a:solidFill>
              </a:rPr>
              <a:t>t = 30 years; </a:t>
            </a:r>
            <a:r>
              <a:rPr lang="en-GB" sz="2000" dirty="0">
                <a:solidFill>
                  <a:srgbClr val="000000"/>
                </a:solidFill>
                <a:latin typeface="Symbol" charset="0"/>
              </a:rPr>
              <a:t></a:t>
            </a:r>
            <a:r>
              <a:rPr lang="en-GB" sz="2000" dirty="0">
                <a:solidFill>
                  <a:srgbClr val="000000"/>
                </a:solidFill>
              </a:rPr>
              <a:t>x = 29 </a:t>
            </a:r>
            <a:r>
              <a:rPr lang="en-GB" sz="2000" dirty="0" err="1">
                <a:solidFill>
                  <a:srgbClr val="000000"/>
                </a:solidFill>
              </a:rPr>
              <a:t>lt</a:t>
            </a:r>
            <a:r>
              <a:rPr lang="en-GB" sz="2000" dirty="0">
                <a:solidFill>
                  <a:srgbClr val="000000"/>
                </a:solidFill>
              </a:rPr>
              <a:t>-yrs.</a:t>
            </a:r>
          </a:p>
          <a:p>
            <a:pPr eaLnBrk="1" hangingPunct="1">
              <a:lnSpc>
                <a:spcPct val="100000"/>
              </a:lnSpc>
              <a:spcBef>
                <a:spcPts val="1250"/>
              </a:spcBef>
            </a:pPr>
            <a:r>
              <a:rPr lang="en-GB" sz="2000" dirty="0">
                <a:solidFill>
                  <a:srgbClr val="000000"/>
                </a:solidFill>
              </a:rPr>
              <a:t>v = 96.7% the speed of light</a:t>
            </a:r>
          </a:p>
          <a:p>
            <a:pPr eaLnBrk="1" hangingPunct="1">
              <a:lnSpc>
                <a:spcPct val="100000"/>
              </a:lnSpc>
              <a:spcBef>
                <a:spcPts val="1250"/>
              </a:spcBef>
              <a:buFont typeface="Symbol" charset="0"/>
              <a:buNone/>
            </a:pPr>
            <a:r>
              <a:rPr lang="en-GB" sz="2000" dirty="0">
                <a:solidFill>
                  <a:srgbClr val="000000"/>
                </a:solidFill>
                <a:latin typeface="Symbol" charset="0"/>
              </a:rPr>
              <a:t></a:t>
            </a:r>
            <a:r>
              <a:rPr lang="en-GB" sz="2000" dirty="0">
                <a:solidFill>
                  <a:srgbClr val="000000"/>
                </a:solidFill>
                <a:latin typeface="Arial" charset="0"/>
              </a:rPr>
              <a:t>T</a:t>
            </a:r>
            <a:r>
              <a:rPr lang="en-GB" sz="2000" baseline="30000" dirty="0">
                <a:solidFill>
                  <a:srgbClr val="000000"/>
                </a:solidFill>
                <a:latin typeface="Arial" charset="0"/>
              </a:rPr>
              <a:t>2</a:t>
            </a:r>
            <a:r>
              <a:rPr lang="en-GB" sz="2000" dirty="0">
                <a:solidFill>
                  <a:srgbClr val="000000"/>
                </a:solidFill>
                <a:latin typeface="Arial" charset="0"/>
              </a:rPr>
              <a:t> =  30</a:t>
            </a:r>
            <a:r>
              <a:rPr lang="en-GB" sz="2000" baseline="30000" dirty="0">
                <a:solidFill>
                  <a:srgbClr val="000000"/>
                </a:solidFill>
                <a:latin typeface="Arial" charset="0"/>
              </a:rPr>
              <a:t>2</a:t>
            </a:r>
            <a:r>
              <a:rPr lang="en-GB" sz="2000" dirty="0">
                <a:solidFill>
                  <a:srgbClr val="000000"/>
                </a:solidFill>
                <a:latin typeface="Arial" charset="0"/>
              </a:rPr>
              <a:t> – 29</a:t>
            </a:r>
            <a:r>
              <a:rPr lang="en-GB" sz="2000" baseline="30000" dirty="0">
                <a:solidFill>
                  <a:srgbClr val="000000"/>
                </a:solidFill>
                <a:latin typeface="Arial" charset="0"/>
              </a:rPr>
              <a:t>2</a:t>
            </a:r>
            <a:r>
              <a:rPr lang="en-GB" sz="2000" dirty="0">
                <a:solidFill>
                  <a:srgbClr val="000000"/>
                </a:solidFill>
                <a:latin typeface="Arial" charset="0"/>
              </a:rPr>
              <a:t> = 59 yrs</a:t>
            </a:r>
            <a:r>
              <a:rPr lang="en-GB" sz="2000" baseline="30000" dirty="0">
                <a:solidFill>
                  <a:srgbClr val="000000"/>
                </a:solidFill>
                <a:latin typeface="Arial" charset="0"/>
              </a:rPr>
              <a:t>2</a:t>
            </a:r>
          </a:p>
          <a:p>
            <a:pPr eaLnBrk="1" hangingPunct="1">
              <a:lnSpc>
                <a:spcPct val="100000"/>
              </a:lnSpc>
              <a:spcBef>
                <a:spcPts val="1250"/>
              </a:spcBef>
              <a:buFont typeface="Symbol" charset="0"/>
              <a:buNone/>
            </a:pPr>
            <a:r>
              <a:rPr lang="en-GB" sz="2000" dirty="0">
                <a:solidFill>
                  <a:srgbClr val="000000"/>
                </a:solidFill>
                <a:latin typeface="Symbol" charset="0"/>
              </a:rPr>
              <a:t></a:t>
            </a:r>
            <a:r>
              <a:rPr lang="en-GB" sz="2000" dirty="0">
                <a:solidFill>
                  <a:srgbClr val="000000"/>
                </a:solidFill>
              </a:rPr>
              <a:t>T = 7.7 years</a:t>
            </a:r>
          </a:p>
          <a:p>
            <a:pPr eaLnBrk="1" hangingPunct="1">
              <a:lnSpc>
                <a:spcPct val="100000"/>
              </a:lnSpc>
              <a:spcBef>
                <a:spcPts val="1250"/>
              </a:spcBef>
            </a:pPr>
            <a:endParaRPr lang="en-GB" sz="2000" dirty="0">
              <a:solidFill>
                <a:srgbClr val="000000"/>
              </a:solidFill>
            </a:endParaRPr>
          </a:p>
        </p:txBody>
      </p:sp>
      <p:sp>
        <p:nvSpPr>
          <p:cNvPr id="73745" name="Text Box 17"/>
          <p:cNvSpPr txBox="1">
            <a:spLocks noChangeArrowheads="1"/>
          </p:cNvSpPr>
          <p:nvPr/>
        </p:nvSpPr>
        <p:spPr bwMode="auto">
          <a:xfrm rot="-2940000">
            <a:off x="5868194" y="4083844"/>
            <a:ext cx="6096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875"/>
              </a:spcBef>
              <a:buFont typeface="Symbol" charset="0"/>
              <a:buNone/>
            </a:pPr>
            <a:r>
              <a:rPr lang="en-GB" sz="1400">
                <a:solidFill>
                  <a:srgbClr val="000000"/>
                </a:solidFill>
                <a:latin typeface="Symbol" charset="0"/>
              </a:rPr>
              <a:t></a:t>
            </a:r>
            <a:r>
              <a:rPr lang="en-GB" sz="1400">
                <a:solidFill>
                  <a:srgbClr val="000000"/>
                </a:solidFill>
                <a:latin typeface="Arial" charset="0"/>
              </a:rPr>
              <a:t>T </a:t>
            </a:r>
          </a:p>
        </p:txBody>
      </p:sp>
      <p:sp>
        <p:nvSpPr>
          <p:cNvPr id="73746" name="Text Box 18"/>
          <p:cNvSpPr txBox="1">
            <a:spLocks noChangeArrowheads="1"/>
          </p:cNvSpPr>
          <p:nvPr/>
        </p:nvSpPr>
        <p:spPr bwMode="auto">
          <a:xfrm>
            <a:off x="6400800" y="1828800"/>
            <a:ext cx="1447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500"/>
              </a:spcBef>
              <a:buClr>
                <a:srgbClr val="3333CC"/>
              </a:buClr>
            </a:pPr>
            <a:r>
              <a:rPr lang="en-GB" dirty="0" err="1">
                <a:solidFill>
                  <a:schemeClr val="tx1"/>
                </a:solidFill>
              </a:rPr>
              <a:t>Spacetime</a:t>
            </a:r>
            <a:endParaRPr lang="en-GB" dirty="0">
              <a:solidFill>
                <a:schemeClr val="tx1"/>
              </a:solidFill>
            </a:endParaRPr>
          </a:p>
        </p:txBody>
      </p:sp>
      <p:sp>
        <p:nvSpPr>
          <p:cNvPr id="26" name="Line 5"/>
          <p:cNvSpPr>
            <a:spLocks noChangeShapeType="1"/>
          </p:cNvSpPr>
          <p:nvPr/>
        </p:nvSpPr>
        <p:spPr bwMode="auto">
          <a:xfrm flipV="1">
            <a:off x="5408612" y="1863725"/>
            <a:ext cx="1588" cy="3673475"/>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 name="Text Box 8"/>
          <p:cNvSpPr txBox="1">
            <a:spLocks noChangeArrowheads="1"/>
          </p:cNvSpPr>
          <p:nvPr/>
        </p:nvSpPr>
        <p:spPr bwMode="auto">
          <a:xfrm>
            <a:off x="5105400" y="1643063"/>
            <a:ext cx="3810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2250"/>
              </a:spcBef>
              <a:buFont typeface="Arial" charset="0"/>
              <a:buNone/>
            </a:pPr>
            <a:r>
              <a:rPr lang="en-GB" sz="3600">
                <a:solidFill>
                  <a:srgbClr val="000000"/>
                </a:solidFill>
                <a:latin typeface="Arial" charset="0"/>
              </a:rPr>
              <a:t>t</a:t>
            </a:r>
          </a:p>
        </p:txBody>
      </p:sp>
    </p:spTree>
    <p:extLst>
      <p:ext uri="{BB962C8B-B14F-4D97-AF65-F5344CB8AC3E}">
        <p14:creationId xmlns:p14="http://schemas.microsoft.com/office/powerpoint/2010/main" val="3197213122"/>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ext Box 1"/>
          <p:cNvSpPr txBox="1">
            <a:spLocks noChangeArrowheads="1"/>
          </p:cNvSpPr>
          <p:nvPr/>
        </p:nvSpPr>
        <p:spPr bwMode="auto">
          <a:xfrm>
            <a:off x="3124200" y="6248400"/>
            <a:ext cx="28924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eaLnBrk="1" hangingPunct="1">
              <a:lnSpc>
                <a:spcPct val="100000"/>
              </a:lnSpc>
            </a:pPr>
            <a:r>
              <a:rPr lang="en-GB" sz="1400">
                <a:solidFill>
                  <a:srgbClr val="000000"/>
                </a:solidFill>
              </a:rPr>
              <a:t>LIGO-G0900422-v1</a:t>
            </a:r>
          </a:p>
        </p:txBody>
      </p:sp>
      <p:sp>
        <p:nvSpPr>
          <p:cNvPr id="19458" name="Text Box 2"/>
          <p:cNvSpPr txBox="1">
            <a:spLocks noChangeArrowheads="1"/>
          </p:cNvSpPr>
          <p:nvPr/>
        </p:nvSpPr>
        <p:spPr bwMode="auto">
          <a:xfrm>
            <a:off x="685800" y="381000"/>
            <a:ext cx="7772400" cy="1143000"/>
          </a:xfrm>
          <a:prstGeom prst="rect">
            <a:avLst/>
          </a:prstGeom>
          <a:noFill/>
          <a:ln w="9525">
            <a:noFill/>
            <a:round/>
            <a:headEnd/>
            <a:tailEnd/>
          </a:ln>
          <a:effec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LGC Sans"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9pPr>
          </a:lstStyle>
          <a:p>
            <a:pPr algn="ctr" eaLnBrk="1" hangingPunct="1">
              <a:lnSpc>
                <a:spcPct val="100000"/>
              </a:lnSpc>
              <a:buClr>
                <a:srgbClr val="FF0000"/>
              </a:buClr>
              <a:defRPr/>
            </a:pPr>
            <a:r>
              <a:rPr lang="en-GB" sz="3200" b="1" dirty="0" smtClean="0">
                <a:solidFill>
                  <a:schemeClr val="tx1"/>
                </a:solidFill>
                <a:effectLst>
                  <a:outerShdw blurRad="38100" dist="38100" dir="2700000" algn="tl">
                    <a:srgbClr val="DDDDDD"/>
                  </a:outerShdw>
                </a:effectLst>
                <a:latin typeface="Helvetica"/>
                <a:cs typeface="Helvetica"/>
              </a:rPr>
              <a:t>Schwarzschild Black Hole</a:t>
            </a:r>
          </a:p>
        </p:txBody>
      </p:sp>
      <p:graphicFrame>
        <p:nvGraphicFramePr>
          <p:cNvPr id="114691" name="Object 3"/>
          <p:cNvGraphicFramePr>
            <a:graphicFrameLocks noChangeAspect="1"/>
          </p:cNvGraphicFramePr>
          <p:nvPr/>
        </p:nvGraphicFramePr>
        <p:xfrm>
          <a:off x="377825" y="1447800"/>
          <a:ext cx="6937375" cy="2325688"/>
        </p:xfrm>
        <a:graphic>
          <a:graphicData uri="http://schemas.openxmlformats.org/presentationml/2006/ole">
            <mc:AlternateContent xmlns:mc="http://schemas.openxmlformats.org/markup-compatibility/2006">
              <mc:Choice xmlns:v="urn:schemas-microsoft-com:vml" Requires="v">
                <p:oleObj spid="_x0000_s115546" r:id="rId4" imgW="4013146" imgH="1346125" progId="">
                  <p:embed/>
                </p:oleObj>
              </mc:Choice>
              <mc:Fallback>
                <p:oleObj r:id="rId4" imgW="4013146" imgH="1346125"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25" y="1447800"/>
                        <a:ext cx="6937375" cy="2325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14692" name="Text Box 4"/>
          <p:cNvSpPr txBox="1">
            <a:spLocks noChangeArrowheads="1"/>
          </p:cNvSpPr>
          <p:nvPr/>
        </p:nvSpPr>
        <p:spPr bwMode="auto">
          <a:xfrm>
            <a:off x="3505200" y="6248400"/>
            <a:ext cx="1981200" cy="274638"/>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endParaRPr lang="en-US"/>
          </a:p>
        </p:txBody>
      </p:sp>
      <p:graphicFrame>
        <p:nvGraphicFramePr>
          <p:cNvPr id="114693" name="Object 5"/>
          <p:cNvGraphicFramePr>
            <a:graphicFrameLocks noChangeAspect="1"/>
          </p:cNvGraphicFramePr>
          <p:nvPr/>
        </p:nvGraphicFramePr>
        <p:xfrm>
          <a:off x="609600" y="3962400"/>
          <a:ext cx="1905000" cy="1822450"/>
        </p:xfrm>
        <a:graphic>
          <a:graphicData uri="http://schemas.openxmlformats.org/presentationml/2006/ole">
            <mc:AlternateContent xmlns:mc="http://schemas.openxmlformats.org/markup-compatibility/2006">
              <mc:Choice xmlns:v="urn:schemas-microsoft-com:vml" Requires="v">
                <p:oleObj spid="_x0000_s115547" name="Equation" r:id="rId6" imgW="876214" imgH="838109" progId="Equation.3">
                  <p:embed/>
                </p:oleObj>
              </mc:Choice>
              <mc:Fallback>
                <p:oleObj name="Equation" r:id="rId6" imgW="876214" imgH="838109"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962400"/>
                        <a:ext cx="1905000" cy="1822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14694" name="Text Box 6"/>
          <p:cNvSpPr txBox="1">
            <a:spLocks noChangeArrowheads="1"/>
          </p:cNvSpPr>
          <p:nvPr/>
        </p:nvSpPr>
        <p:spPr bwMode="auto">
          <a:xfrm>
            <a:off x="2667000" y="4038600"/>
            <a:ext cx="22098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500"/>
              </a:spcBef>
              <a:buFont typeface="Times New Roman" charset="0"/>
              <a:buChar char="•"/>
            </a:pPr>
            <a:r>
              <a:rPr lang="en-GB">
                <a:solidFill>
                  <a:srgbClr val="000000"/>
                </a:solidFill>
              </a:rPr>
              <a:t> Escape Velocity</a:t>
            </a:r>
          </a:p>
          <a:p>
            <a:pPr eaLnBrk="1" hangingPunct="1">
              <a:lnSpc>
                <a:spcPct val="100000"/>
              </a:lnSpc>
              <a:spcBef>
                <a:spcPts val="1500"/>
              </a:spcBef>
              <a:buFont typeface="Times New Roman" charset="0"/>
              <a:buChar char="•"/>
            </a:pPr>
            <a:r>
              <a:rPr lang="en-GB">
                <a:solidFill>
                  <a:srgbClr val="000000"/>
                </a:solidFill>
              </a:rPr>
              <a:t> Schwarzschild Radius</a:t>
            </a:r>
          </a:p>
        </p:txBody>
      </p:sp>
      <p:sp>
        <p:nvSpPr>
          <p:cNvPr id="114695" name="Text Box 7"/>
          <p:cNvSpPr txBox="1">
            <a:spLocks noChangeArrowheads="1"/>
          </p:cNvSpPr>
          <p:nvPr/>
        </p:nvSpPr>
        <p:spPr bwMode="auto">
          <a:xfrm>
            <a:off x="5029200" y="3784600"/>
            <a:ext cx="3733800" cy="2422074"/>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charset="0"/>
                <a:ea typeface="ＭＳ Ｐゴシック" charset="0"/>
              </a:defRPr>
            </a:lvl9pPr>
          </a:lstStyle>
          <a:p>
            <a:pPr eaLnBrk="1" hangingPunct="1">
              <a:lnSpc>
                <a:spcPct val="100000"/>
              </a:lnSpc>
              <a:spcBef>
                <a:spcPts val="1250"/>
              </a:spcBef>
            </a:pPr>
            <a:r>
              <a:rPr lang="en-GB" sz="2000" u="sng" dirty="0">
                <a:solidFill>
                  <a:srgbClr val="000000"/>
                </a:solidFill>
              </a:rPr>
              <a:t>Object</a:t>
            </a:r>
            <a:r>
              <a:rPr lang="en-GB" sz="2000" dirty="0">
                <a:solidFill>
                  <a:srgbClr val="000000"/>
                </a:solidFill>
              </a:rPr>
              <a:t>	 </a:t>
            </a:r>
            <a:r>
              <a:rPr lang="en-GB" sz="2000" u="sng" dirty="0">
                <a:solidFill>
                  <a:srgbClr val="000000"/>
                </a:solidFill>
              </a:rPr>
              <a:t>Schwarzschild Radius</a:t>
            </a:r>
          </a:p>
          <a:p>
            <a:pPr eaLnBrk="1" hangingPunct="1">
              <a:lnSpc>
                <a:spcPct val="100000"/>
              </a:lnSpc>
              <a:spcBef>
                <a:spcPts val="1250"/>
              </a:spcBef>
            </a:pPr>
            <a:r>
              <a:rPr lang="en-GB" sz="2000" dirty="0">
                <a:solidFill>
                  <a:srgbClr val="000000"/>
                </a:solidFill>
              </a:rPr>
              <a:t>You	1 thousand, million, 	million, millionth the 	thickness of a human hair</a:t>
            </a:r>
          </a:p>
          <a:p>
            <a:pPr eaLnBrk="1" hangingPunct="1">
              <a:lnSpc>
                <a:spcPct val="100000"/>
              </a:lnSpc>
              <a:spcBef>
                <a:spcPts val="1250"/>
              </a:spcBef>
            </a:pPr>
            <a:r>
              <a:rPr lang="en-GB" sz="2000" dirty="0">
                <a:solidFill>
                  <a:srgbClr val="000000"/>
                </a:solidFill>
              </a:rPr>
              <a:t>Earth	1 cm (size of marble)   </a:t>
            </a:r>
          </a:p>
          <a:p>
            <a:pPr eaLnBrk="1" hangingPunct="1">
              <a:lnSpc>
                <a:spcPct val="100000"/>
              </a:lnSpc>
              <a:spcBef>
                <a:spcPts val="1250"/>
              </a:spcBef>
            </a:pPr>
            <a:r>
              <a:rPr lang="en-GB" sz="2000" dirty="0">
                <a:solidFill>
                  <a:srgbClr val="000000"/>
                </a:solidFill>
              </a:rPr>
              <a:t>Sun	3 km (2 </a:t>
            </a:r>
            <a:r>
              <a:rPr lang="en-GB" sz="2000" dirty="0" smtClean="0">
                <a:solidFill>
                  <a:srgbClr val="000000"/>
                </a:solidFill>
              </a:rPr>
              <a:t>miles</a:t>
            </a:r>
            <a:r>
              <a:rPr lang="en-US" sz="2000" dirty="0">
                <a:solidFill>
                  <a:srgbClr val="000000"/>
                </a:solidFill>
                <a:cs typeface="Times New Roman" charset="0"/>
              </a:rPr>
              <a:t>)</a:t>
            </a:r>
            <a:endParaRPr lang="en-GB" sz="2000" dirty="0">
              <a:solidFill>
                <a:srgbClr val="000000"/>
              </a:solidFill>
              <a:cs typeface="Times New Roman" charset="0"/>
            </a:endParaRPr>
          </a:p>
        </p:txBody>
      </p:sp>
      <p:pic>
        <p:nvPicPr>
          <p:cNvPr id="11469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05688" y="1752600"/>
            <a:ext cx="135731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4697" name="Text Box 9"/>
          <p:cNvSpPr txBox="1">
            <a:spLocks noChangeArrowheads="1"/>
          </p:cNvSpPr>
          <p:nvPr/>
        </p:nvSpPr>
        <p:spPr bwMode="auto">
          <a:xfrm>
            <a:off x="7315200" y="3352800"/>
            <a:ext cx="16764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875"/>
              </a:spcBef>
            </a:pPr>
            <a:r>
              <a:rPr lang="en-GB" sz="1400" i="1">
                <a:solidFill>
                  <a:srgbClr val="000000"/>
                </a:solidFill>
              </a:rPr>
              <a:t>Karl Schwarzschild </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1"/>
          <p:cNvSpPr txBox="1">
            <a:spLocks noChangeArrowheads="1"/>
          </p:cNvSpPr>
          <p:nvPr/>
        </p:nvSpPr>
        <p:spPr bwMode="auto">
          <a:xfrm>
            <a:off x="3124200" y="6248400"/>
            <a:ext cx="28924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eaLnBrk="1" hangingPunct="1">
              <a:lnSpc>
                <a:spcPct val="100000"/>
              </a:lnSpc>
            </a:pPr>
            <a:r>
              <a:rPr lang="en-GB" sz="1400" smtClean="0">
                <a:solidFill>
                  <a:srgbClr val="000000"/>
                </a:solidFill>
              </a:rPr>
              <a:t>LIGO-G0900422-v1</a:t>
            </a:r>
          </a:p>
        </p:txBody>
      </p:sp>
      <p:sp>
        <p:nvSpPr>
          <p:cNvPr id="25602" name="Text Box 2"/>
          <p:cNvSpPr txBox="1">
            <a:spLocks noChangeArrowheads="1"/>
          </p:cNvSpPr>
          <p:nvPr/>
        </p:nvSpPr>
        <p:spPr bwMode="auto">
          <a:xfrm>
            <a:off x="1066800" y="304800"/>
            <a:ext cx="7772400" cy="1143000"/>
          </a:xfrm>
          <a:prstGeom prst="rect">
            <a:avLst/>
          </a:prstGeom>
          <a:noFill/>
          <a:ln w="9525">
            <a:noFill/>
            <a:round/>
            <a:headEnd/>
            <a:tailEnd/>
          </a:ln>
          <a:effec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LGC Sans"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9pPr>
          </a:lstStyle>
          <a:p>
            <a:pPr algn="ctr" eaLnBrk="1" hangingPunct="1">
              <a:lnSpc>
                <a:spcPct val="100000"/>
              </a:lnSpc>
              <a:buClr>
                <a:srgbClr val="FF0000"/>
              </a:buClr>
              <a:defRPr/>
            </a:pPr>
            <a:r>
              <a:rPr lang="en-GB" sz="4400" b="1" smtClean="0">
                <a:solidFill>
                  <a:srgbClr val="FF0000"/>
                </a:solidFill>
                <a:effectLst>
                  <a:outerShdw blurRad="38100" dist="38100" dir="2700000" algn="tl">
                    <a:srgbClr val="DDDDDD"/>
                  </a:outerShdw>
                </a:effectLst>
              </a:rPr>
              <a:t>Embedding Diagram</a:t>
            </a:r>
          </a:p>
        </p:txBody>
      </p:sp>
      <p:graphicFrame>
        <p:nvGraphicFramePr>
          <p:cNvPr id="59395" name="Object 3"/>
          <p:cNvGraphicFramePr>
            <a:graphicFrameLocks noChangeAspect="1"/>
          </p:cNvGraphicFramePr>
          <p:nvPr/>
        </p:nvGraphicFramePr>
        <p:xfrm>
          <a:off x="609600" y="1968500"/>
          <a:ext cx="4267200" cy="4203700"/>
        </p:xfrm>
        <a:graphic>
          <a:graphicData uri="http://schemas.openxmlformats.org/presentationml/2006/ole">
            <mc:AlternateContent xmlns:mc="http://schemas.openxmlformats.org/markup-compatibility/2006">
              <mc:Choice xmlns:v="urn:schemas-microsoft-com:vml" Requires="v">
                <p:oleObj spid="_x0000_s264510" name="Equation" r:id="rId4" imgW="1828744" imgH="1803350" progId="Equation.3">
                  <p:embed/>
                </p:oleObj>
              </mc:Choice>
              <mc:Fallback>
                <p:oleObj name="Equation" r:id="rId4" imgW="1828744" imgH="180335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968500"/>
                        <a:ext cx="4267200" cy="4203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9396" name="Text Box 4"/>
          <p:cNvSpPr txBox="1">
            <a:spLocks noChangeArrowheads="1"/>
          </p:cNvSpPr>
          <p:nvPr/>
        </p:nvSpPr>
        <p:spPr bwMode="auto">
          <a:xfrm>
            <a:off x="3505200" y="6248400"/>
            <a:ext cx="1981200" cy="274638"/>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lnSpc>
                <a:spcPct val="74000"/>
              </a:lnSpc>
            </a:pPr>
            <a:endParaRPr lang="en-US" smtClean="0">
              <a:solidFill>
                <a:srgbClr val="FFFFFF"/>
              </a:solidFill>
            </a:endParaRPr>
          </a:p>
        </p:txBody>
      </p:sp>
      <p:sp>
        <p:nvSpPr>
          <p:cNvPr id="59397" name="Text Box 5"/>
          <p:cNvSpPr txBox="1">
            <a:spLocks noChangeArrowheads="1"/>
          </p:cNvSpPr>
          <p:nvPr/>
        </p:nvSpPr>
        <p:spPr bwMode="auto">
          <a:xfrm>
            <a:off x="533400" y="1441450"/>
            <a:ext cx="4267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500"/>
              </a:spcBef>
            </a:pPr>
            <a:r>
              <a:rPr lang="en-GB" smtClean="0">
                <a:solidFill>
                  <a:srgbClr val="000000"/>
                </a:solidFill>
              </a:rPr>
              <a:t>Schwarzschild for t = 0, </a:t>
            </a:r>
            <a:r>
              <a:rPr lang="en-GB" smtClean="0">
                <a:solidFill>
                  <a:srgbClr val="000000"/>
                </a:solidFill>
                <a:latin typeface="Symbol" charset="0"/>
              </a:rPr>
              <a:t></a:t>
            </a:r>
            <a:r>
              <a:rPr lang="en-GB" smtClean="0">
                <a:solidFill>
                  <a:srgbClr val="000000"/>
                </a:solidFill>
              </a:rPr>
              <a:t> = </a:t>
            </a:r>
            <a:r>
              <a:rPr lang="en-GB" smtClean="0">
                <a:solidFill>
                  <a:srgbClr val="000000"/>
                </a:solidFill>
                <a:latin typeface="Symbol" charset="0"/>
              </a:rPr>
              <a:t></a:t>
            </a:r>
            <a:r>
              <a:rPr lang="en-GB" smtClean="0">
                <a:solidFill>
                  <a:srgbClr val="000000"/>
                </a:solidFill>
              </a:rPr>
              <a:t>/2: </a:t>
            </a:r>
          </a:p>
        </p:txBody>
      </p:sp>
      <p:grpSp>
        <p:nvGrpSpPr>
          <p:cNvPr id="59398" name="Group 6"/>
          <p:cNvGrpSpPr>
            <a:grpSpLocks/>
          </p:cNvGrpSpPr>
          <p:nvPr/>
        </p:nvGrpSpPr>
        <p:grpSpPr bwMode="auto">
          <a:xfrm>
            <a:off x="4953000" y="1600200"/>
            <a:ext cx="3046413" cy="1293813"/>
            <a:chOff x="3120" y="1008"/>
            <a:chExt cx="1919" cy="815"/>
          </a:xfrm>
        </p:grpSpPr>
        <p:sp>
          <p:nvSpPr>
            <p:cNvPr id="59408" name="Oval 7"/>
            <p:cNvSpPr>
              <a:spLocks noChangeArrowheads="1"/>
            </p:cNvSpPr>
            <p:nvPr/>
          </p:nvSpPr>
          <p:spPr bwMode="auto">
            <a:xfrm>
              <a:off x="3600" y="1008"/>
              <a:ext cx="912" cy="816"/>
            </a:xfrm>
            <a:prstGeom prst="ellipse">
              <a:avLst/>
            </a:prstGeom>
            <a:noFill/>
            <a:ln w="255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74000"/>
                </a:lnSpc>
              </a:pPr>
              <a:endParaRPr lang="en-US" smtClean="0">
                <a:solidFill>
                  <a:srgbClr val="FFFFFF"/>
                </a:solidFill>
              </a:endParaRPr>
            </a:p>
          </p:txBody>
        </p:sp>
        <p:sp>
          <p:nvSpPr>
            <p:cNvPr id="59409" name="Oval 8"/>
            <p:cNvSpPr>
              <a:spLocks noChangeArrowheads="1"/>
            </p:cNvSpPr>
            <p:nvPr/>
          </p:nvSpPr>
          <p:spPr bwMode="auto">
            <a:xfrm>
              <a:off x="3600" y="1248"/>
              <a:ext cx="912" cy="288"/>
            </a:xfrm>
            <a:prstGeom prst="ellipse">
              <a:avLst/>
            </a:prstGeom>
            <a:noFill/>
            <a:ln w="255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74000"/>
                </a:lnSpc>
              </a:pPr>
              <a:endParaRPr lang="en-US" smtClean="0">
                <a:solidFill>
                  <a:srgbClr val="FFFFFF"/>
                </a:solidFill>
              </a:endParaRPr>
            </a:p>
          </p:txBody>
        </p:sp>
        <p:sp>
          <p:nvSpPr>
            <p:cNvPr id="59410" name="AutoShape 9"/>
            <p:cNvSpPr>
              <a:spLocks noChangeArrowheads="1"/>
            </p:cNvSpPr>
            <p:nvPr/>
          </p:nvSpPr>
          <p:spPr bwMode="auto">
            <a:xfrm>
              <a:off x="3120" y="1200"/>
              <a:ext cx="1920" cy="384"/>
            </a:xfrm>
            <a:prstGeom prst="parallelogram">
              <a:avLst>
                <a:gd name="adj" fmla="val 25000"/>
              </a:avLst>
            </a:prstGeom>
            <a:noFill/>
            <a:ln w="255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74000"/>
                </a:lnSpc>
              </a:pPr>
              <a:endParaRPr lang="en-US" smtClean="0">
                <a:solidFill>
                  <a:srgbClr val="FFFFFF"/>
                </a:solidFill>
              </a:endParaRPr>
            </a:p>
          </p:txBody>
        </p:sp>
      </p:grpSp>
      <p:sp>
        <p:nvSpPr>
          <p:cNvPr id="59399" name="Line 10"/>
          <p:cNvSpPr>
            <a:spLocks noChangeShapeType="1"/>
          </p:cNvSpPr>
          <p:nvPr/>
        </p:nvSpPr>
        <p:spPr bwMode="auto">
          <a:xfrm flipH="1">
            <a:off x="6929438" y="3887788"/>
            <a:ext cx="9525" cy="1219200"/>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a:lstStyle/>
          <a:p>
            <a:pPr>
              <a:lnSpc>
                <a:spcPct val="74000"/>
              </a:lnSpc>
            </a:pPr>
            <a:endParaRPr lang="en-US" smtClean="0">
              <a:solidFill>
                <a:srgbClr val="FFFFFF"/>
              </a:solidFill>
            </a:endParaRPr>
          </a:p>
        </p:txBody>
      </p:sp>
      <p:sp>
        <p:nvSpPr>
          <p:cNvPr id="59400" name="Line 11"/>
          <p:cNvSpPr>
            <a:spLocks noChangeShapeType="1"/>
          </p:cNvSpPr>
          <p:nvPr/>
        </p:nvSpPr>
        <p:spPr bwMode="auto">
          <a:xfrm flipH="1">
            <a:off x="6473825" y="5105400"/>
            <a:ext cx="463550" cy="685800"/>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a:lstStyle/>
          <a:p>
            <a:pPr>
              <a:lnSpc>
                <a:spcPct val="74000"/>
              </a:lnSpc>
            </a:pPr>
            <a:endParaRPr lang="en-US" smtClean="0">
              <a:solidFill>
                <a:srgbClr val="FFFFFF"/>
              </a:solidFill>
            </a:endParaRPr>
          </a:p>
        </p:txBody>
      </p:sp>
      <p:sp>
        <p:nvSpPr>
          <p:cNvPr id="59401" name="Line 12"/>
          <p:cNvSpPr>
            <a:spLocks noChangeShapeType="1"/>
          </p:cNvSpPr>
          <p:nvPr/>
        </p:nvSpPr>
        <p:spPr bwMode="auto">
          <a:xfrm>
            <a:off x="6934200" y="5105400"/>
            <a:ext cx="762000" cy="1588"/>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a:lstStyle/>
          <a:p>
            <a:pPr>
              <a:lnSpc>
                <a:spcPct val="74000"/>
              </a:lnSpc>
            </a:pPr>
            <a:endParaRPr lang="en-US" smtClean="0">
              <a:solidFill>
                <a:srgbClr val="FFFFFF"/>
              </a:solidFill>
            </a:endParaRPr>
          </a:p>
        </p:txBody>
      </p:sp>
      <p:cxnSp>
        <p:nvCxnSpPr>
          <p:cNvPr id="59402" name="AutoShape 13"/>
          <p:cNvCxnSpPr>
            <a:cxnSpLocks noChangeShapeType="1"/>
          </p:cNvCxnSpPr>
          <p:nvPr/>
        </p:nvCxnSpPr>
        <p:spPr bwMode="auto">
          <a:xfrm flipH="1">
            <a:off x="7391400" y="2590800"/>
            <a:ext cx="228600" cy="1524000"/>
          </a:xfrm>
          <a:prstGeom prst="straightConnector1">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59403" name="Text Box 14"/>
          <p:cNvSpPr txBox="1">
            <a:spLocks noChangeArrowheads="1"/>
          </p:cNvSpPr>
          <p:nvPr/>
        </p:nvSpPr>
        <p:spPr bwMode="auto">
          <a:xfrm>
            <a:off x="6553200" y="3733800"/>
            <a:ext cx="3810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86000"/>
              </a:lnSpc>
            </a:pPr>
            <a:r>
              <a:rPr lang="en-GB" smtClean="0">
                <a:solidFill>
                  <a:srgbClr val="000000"/>
                </a:solidFill>
              </a:rPr>
              <a:t>z</a:t>
            </a:r>
          </a:p>
        </p:txBody>
      </p:sp>
      <p:sp>
        <p:nvSpPr>
          <p:cNvPr id="59404" name="Text Box 15"/>
          <p:cNvSpPr txBox="1">
            <a:spLocks noChangeArrowheads="1"/>
          </p:cNvSpPr>
          <p:nvPr/>
        </p:nvSpPr>
        <p:spPr bwMode="auto">
          <a:xfrm>
            <a:off x="6172200" y="5562600"/>
            <a:ext cx="3810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86000"/>
              </a:lnSpc>
            </a:pPr>
            <a:r>
              <a:rPr lang="en-GB" smtClean="0">
                <a:solidFill>
                  <a:srgbClr val="000000"/>
                </a:solidFill>
              </a:rPr>
              <a:t>x</a:t>
            </a:r>
          </a:p>
        </p:txBody>
      </p:sp>
      <p:sp>
        <p:nvSpPr>
          <p:cNvPr id="59405" name="Text Box 16"/>
          <p:cNvSpPr txBox="1">
            <a:spLocks noChangeArrowheads="1"/>
          </p:cNvSpPr>
          <p:nvPr/>
        </p:nvSpPr>
        <p:spPr bwMode="auto">
          <a:xfrm>
            <a:off x="7467600" y="5229225"/>
            <a:ext cx="3810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86000"/>
              </a:lnSpc>
            </a:pPr>
            <a:r>
              <a:rPr lang="en-GB" smtClean="0">
                <a:solidFill>
                  <a:srgbClr val="000000"/>
                </a:solidFill>
              </a:rPr>
              <a:t>y</a:t>
            </a:r>
          </a:p>
        </p:txBody>
      </p:sp>
      <p:sp>
        <p:nvSpPr>
          <p:cNvPr id="59406" name="Text Box 17"/>
          <p:cNvSpPr txBox="1">
            <a:spLocks noChangeArrowheads="1"/>
          </p:cNvSpPr>
          <p:nvPr/>
        </p:nvSpPr>
        <p:spPr bwMode="auto">
          <a:xfrm>
            <a:off x="533400" y="3505200"/>
            <a:ext cx="4648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500"/>
              </a:spcBef>
            </a:pPr>
            <a:r>
              <a:rPr lang="en-GB" smtClean="0">
                <a:solidFill>
                  <a:srgbClr val="000000"/>
                </a:solidFill>
              </a:rPr>
              <a:t>Flat space cylindrical coordinates: </a:t>
            </a:r>
          </a:p>
        </p:txBody>
      </p:sp>
      <p:sp>
        <p:nvSpPr>
          <p:cNvPr id="59407" name="Text Box 18"/>
          <p:cNvSpPr txBox="1">
            <a:spLocks noChangeArrowheads="1"/>
          </p:cNvSpPr>
          <p:nvPr/>
        </p:nvSpPr>
        <p:spPr bwMode="auto">
          <a:xfrm>
            <a:off x="1981200" y="4565650"/>
            <a:ext cx="4648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74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500"/>
              </a:spcBef>
            </a:pPr>
            <a:r>
              <a:rPr lang="en-GB" smtClean="0">
                <a:solidFill>
                  <a:srgbClr val="000000"/>
                </a:solidFill>
              </a:rPr>
              <a:t>(Surface of revolution about z-axis.) </a:t>
            </a:r>
          </a:p>
        </p:txBody>
      </p:sp>
    </p:spTree>
    <p:extLst>
      <p:ext uri="{BB962C8B-B14F-4D97-AF65-F5344CB8AC3E}">
        <p14:creationId xmlns:p14="http://schemas.microsoft.com/office/powerpoint/2010/main" val="217850365"/>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7" descr="ERBridgeSparseGri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660775"/>
            <a:ext cx="50292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8" name="Text Box 1"/>
          <p:cNvSpPr txBox="1">
            <a:spLocks noChangeArrowheads="1"/>
          </p:cNvSpPr>
          <p:nvPr/>
        </p:nvSpPr>
        <p:spPr bwMode="auto">
          <a:xfrm>
            <a:off x="3124200" y="6248400"/>
            <a:ext cx="28924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lgn="ctr" eaLnBrk="1" hangingPunct="1">
              <a:lnSpc>
                <a:spcPct val="100000"/>
              </a:lnSpc>
            </a:pPr>
            <a:r>
              <a:rPr lang="en-GB" sz="1400">
                <a:solidFill>
                  <a:srgbClr val="000000"/>
                </a:solidFill>
              </a:rPr>
              <a:t>LIGO-G0900422-v1</a:t>
            </a:r>
          </a:p>
        </p:txBody>
      </p:sp>
      <p:sp>
        <p:nvSpPr>
          <p:cNvPr id="22530" name="Text Box 2"/>
          <p:cNvSpPr txBox="1">
            <a:spLocks noChangeArrowheads="1"/>
          </p:cNvSpPr>
          <p:nvPr/>
        </p:nvSpPr>
        <p:spPr bwMode="auto">
          <a:xfrm>
            <a:off x="1066800" y="304800"/>
            <a:ext cx="7772400" cy="1143000"/>
          </a:xfrm>
          <a:prstGeom prst="rect">
            <a:avLst/>
          </a:prstGeom>
          <a:noFill/>
          <a:ln w="9525">
            <a:noFill/>
            <a:round/>
            <a:headEnd/>
            <a:tailEnd/>
          </a:ln>
          <a:effec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LGC Sans"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LGC Sans" charset="0"/>
                <a:cs typeface="DejaVu LGC Sans" charset="0"/>
              </a:defRPr>
            </a:lvl9pPr>
          </a:lstStyle>
          <a:p>
            <a:pPr algn="ctr" eaLnBrk="1" hangingPunct="1">
              <a:lnSpc>
                <a:spcPct val="100000"/>
              </a:lnSpc>
              <a:buClr>
                <a:srgbClr val="FF0000"/>
              </a:buClr>
              <a:defRPr/>
            </a:pPr>
            <a:r>
              <a:rPr lang="en-GB" sz="3200" b="1" dirty="0" smtClean="0">
                <a:solidFill>
                  <a:schemeClr val="tx1"/>
                </a:solidFill>
                <a:effectLst>
                  <a:outerShdw blurRad="38100" dist="38100" dir="2700000" algn="tl">
                    <a:srgbClr val="DDDDDD"/>
                  </a:outerShdw>
                </a:effectLst>
                <a:latin typeface="Helvetica"/>
                <a:cs typeface="Helvetica"/>
              </a:rPr>
              <a:t>Black Hole Embedding Diagram</a:t>
            </a:r>
          </a:p>
        </p:txBody>
      </p:sp>
      <p:graphicFrame>
        <p:nvGraphicFramePr>
          <p:cNvPr id="75780" name="Object 3"/>
          <p:cNvGraphicFramePr>
            <a:graphicFrameLocks noChangeAspect="1"/>
          </p:cNvGraphicFramePr>
          <p:nvPr/>
        </p:nvGraphicFramePr>
        <p:xfrm>
          <a:off x="533400" y="2057400"/>
          <a:ext cx="4149725" cy="1420813"/>
        </p:xfrm>
        <a:graphic>
          <a:graphicData uri="http://schemas.openxmlformats.org/presentationml/2006/ole">
            <mc:AlternateContent xmlns:mc="http://schemas.openxmlformats.org/markup-compatibility/2006">
              <mc:Choice xmlns:v="urn:schemas-microsoft-com:vml" Requires="v">
                <p:oleObj spid="_x0000_s76234" name="Equation" r:id="rId5" imgW="1778000" imgH="609600" progId="Equation.3">
                  <p:embed/>
                </p:oleObj>
              </mc:Choice>
              <mc:Fallback>
                <p:oleObj name="Equation" r:id="rId5" imgW="1778000" imgH="609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057400"/>
                        <a:ext cx="4149725" cy="1420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75781" name="Text Box 4"/>
          <p:cNvSpPr txBox="1">
            <a:spLocks noChangeArrowheads="1"/>
          </p:cNvSpPr>
          <p:nvPr/>
        </p:nvSpPr>
        <p:spPr bwMode="auto">
          <a:xfrm>
            <a:off x="3505200" y="6248400"/>
            <a:ext cx="1981200" cy="274638"/>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eaLnBrk="1" hangingPunct="1"/>
            <a:endParaRPr lang="en-US"/>
          </a:p>
        </p:txBody>
      </p:sp>
      <p:sp>
        <p:nvSpPr>
          <p:cNvPr id="75782" name="Text Box 5"/>
          <p:cNvSpPr txBox="1">
            <a:spLocks noChangeArrowheads="1"/>
          </p:cNvSpPr>
          <p:nvPr/>
        </p:nvSpPr>
        <p:spPr bwMode="auto">
          <a:xfrm>
            <a:off x="228600" y="1219200"/>
            <a:ext cx="45720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100000"/>
              </a:lnSpc>
              <a:spcBef>
                <a:spcPts val="1500"/>
              </a:spcBef>
            </a:pPr>
            <a:r>
              <a:rPr lang="en-GB" dirty="0">
                <a:solidFill>
                  <a:srgbClr val="000000"/>
                </a:solidFill>
              </a:rPr>
              <a:t>Schwarzschild solution to General Relativity for t = constant, </a:t>
            </a:r>
            <a:r>
              <a:rPr lang="en-GB" dirty="0">
                <a:solidFill>
                  <a:srgbClr val="000000"/>
                </a:solidFill>
                <a:latin typeface="Symbol" charset="0"/>
              </a:rPr>
              <a:t></a:t>
            </a:r>
            <a:r>
              <a:rPr lang="en-GB" dirty="0">
                <a:solidFill>
                  <a:srgbClr val="000000"/>
                </a:solidFill>
              </a:rPr>
              <a:t> = </a:t>
            </a:r>
            <a:r>
              <a:rPr lang="en-GB" dirty="0">
                <a:solidFill>
                  <a:srgbClr val="000000"/>
                </a:solidFill>
                <a:latin typeface="Symbol" charset="0"/>
              </a:rPr>
              <a:t></a:t>
            </a:r>
            <a:r>
              <a:rPr lang="en-GB" dirty="0">
                <a:solidFill>
                  <a:srgbClr val="000000"/>
                </a:solidFill>
              </a:rPr>
              <a:t>/2: </a:t>
            </a:r>
          </a:p>
        </p:txBody>
      </p:sp>
      <p:grpSp>
        <p:nvGrpSpPr>
          <p:cNvPr id="75783" name="Group 19"/>
          <p:cNvGrpSpPr>
            <a:grpSpLocks/>
          </p:cNvGrpSpPr>
          <p:nvPr/>
        </p:nvGrpSpPr>
        <p:grpSpPr bwMode="auto">
          <a:xfrm>
            <a:off x="4953000" y="1600200"/>
            <a:ext cx="3046413" cy="1293813"/>
            <a:chOff x="4953000" y="1600200"/>
            <a:chExt cx="3046413" cy="1293813"/>
          </a:xfrm>
        </p:grpSpPr>
        <p:sp>
          <p:nvSpPr>
            <p:cNvPr id="75792" name="Oval 7"/>
            <p:cNvSpPr>
              <a:spLocks noChangeArrowheads="1"/>
            </p:cNvSpPr>
            <p:nvPr/>
          </p:nvSpPr>
          <p:spPr bwMode="auto">
            <a:xfrm>
              <a:off x="5715000" y="1600200"/>
              <a:ext cx="1447800" cy="1293813"/>
            </a:xfrm>
            <a:prstGeom prst="ellipse">
              <a:avLst/>
            </a:prstGeom>
            <a:noFill/>
            <a:ln w="255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5793" name="Oval 8"/>
            <p:cNvSpPr>
              <a:spLocks noChangeArrowheads="1"/>
            </p:cNvSpPr>
            <p:nvPr/>
          </p:nvSpPr>
          <p:spPr bwMode="auto">
            <a:xfrm>
              <a:off x="5715000" y="1979613"/>
              <a:ext cx="1447800" cy="457200"/>
            </a:xfrm>
            <a:prstGeom prst="ellipse">
              <a:avLst/>
            </a:prstGeom>
            <a:noFill/>
            <a:ln w="2556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0000"/>
                </a:solidFill>
              </a:endParaRPr>
            </a:p>
          </p:txBody>
        </p:sp>
        <p:sp>
          <p:nvSpPr>
            <p:cNvPr id="75794" name="AutoShape 9"/>
            <p:cNvSpPr>
              <a:spLocks noChangeArrowheads="1"/>
            </p:cNvSpPr>
            <p:nvPr/>
          </p:nvSpPr>
          <p:spPr bwMode="auto">
            <a:xfrm>
              <a:off x="4953000" y="1905000"/>
              <a:ext cx="3046413" cy="608013"/>
            </a:xfrm>
            <a:prstGeom prst="parallelogram">
              <a:avLst>
                <a:gd name="adj" fmla="val 25052"/>
              </a:avLst>
            </a:prstGeom>
            <a:noFill/>
            <a:ln w="255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75784" name="Line 10"/>
          <p:cNvSpPr>
            <a:spLocks noChangeShapeType="1"/>
          </p:cNvSpPr>
          <p:nvPr/>
        </p:nvSpPr>
        <p:spPr bwMode="auto">
          <a:xfrm flipH="1">
            <a:off x="6470650" y="3814763"/>
            <a:ext cx="12700" cy="1219200"/>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5785" name="Line 11"/>
          <p:cNvSpPr>
            <a:spLocks noChangeShapeType="1"/>
          </p:cNvSpPr>
          <p:nvPr/>
        </p:nvSpPr>
        <p:spPr bwMode="auto">
          <a:xfrm flipH="1">
            <a:off x="6015038" y="5032375"/>
            <a:ext cx="466725" cy="685800"/>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5786" name="Line 12"/>
          <p:cNvSpPr>
            <a:spLocks noChangeShapeType="1"/>
          </p:cNvSpPr>
          <p:nvPr/>
        </p:nvSpPr>
        <p:spPr bwMode="auto">
          <a:xfrm>
            <a:off x="6477000" y="5032375"/>
            <a:ext cx="762000" cy="1588"/>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cxnSp>
        <p:nvCxnSpPr>
          <p:cNvPr id="75787" name="AutoShape 13"/>
          <p:cNvCxnSpPr>
            <a:cxnSpLocks noChangeShapeType="1"/>
          </p:cNvCxnSpPr>
          <p:nvPr/>
        </p:nvCxnSpPr>
        <p:spPr bwMode="auto">
          <a:xfrm flipH="1">
            <a:off x="6858000" y="2514600"/>
            <a:ext cx="609600" cy="990600"/>
          </a:xfrm>
          <a:prstGeom prst="straightConnector1">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75788" name="Text Box 14"/>
          <p:cNvSpPr txBox="1">
            <a:spLocks noChangeArrowheads="1"/>
          </p:cNvSpPr>
          <p:nvPr/>
        </p:nvSpPr>
        <p:spPr bwMode="auto">
          <a:xfrm>
            <a:off x="6096000" y="3660775"/>
            <a:ext cx="3810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86000"/>
              </a:lnSpc>
            </a:pPr>
            <a:r>
              <a:rPr lang="en-GB">
                <a:solidFill>
                  <a:srgbClr val="000000"/>
                </a:solidFill>
              </a:rPr>
              <a:t>z</a:t>
            </a:r>
          </a:p>
        </p:txBody>
      </p:sp>
      <p:sp>
        <p:nvSpPr>
          <p:cNvPr id="75789" name="Text Box 15"/>
          <p:cNvSpPr txBox="1">
            <a:spLocks noChangeArrowheads="1"/>
          </p:cNvSpPr>
          <p:nvPr/>
        </p:nvSpPr>
        <p:spPr bwMode="auto">
          <a:xfrm>
            <a:off x="5715000" y="5489575"/>
            <a:ext cx="3810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86000"/>
              </a:lnSpc>
            </a:pPr>
            <a:r>
              <a:rPr lang="en-GB">
                <a:solidFill>
                  <a:srgbClr val="000000"/>
                </a:solidFill>
              </a:rPr>
              <a:t>x</a:t>
            </a:r>
          </a:p>
        </p:txBody>
      </p:sp>
      <p:sp>
        <p:nvSpPr>
          <p:cNvPr id="75790" name="Text Box 16"/>
          <p:cNvSpPr txBox="1">
            <a:spLocks noChangeArrowheads="1"/>
          </p:cNvSpPr>
          <p:nvPr/>
        </p:nvSpPr>
        <p:spPr bwMode="auto">
          <a:xfrm>
            <a:off x="7010400" y="5156200"/>
            <a:ext cx="3810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eaLnBrk="1" hangingPunct="1">
              <a:lnSpc>
                <a:spcPct val="86000"/>
              </a:lnSpc>
            </a:pPr>
            <a:r>
              <a:rPr lang="en-GB">
                <a:solidFill>
                  <a:srgbClr val="000000"/>
                </a:solidFill>
              </a:rPr>
              <a:t>y</a:t>
            </a:r>
          </a:p>
        </p:txBody>
      </p:sp>
      <p:sp>
        <p:nvSpPr>
          <p:cNvPr id="75791" name="Text Box 7"/>
          <p:cNvSpPr txBox="1">
            <a:spLocks noChangeArrowheads="1"/>
          </p:cNvSpPr>
          <p:nvPr/>
        </p:nvSpPr>
        <p:spPr bwMode="auto">
          <a:xfrm>
            <a:off x="533400" y="3970160"/>
            <a:ext cx="3276600" cy="2125840"/>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charset="0"/>
                <a:ea typeface="ＭＳ Ｐゴシック" charset="0"/>
              </a:defRPr>
            </a:lvl5pPr>
            <a:lvl6pPr marL="2514600" indent="-228600" eaLnBrk="0" fontAlgn="base" hangingPunct="0">
              <a:lnSpc>
                <a:spcPct val="6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charset="0"/>
                <a:ea typeface="ＭＳ Ｐゴシック" charset="0"/>
              </a:defRPr>
            </a:lvl6pPr>
            <a:lvl7pPr marL="2971800" indent="-228600" eaLnBrk="0" fontAlgn="base" hangingPunct="0">
              <a:lnSpc>
                <a:spcPct val="6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charset="0"/>
                <a:ea typeface="ＭＳ Ｐゴシック" charset="0"/>
              </a:defRPr>
            </a:lvl7pPr>
            <a:lvl8pPr marL="3429000" indent="-228600" eaLnBrk="0" fontAlgn="base" hangingPunct="0">
              <a:lnSpc>
                <a:spcPct val="6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charset="0"/>
                <a:ea typeface="ＭＳ Ｐゴシック" charset="0"/>
              </a:defRPr>
            </a:lvl8pPr>
            <a:lvl9pPr marL="3886200" indent="-228600" eaLnBrk="0" fontAlgn="base" hangingPunct="0">
              <a:lnSpc>
                <a:spcPct val="68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chemeClr val="bg1"/>
                </a:solidFill>
                <a:latin typeface="Times New Roman" charset="0"/>
                <a:ea typeface="ＭＳ Ｐゴシック" charset="0"/>
              </a:defRPr>
            </a:lvl9pPr>
          </a:lstStyle>
          <a:p>
            <a:pPr eaLnBrk="1" hangingPunct="1">
              <a:lnSpc>
                <a:spcPct val="100000"/>
              </a:lnSpc>
              <a:spcBef>
                <a:spcPts val="1250"/>
              </a:spcBef>
            </a:pPr>
            <a:r>
              <a:rPr lang="en-GB" sz="2000" dirty="0" smtClean="0">
                <a:solidFill>
                  <a:srgbClr val="000000"/>
                </a:solidFill>
              </a:rPr>
              <a:t>The Schwarzschild Wormhole or Einstein-Rosen Bridge (</a:t>
            </a:r>
            <a:r>
              <a:rPr lang="en-GB" sz="1800" dirty="0" err="1" smtClean="0">
                <a:solidFill>
                  <a:srgbClr val="000000"/>
                </a:solidFill>
              </a:rPr>
              <a:t>Flamm</a:t>
            </a:r>
            <a:r>
              <a:rPr lang="en-GB" sz="1800" dirty="0" smtClean="0">
                <a:solidFill>
                  <a:srgbClr val="000000"/>
                </a:solidFill>
              </a:rPr>
              <a:t> 1916</a:t>
            </a:r>
            <a:r>
              <a:rPr lang="en-GB" sz="1800" dirty="0">
                <a:solidFill>
                  <a:srgbClr val="000000"/>
                </a:solidFill>
              </a:rPr>
              <a:t>, </a:t>
            </a:r>
            <a:r>
              <a:rPr lang="en-GB" sz="1800" i="1" dirty="0" err="1">
                <a:solidFill>
                  <a:srgbClr val="000000"/>
                </a:solidFill>
              </a:rPr>
              <a:t>Physikalische</a:t>
            </a:r>
            <a:r>
              <a:rPr lang="en-GB" sz="1800" i="1" dirty="0">
                <a:solidFill>
                  <a:srgbClr val="000000"/>
                </a:solidFill>
              </a:rPr>
              <a:t> </a:t>
            </a:r>
            <a:r>
              <a:rPr lang="en-GB" sz="1800" i="1" dirty="0" err="1">
                <a:solidFill>
                  <a:srgbClr val="000000"/>
                </a:solidFill>
              </a:rPr>
              <a:t>Zeitschrift</a:t>
            </a:r>
            <a:r>
              <a:rPr lang="en-GB" sz="1800" i="1" dirty="0">
                <a:solidFill>
                  <a:srgbClr val="000000"/>
                </a:solidFill>
              </a:rPr>
              <a:t>. XVII: </a:t>
            </a:r>
            <a:r>
              <a:rPr lang="en-GB" sz="1800" i="1" dirty="0" smtClean="0">
                <a:solidFill>
                  <a:srgbClr val="000000"/>
                </a:solidFill>
              </a:rPr>
              <a:t>448</a:t>
            </a:r>
            <a:r>
              <a:rPr lang="en-GB" sz="1800" dirty="0" smtClean="0">
                <a:solidFill>
                  <a:srgbClr val="000000"/>
                </a:solidFill>
              </a:rPr>
              <a:t>; Einstein </a:t>
            </a:r>
            <a:r>
              <a:rPr lang="en-GB" sz="1800" dirty="0">
                <a:solidFill>
                  <a:srgbClr val="000000"/>
                </a:solidFill>
              </a:rPr>
              <a:t>&amp; Rosen </a:t>
            </a:r>
            <a:r>
              <a:rPr lang="en-GB" sz="1800" dirty="0" smtClean="0">
                <a:solidFill>
                  <a:srgbClr val="000000"/>
                </a:solidFill>
              </a:rPr>
              <a:t>1935,</a:t>
            </a:r>
            <a:r>
              <a:rPr lang="en-GB" sz="1800" i="1" dirty="0" smtClean="0">
                <a:solidFill>
                  <a:srgbClr val="000000"/>
                </a:solidFill>
              </a:rPr>
              <a:t> </a:t>
            </a:r>
            <a:r>
              <a:rPr lang="is-IS" sz="1800" i="1" dirty="0">
                <a:solidFill>
                  <a:srgbClr val="000000"/>
                </a:solidFill>
              </a:rPr>
              <a:t>Phys. Rev. </a:t>
            </a:r>
            <a:r>
              <a:rPr lang="is-IS" sz="1800" i="1" dirty="0" smtClean="0">
                <a:solidFill>
                  <a:srgbClr val="000000"/>
                </a:solidFill>
              </a:rPr>
              <a:t>48 73; </a:t>
            </a:r>
            <a:r>
              <a:rPr lang="en-US" sz="1800" dirty="0" err="1" smtClean="0">
                <a:solidFill>
                  <a:srgbClr val="000000"/>
                </a:solidFill>
              </a:rPr>
              <a:t>Misner</a:t>
            </a:r>
            <a:r>
              <a:rPr lang="en-US" sz="1800" dirty="0" smtClean="0">
                <a:solidFill>
                  <a:srgbClr val="000000"/>
                </a:solidFill>
              </a:rPr>
              <a:t> &amp; Wheeler 1957</a:t>
            </a:r>
            <a:r>
              <a:rPr lang="en-US" sz="1800" i="1" dirty="0" smtClean="0">
                <a:solidFill>
                  <a:srgbClr val="000000"/>
                </a:solidFill>
              </a:rPr>
              <a:t>, Ann</a:t>
            </a:r>
            <a:r>
              <a:rPr lang="en-US" sz="1800" i="1" dirty="0">
                <a:solidFill>
                  <a:srgbClr val="000000"/>
                </a:solidFill>
              </a:rPr>
              <a:t>. Phys. 2: 525</a:t>
            </a:r>
            <a:r>
              <a:rPr lang="is-IS" sz="1800" dirty="0" smtClean="0">
                <a:solidFill>
                  <a:srgbClr val="000000"/>
                </a:solidFill>
              </a:rPr>
              <a:t>)</a:t>
            </a:r>
            <a:endParaRPr lang="en-GB" sz="1800" dirty="0">
              <a:solidFill>
                <a:srgbClr val="000000"/>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LGC Sans"/>
        <a:cs typeface="DejaVu LGC Sans"/>
      </a:majorFont>
      <a:minorFont>
        <a:latin typeface="Times New Roman"/>
        <a:ea typeface="DejaVu LGC Sans"/>
        <a:cs typeface="DejaVu LGC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68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68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LGC Sans"/>
        <a:cs typeface="DejaVu LGC Sans"/>
      </a:majorFont>
      <a:minorFont>
        <a:latin typeface="Times New Roman"/>
        <a:ea typeface="DejaVu LGC Sans"/>
        <a:cs typeface="DejaVu LGC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74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74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1458</TotalTime>
  <Words>2338</Words>
  <Application>Microsoft Macintosh PowerPoint</Application>
  <PresentationFormat>On-screen Show (4:3)</PresentationFormat>
  <Paragraphs>215</Paragraphs>
  <Slides>20</Slides>
  <Notes>20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3" baseType="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R-modes: New Theoretical Results</dc:title>
  <dc:creator>Gregory Mendell</dc:creator>
  <cp:lastModifiedBy>Gregory Mendell</cp:lastModifiedBy>
  <cp:revision>488</cp:revision>
  <dcterms:modified xsi:type="dcterms:W3CDTF">2020-09-22T18:42:37Z</dcterms:modified>
</cp:coreProperties>
</file>