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3556E1-2894-4F73-A470-560CB040665D}">
  <a:tblStyle styleId="{CB3556E1-2894-4F73-A470-560CB040665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53fa4a4ce4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3fa4a4ce4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53fa4a4ce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3fa4a4ce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6c1e170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6c1e170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a6c1e1707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a6c1e1707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53fa4a4ce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3fa4a4ce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53fa4a4ce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3fa4a4ce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a6c1e1707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a6c1e1707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53fa4a4c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3fa4a4c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6c1e1707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a6c1e1707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53fa4a4ce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3fa4a4ce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53fa4a4ce4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3fa4a4ce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dcc.ligo.org/Q130000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500"/>
              <a:t>Characterizing the figure change expected after coating at LMA</a:t>
            </a:r>
            <a:endParaRPr sz="4500"/>
          </a:p>
        </p:txBody>
      </p:sp>
      <p:sp>
        <p:nvSpPr>
          <p:cNvPr id="55" name="Google Shape;55;p13"/>
          <p:cNvSpPr txBox="1"/>
          <p:nvPr>
            <p:ph idx="1" type="subTitle"/>
          </p:nvPr>
        </p:nvSpPr>
        <p:spPr>
          <a:xfrm>
            <a:off x="311700" y="2834125"/>
            <a:ext cx="8520600" cy="90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Pen-ITM02 was measured by LMA before and after coating in order to determine the characteristics of the LMA plume that change optic figure after coating. The inverse of this plume will be removed at the polishing step using Ion Beam Figuring.</a:t>
            </a:r>
            <a:endParaRPr sz="1700"/>
          </a:p>
        </p:txBody>
      </p:sp>
      <p:sp>
        <p:nvSpPr>
          <p:cNvPr id="56" name="Google Shape;56;p13"/>
          <p:cNvSpPr txBox="1"/>
          <p:nvPr/>
        </p:nvSpPr>
        <p:spPr>
          <a:xfrm>
            <a:off x="2676150" y="4621075"/>
            <a:ext cx="3791700" cy="477900"/>
          </a:xfrm>
          <a:prstGeom prst="rect">
            <a:avLst/>
          </a:prstGeom>
          <a:solidFill>
            <a:srgbClr val="FFFFFF"/>
          </a:solidFill>
          <a:ln>
            <a:noFill/>
          </a:ln>
        </p:spPr>
        <p:txBody>
          <a:bodyPr anchorCtr="0" anchor="t" bIns="91425" lIns="91425" spcFirstLastPara="1" rIns="91425" wrap="square" tIns="91425">
            <a:noAutofit/>
          </a:bodyPr>
          <a:lstStyle/>
          <a:p>
            <a:pPr indent="0" lvl="0" marL="292100" marR="292100" rtl="0" algn="ctr">
              <a:lnSpc>
                <a:spcPct val="115000"/>
              </a:lnSpc>
              <a:spcBef>
                <a:spcPts val="0"/>
              </a:spcBef>
              <a:spcAft>
                <a:spcPts val="0"/>
              </a:spcAft>
              <a:buClr>
                <a:schemeClr val="dk1"/>
              </a:buClr>
              <a:buSzPts val="1100"/>
              <a:buFont typeface="Arial"/>
              <a:buNone/>
            </a:pPr>
            <a:r>
              <a:rPr b="1" lang="en" sz="1800">
                <a:solidFill>
                  <a:schemeClr val="dk1"/>
                </a:solidFill>
                <a:highlight>
                  <a:srgbClr val="FFFFFF"/>
                </a:highlight>
              </a:rPr>
              <a:t>LIGO-T2000643-v1</a:t>
            </a:r>
            <a:endParaRPr b="1" sz="1800">
              <a:solidFill>
                <a:schemeClr val="dk1"/>
              </a:solidFill>
              <a:highlight>
                <a:srgbClr val="FFFFFF"/>
              </a:highlight>
            </a:endParaRPr>
          </a:p>
          <a:p>
            <a:pPr indent="0" lvl="0" marL="0" rtl="0" algn="l">
              <a:spcBef>
                <a:spcPts val="0"/>
              </a:spcBef>
              <a:spcAft>
                <a:spcPts val="0"/>
              </a:spcAft>
              <a:buNone/>
            </a:pPr>
            <a:r>
              <a:t/>
            </a:r>
            <a:endParaRPr/>
          </a:p>
        </p:txBody>
      </p:sp>
      <p:sp>
        <p:nvSpPr>
          <p:cNvPr id="57" name="Google Shape;5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 name="Google Shape;58;p13"/>
          <p:cNvSpPr txBox="1"/>
          <p:nvPr/>
        </p:nvSpPr>
        <p:spPr>
          <a:xfrm>
            <a:off x="2676150" y="4055800"/>
            <a:ext cx="3791700" cy="477900"/>
          </a:xfrm>
          <a:prstGeom prst="rect">
            <a:avLst/>
          </a:prstGeom>
          <a:solidFill>
            <a:srgbClr val="FFFFFF"/>
          </a:solidFill>
          <a:ln>
            <a:noFill/>
          </a:ln>
        </p:spPr>
        <p:txBody>
          <a:bodyPr anchorCtr="0" anchor="t" bIns="91425" lIns="91425" spcFirstLastPara="1" rIns="91425" wrap="square" tIns="91425">
            <a:noAutofit/>
          </a:bodyPr>
          <a:lstStyle/>
          <a:p>
            <a:pPr indent="0" lvl="0" marL="292100" marR="292100" rtl="0" algn="ctr">
              <a:lnSpc>
                <a:spcPct val="115000"/>
              </a:lnSpc>
              <a:spcBef>
                <a:spcPts val="0"/>
              </a:spcBef>
              <a:spcAft>
                <a:spcPts val="0"/>
              </a:spcAft>
              <a:buClr>
                <a:schemeClr val="dk1"/>
              </a:buClr>
              <a:buSzPts val="1100"/>
              <a:buFont typeface="Arial"/>
              <a:buNone/>
            </a:pPr>
            <a:r>
              <a:rPr b="1" lang="en" sz="1800">
                <a:solidFill>
                  <a:schemeClr val="dk1"/>
                </a:solidFill>
                <a:highlight>
                  <a:srgbClr val="FFFFFF"/>
                </a:highlight>
              </a:rPr>
              <a:t>G. Billingsley</a:t>
            </a:r>
            <a:endParaRPr b="1" sz="1800">
              <a:solidFill>
                <a:schemeClr val="dk1"/>
              </a:solidFill>
              <a:highlight>
                <a:srgbClr val="FFFFFF"/>
              </a:highlight>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6" name="Google Shape;136;p22"/>
          <p:cNvPicPr preferRelativeResize="0"/>
          <p:nvPr/>
        </p:nvPicPr>
        <p:blipFill>
          <a:blip r:embed="rId3">
            <a:alphaModFix/>
          </a:blip>
          <a:stretch>
            <a:fillRect/>
          </a:stretch>
        </p:blipFill>
        <p:spPr>
          <a:xfrm>
            <a:off x="1051991" y="0"/>
            <a:ext cx="7040022" cy="5040149"/>
          </a:xfrm>
          <a:prstGeom prst="rect">
            <a:avLst/>
          </a:prstGeom>
          <a:noFill/>
          <a:ln>
            <a:noFill/>
          </a:ln>
        </p:spPr>
      </p:pic>
      <p:sp>
        <p:nvSpPr>
          <p:cNvPr id="137" name="Google Shape;137;p22"/>
          <p:cNvSpPr txBox="1"/>
          <p:nvPr/>
        </p:nvSpPr>
        <p:spPr>
          <a:xfrm>
            <a:off x="6105425" y="1106525"/>
            <a:ext cx="1942200" cy="13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Significant Spherical </a:t>
            </a:r>
            <a:r>
              <a:rPr lang="en">
                <a:solidFill>
                  <a:srgbClr val="FFFFFF"/>
                </a:solidFill>
              </a:rPr>
              <a:t>Aberration</a:t>
            </a:r>
            <a:r>
              <a:rPr lang="en">
                <a:solidFill>
                  <a:srgbClr val="FFFFFF"/>
                </a:solidFill>
              </a:rPr>
              <a:t> remains after subtracting expected change due to stress</a:t>
            </a:r>
            <a:endParaRPr>
              <a:solidFill>
                <a:srgbClr val="FFFFFF"/>
              </a:solidFill>
            </a:endParaRPr>
          </a:p>
        </p:txBody>
      </p:sp>
      <p:sp>
        <p:nvSpPr>
          <p:cNvPr id="138" name="Google Shape;13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Suggestions for Specification Change</a:t>
            </a:r>
            <a:endParaRPr/>
          </a:p>
        </p:txBody>
      </p:sp>
      <p:sp>
        <p:nvSpPr>
          <p:cNvPr id="144" name="Google Shape;144;p23"/>
          <p:cNvSpPr txBox="1"/>
          <p:nvPr>
            <p:ph idx="1" type="body"/>
          </p:nvPr>
        </p:nvSpPr>
        <p:spPr>
          <a:xfrm>
            <a:off x="311700" y="1152475"/>
            <a:ext cx="8520600" cy="365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t>ROC spec → 2240 ± 10 m</a:t>
            </a:r>
            <a:endParaRPr/>
          </a:p>
          <a:p>
            <a:pPr indent="0" lvl="0" marL="685800" rtl="0" algn="l">
              <a:spcBef>
                <a:spcPts val="1600"/>
              </a:spcBef>
              <a:spcAft>
                <a:spcPts val="0"/>
              </a:spcAft>
              <a:buNone/>
            </a:pPr>
            <a:r>
              <a:rPr lang="en"/>
              <a:t>Make the ROC tolerance symmetric ± 10 m (was -5 +15) </a:t>
            </a:r>
            <a:br>
              <a:rPr lang="en"/>
            </a:br>
            <a:r>
              <a:rPr lang="en"/>
              <a:t>this fixes vendor response polish all to ROC = 2250 m</a:t>
            </a:r>
            <a:endParaRPr/>
          </a:p>
          <a:p>
            <a:pPr indent="0" lvl="0" marL="685800" rtl="0" algn="l">
              <a:spcBef>
                <a:spcPts val="1600"/>
              </a:spcBef>
              <a:spcAft>
                <a:spcPts val="0"/>
              </a:spcAft>
              <a:buNone/>
            </a:pPr>
            <a:r>
              <a:rPr lang="en"/>
              <a:t>Compensate for stress change </a:t>
            </a:r>
            <a:r>
              <a:rPr lang="en"/>
              <a:t>(∂ saggita = -2.95 nm, 160 mmØ) which would </a:t>
            </a:r>
            <a:r>
              <a:rPr lang="en"/>
              <a:t>flatten out by ~5 meters (2245 → 2240)</a:t>
            </a:r>
            <a:endParaRPr/>
          </a:p>
          <a:p>
            <a:pPr indent="0" lvl="0" marL="0" rtl="0" algn="l">
              <a:spcBef>
                <a:spcPts val="1600"/>
              </a:spcBef>
              <a:spcAft>
                <a:spcPts val="0"/>
              </a:spcAft>
              <a:buNone/>
            </a:pPr>
            <a:r>
              <a:rPr lang="en" u="sng"/>
              <a:t>Expected Results</a:t>
            </a:r>
            <a:endParaRPr u="sng"/>
          </a:p>
          <a:p>
            <a:pPr indent="0" lvl="0" marL="685800" rtl="0" algn="l">
              <a:spcBef>
                <a:spcPts val="1600"/>
              </a:spcBef>
              <a:spcAft>
                <a:spcPts val="1600"/>
              </a:spcAft>
              <a:buNone/>
            </a:pPr>
            <a:r>
              <a:rPr lang="en"/>
              <a:t>Consistency should be good to ~ 2 m</a:t>
            </a:r>
            <a:br>
              <a:rPr lang="en"/>
            </a:br>
            <a:r>
              <a:rPr lang="en"/>
              <a:t>Absolute accuracy is unchanged/unknown to better than ± 7 meters</a:t>
            </a:r>
            <a:br>
              <a:rPr lang="en"/>
            </a:br>
            <a:r>
              <a:rPr lang="en"/>
              <a:t>Same measurement system  - proof of concept working in our IFO now.</a:t>
            </a:r>
            <a:endParaRPr/>
          </a:p>
        </p:txBody>
      </p:sp>
      <p:sp>
        <p:nvSpPr>
          <p:cNvPr id="145" name="Google Shape;14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 on the substrate, a penultimate mass </a:t>
            </a:r>
            <a:endParaRPr/>
          </a:p>
        </p:txBody>
      </p:sp>
      <p:sp>
        <p:nvSpPr>
          <p:cNvPr id="151" name="Google Shape;151;p24"/>
          <p:cNvSpPr txBox="1"/>
          <p:nvPr>
            <p:ph idx="1" type="body"/>
          </p:nvPr>
        </p:nvSpPr>
        <p:spPr>
          <a:xfrm>
            <a:off x="311700" y="1152475"/>
            <a:ext cx="8403000" cy="371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The Pen-ITM02 substrate was not annealed before coating</a:t>
            </a:r>
            <a:endParaRPr sz="1600"/>
          </a:p>
          <a:p>
            <a:pPr indent="0" lvl="0" marL="0" rtl="0" algn="l">
              <a:spcBef>
                <a:spcPts val="1600"/>
              </a:spcBef>
              <a:spcAft>
                <a:spcPts val="0"/>
              </a:spcAft>
              <a:buNone/>
            </a:pPr>
            <a:r>
              <a:rPr lang="en" sz="1600"/>
              <a:t>The substrate was provided to LIGO by Glasgow University as part of aLIGO.  The vendor was Heraeus, the substrate was polished by </a:t>
            </a:r>
            <a:r>
              <a:rPr lang="en" sz="1600" u="sng">
                <a:solidFill>
                  <a:schemeClr val="hlink"/>
                </a:solidFill>
                <a:hlinkClick r:id="rId3"/>
              </a:rPr>
              <a:t>Optimax see Q1300005</a:t>
            </a:r>
            <a:r>
              <a:rPr lang="en" sz="1600"/>
              <a:t>.</a:t>
            </a:r>
            <a:endParaRPr sz="1600"/>
          </a:p>
          <a:p>
            <a:pPr indent="0" lvl="0" marL="0" rtl="0" algn="l">
              <a:spcBef>
                <a:spcPts val="1600"/>
              </a:spcBef>
              <a:spcAft>
                <a:spcPts val="0"/>
              </a:spcAft>
              <a:buNone/>
            </a:pPr>
            <a:r>
              <a:rPr lang="en" sz="1600"/>
              <a:t>Material HOQ-310 purchased under C0900072</a:t>
            </a:r>
            <a:endParaRPr sz="1600"/>
          </a:p>
          <a:p>
            <a:pPr indent="0" lvl="0" marL="0" rtl="0" algn="l">
              <a:spcBef>
                <a:spcPts val="1600"/>
              </a:spcBef>
              <a:spcAft>
                <a:spcPts val="0"/>
              </a:spcAft>
              <a:buNone/>
            </a:pPr>
            <a:r>
              <a:rPr lang="en" sz="1600"/>
              <a:t>*We are unable to determine if this material is as stable as the Heraeus 312 used for ETM fabrication.  We therefore rely on the data from previous coatings of aLIGO ETMs to indicate the sign and magnitude of the expected change.</a:t>
            </a:r>
            <a:endParaRPr sz="1600"/>
          </a:p>
          <a:p>
            <a:pPr indent="0" lvl="0" marL="0" rtl="0" algn="l">
              <a:spcBef>
                <a:spcPts val="1600"/>
              </a:spcBef>
              <a:spcAft>
                <a:spcPts val="1600"/>
              </a:spcAft>
              <a:buNone/>
            </a:pPr>
            <a:r>
              <a:rPr lang="en" sz="1600"/>
              <a:t>HSF data from the coating of Pen-ITM02 are used in creating the composite final figure for ETM repolish.  Similarity among coating runs done with the same mask are a compelling reason to calculate the change in saggita as being solely due to coating on the stress effect.</a:t>
            </a:r>
            <a:endParaRPr sz="1600"/>
          </a:p>
        </p:txBody>
      </p:sp>
      <p:sp>
        <p:nvSpPr>
          <p:cNvPr id="152" name="Google Shape;152;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ph idx="1" type="body"/>
          </p:nvPr>
        </p:nvSpPr>
        <p:spPr>
          <a:xfrm>
            <a:off x="311700" y="2428200"/>
            <a:ext cx="8520600" cy="2672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050">
                <a:solidFill>
                  <a:schemeClr val="dk1"/>
                </a:solidFill>
              </a:rPr>
              <a:t>T</a:t>
            </a:r>
            <a:r>
              <a:rPr lang="en" sz="1050">
                <a:solidFill>
                  <a:schemeClr val="dk1"/>
                </a:solidFill>
              </a:rPr>
              <a:t>ilt and power trends for the pre-coating data that was supplied by LMA, analyzed in the center 160 mm diameter</a:t>
            </a:r>
            <a:endParaRPr sz="1050">
              <a:solidFill>
                <a:schemeClr val="dk1"/>
              </a:solidFill>
            </a:endParaRPr>
          </a:p>
          <a:p>
            <a:pPr indent="0" lvl="0" marL="0" rtl="0" algn="l">
              <a:lnSpc>
                <a:spcPct val="100000"/>
              </a:lnSpc>
              <a:spcBef>
                <a:spcPts val="500"/>
              </a:spcBef>
              <a:spcAft>
                <a:spcPts val="0"/>
              </a:spcAft>
              <a:buClr>
                <a:schemeClr val="dk1"/>
              </a:buClr>
              <a:buSzPts val="1100"/>
              <a:buFont typeface="Arial"/>
              <a:buNone/>
            </a:pPr>
            <a:r>
              <a:rPr lang="en" sz="1050">
                <a:solidFill>
                  <a:schemeClr val="dk1"/>
                </a:solidFill>
              </a:rPr>
              <a:t>In order these plots show:</a:t>
            </a:r>
            <a:endParaRPr sz="1050">
              <a:solidFill>
                <a:schemeClr val="dk1"/>
              </a:solidFill>
            </a:endParaRPr>
          </a:p>
          <a:p>
            <a:pPr indent="0" lvl="0" marL="0" rtl="0" algn="l">
              <a:lnSpc>
                <a:spcPct val="100000"/>
              </a:lnSpc>
              <a:spcBef>
                <a:spcPts val="500"/>
              </a:spcBef>
              <a:spcAft>
                <a:spcPts val="0"/>
              </a:spcAft>
              <a:buClr>
                <a:schemeClr val="dk1"/>
              </a:buClr>
              <a:buSzPts val="1100"/>
              <a:buFont typeface="Arial"/>
              <a:buNone/>
            </a:pPr>
            <a:r>
              <a:rPr lang="en" sz="1050">
                <a:solidFill>
                  <a:schemeClr val="dk1"/>
                </a:solidFill>
              </a:rPr>
              <a:t>5 sets - pen_ITM02_avge - these data sets are averages of the others? Fringe position varies</a:t>
            </a:r>
            <a:endParaRPr sz="1050">
              <a:solidFill>
                <a:schemeClr val="dk1"/>
              </a:solidFill>
            </a:endParaRPr>
          </a:p>
          <a:p>
            <a:pPr indent="0" lvl="0" marL="0" rtl="0" algn="l">
              <a:lnSpc>
                <a:spcPct val="100000"/>
              </a:lnSpc>
              <a:spcBef>
                <a:spcPts val="500"/>
              </a:spcBef>
              <a:spcAft>
                <a:spcPts val="0"/>
              </a:spcAft>
              <a:buClr>
                <a:schemeClr val="dk1"/>
              </a:buClr>
              <a:buSzPts val="1100"/>
              <a:buFont typeface="Arial"/>
              <a:buNone/>
            </a:pPr>
            <a:r>
              <a:rPr lang="en" sz="1050">
                <a:solidFill>
                  <a:schemeClr val="dk1"/>
                </a:solidFill>
              </a:rPr>
              <a:t>20 sets - pen_ITM02_Face1 Fringe Right</a:t>
            </a:r>
            <a:endParaRPr sz="1050">
              <a:solidFill>
                <a:schemeClr val="dk1"/>
              </a:solidFill>
            </a:endParaRPr>
          </a:p>
          <a:p>
            <a:pPr indent="0" lvl="0" marL="0" rtl="0" algn="l">
              <a:lnSpc>
                <a:spcPct val="100000"/>
              </a:lnSpc>
              <a:spcBef>
                <a:spcPts val="500"/>
              </a:spcBef>
              <a:spcAft>
                <a:spcPts val="0"/>
              </a:spcAft>
              <a:buClr>
                <a:schemeClr val="dk1"/>
              </a:buClr>
              <a:buSzPts val="1100"/>
              <a:buFont typeface="Arial"/>
              <a:buNone/>
            </a:pPr>
            <a:r>
              <a:rPr lang="en" sz="1050">
                <a:solidFill>
                  <a:schemeClr val="dk1"/>
                </a:solidFill>
              </a:rPr>
              <a:t>5 sets - pen_ITM02_face1a  Fringe Center</a:t>
            </a:r>
            <a:endParaRPr sz="1050">
              <a:solidFill>
                <a:schemeClr val="dk1"/>
              </a:solidFill>
            </a:endParaRPr>
          </a:p>
          <a:p>
            <a:pPr indent="0" lvl="0" marL="0" rtl="0" algn="l">
              <a:lnSpc>
                <a:spcPct val="100000"/>
              </a:lnSpc>
              <a:spcBef>
                <a:spcPts val="500"/>
              </a:spcBef>
              <a:spcAft>
                <a:spcPts val="0"/>
              </a:spcAft>
              <a:buClr>
                <a:schemeClr val="dk1"/>
              </a:buClr>
              <a:buSzPts val="1100"/>
              <a:buFont typeface="Arial"/>
              <a:buNone/>
            </a:pPr>
            <a:r>
              <a:rPr lang="en" sz="1050">
                <a:solidFill>
                  <a:schemeClr val="dk1"/>
                </a:solidFill>
              </a:rPr>
              <a:t>5 sets - pen_ITM02_face1b  Fringe Right</a:t>
            </a:r>
            <a:endParaRPr sz="1050">
              <a:solidFill>
                <a:schemeClr val="dk1"/>
              </a:solidFill>
            </a:endParaRPr>
          </a:p>
          <a:p>
            <a:pPr indent="0" lvl="0" marL="0" rtl="0" algn="l">
              <a:lnSpc>
                <a:spcPct val="100000"/>
              </a:lnSpc>
              <a:spcBef>
                <a:spcPts val="500"/>
              </a:spcBef>
              <a:spcAft>
                <a:spcPts val="0"/>
              </a:spcAft>
              <a:buClr>
                <a:schemeClr val="dk1"/>
              </a:buClr>
              <a:buSzPts val="1100"/>
              <a:buFont typeface="Arial"/>
              <a:buNone/>
            </a:pPr>
            <a:r>
              <a:rPr lang="en" sz="1050">
                <a:solidFill>
                  <a:schemeClr val="dk1"/>
                </a:solidFill>
              </a:rPr>
              <a:t>5 sets - pen_ITM02_face1c Fringe Left</a:t>
            </a:r>
            <a:endParaRPr sz="1050">
              <a:solidFill>
                <a:schemeClr val="dk1"/>
              </a:solidFill>
            </a:endParaRPr>
          </a:p>
          <a:p>
            <a:pPr indent="0" lvl="0" marL="0" rtl="0" algn="l">
              <a:lnSpc>
                <a:spcPct val="100000"/>
              </a:lnSpc>
              <a:spcBef>
                <a:spcPts val="500"/>
              </a:spcBef>
              <a:spcAft>
                <a:spcPts val="0"/>
              </a:spcAft>
              <a:buClr>
                <a:schemeClr val="dk1"/>
              </a:buClr>
              <a:buSzPts val="1100"/>
              <a:buFont typeface="Arial"/>
              <a:buNone/>
            </a:pPr>
            <a:r>
              <a:rPr lang="en" sz="1050">
                <a:solidFill>
                  <a:schemeClr val="dk1"/>
                </a:solidFill>
              </a:rPr>
              <a:t>5 sets - pen_ITM02_face1d Fringe Up</a:t>
            </a:r>
            <a:endParaRPr sz="1050">
              <a:solidFill>
                <a:schemeClr val="dk1"/>
              </a:solidFill>
            </a:endParaRPr>
          </a:p>
          <a:p>
            <a:pPr indent="0" lvl="0" marL="0" rtl="0" algn="l">
              <a:lnSpc>
                <a:spcPct val="100000"/>
              </a:lnSpc>
              <a:spcBef>
                <a:spcPts val="500"/>
              </a:spcBef>
              <a:spcAft>
                <a:spcPts val="0"/>
              </a:spcAft>
              <a:buClr>
                <a:schemeClr val="dk1"/>
              </a:buClr>
              <a:buSzPts val="1100"/>
              <a:buFont typeface="Arial"/>
              <a:buNone/>
            </a:pPr>
            <a:r>
              <a:rPr lang="en" sz="1050">
                <a:solidFill>
                  <a:schemeClr val="dk1"/>
                </a:solidFill>
              </a:rPr>
              <a:t>5 sets - pen_ITM02_face1e Fringe Center</a:t>
            </a:r>
            <a:endParaRPr sz="1050">
              <a:solidFill>
                <a:schemeClr val="dk1"/>
              </a:solidFill>
            </a:endParaRPr>
          </a:p>
          <a:p>
            <a:pPr indent="0" lvl="0" marL="0" rtl="0" algn="l">
              <a:lnSpc>
                <a:spcPct val="100000"/>
              </a:lnSpc>
              <a:spcBef>
                <a:spcPts val="500"/>
              </a:spcBef>
              <a:spcAft>
                <a:spcPts val="0"/>
              </a:spcAft>
              <a:buNone/>
            </a:pPr>
            <a:r>
              <a:rPr lang="en" sz="1050">
                <a:solidFill>
                  <a:schemeClr val="dk1"/>
                </a:solidFill>
              </a:rPr>
              <a:t>The ~5nm change in power is due to the fringe position, this would be a significant source of error for us.  So the ideal conditions for before/after measurement are when the mass is at a constant temperature, and at a similar alignment.</a:t>
            </a:r>
            <a:endParaRPr sz="1050">
              <a:solidFill>
                <a:schemeClr val="dk1"/>
              </a:solidFill>
            </a:endParaRPr>
          </a:p>
          <a:p>
            <a:pPr indent="0" lvl="0" marL="0" rtl="0" algn="l">
              <a:lnSpc>
                <a:spcPct val="100000"/>
              </a:lnSpc>
              <a:spcBef>
                <a:spcPts val="500"/>
              </a:spcBef>
              <a:spcAft>
                <a:spcPts val="500"/>
              </a:spcAft>
              <a:buNone/>
            </a:pPr>
            <a:r>
              <a:rPr baseline="30000" lang="en" sz="1050">
                <a:solidFill>
                  <a:schemeClr val="dk1"/>
                </a:solidFill>
              </a:rPr>
              <a:t>*</a:t>
            </a:r>
            <a:r>
              <a:rPr lang="en" sz="1050">
                <a:solidFill>
                  <a:schemeClr val="dk1"/>
                </a:solidFill>
              </a:rPr>
              <a:t>Pen-ITM02 has parallel surfaces, so S1 fringes are not resolvable in the lab at CIT.  LMA has a different system and can resolve these.</a:t>
            </a:r>
            <a:endParaRPr sz="1050">
              <a:solidFill>
                <a:schemeClr val="dk1"/>
              </a:solidFill>
            </a:endParaRPr>
          </a:p>
        </p:txBody>
      </p:sp>
      <p:pic>
        <p:nvPicPr>
          <p:cNvPr id="65" name="Google Shape;65;p14"/>
          <p:cNvPicPr preferRelativeResize="0"/>
          <p:nvPr/>
        </p:nvPicPr>
        <p:blipFill>
          <a:blip r:embed="rId3">
            <a:alphaModFix/>
          </a:blip>
          <a:stretch>
            <a:fillRect/>
          </a:stretch>
        </p:blipFill>
        <p:spPr>
          <a:xfrm>
            <a:off x="288475" y="372751"/>
            <a:ext cx="8567052" cy="2005650"/>
          </a:xfrm>
          <a:prstGeom prst="rect">
            <a:avLst/>
          </a:prstGeom>
          <a:noFill/>
          <a:ln>
            <a:noFill/>
          </a:ln>
        </p:spPr>
      </p:pic>
      <p:sp>
        <p:nvSpPr>
          <p:cNvPr id="66" name="Google Shape;66;p14"/>
          <p:cNvSpPr txBox="1"/>
          <p:nvPr/>
        </p:nvSpPr>
        <p:spPr>
          <a:xfrm>
            <a:off x="954175" y="671650"/>
            <a:ext cx="1920600" cy="1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FFFFFF"/>
                </a:solidFill>
              </a:rPr>
              <a:t> Face 1-------------1a---1b---1c---1d--1e</a:t>
            </a:r>
            <a:endParaRPr sz="700">
              <a:solidFill>
                <a:srgbClr val="FFFFFF"/>
              </a:solidFill>
            </a:endParaRPr>
          </a:p>
        </p:txBody>
      </p:sp>
      <p:sp>
        <p:nvSpPr>
          <p:cNvPr id="67" name="Google Shape;67;p14"/>
          <p:cNvSpPr txBox="1"/>
          <p:nvPr/>
        </p:nvSpPr>
        <p:spPr>
          <a:xfrm>
            <a:off x="3801050" y="671650"/>
            <a:ext cx="1920600" cy="1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FFFFFF"/>
                </a:solidFill>
              </a:rPr>
              <a:t> Face 1-------------1a---1b---1c---1d--1e</a:t>
            </a:r>
            <a:endParaRPr sz="700">
              <a:solidFill>
                <a:srgbClr val="FFFFFF"/>
              </a:solidFill>
            </a:endParaRPr>
          </a:p>
        </p:txBody>
      </p:sp>
      <p:sp>
        <p:nvSpPr>
          <p:cNvPr id="68" name="Google Shape;68;p14"/>
          <p:cNvSpPr txBox="1"/>
          <p:nvPr/>
        </p:nvSpPr>
        <p:spPr>
          <a:xfrm>
            <a:off x="6647925" y="659675"/>
            <a:ext cx="1920600" cy="1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FFFFFF"/>
                </a:solidFill>
              </a:rPr>
              <a:t> Face 1-------------1a---1b---1c---1d--1e</a:t>
            </a:r>
            <a:endParaRPr sz="700">
              <a:solidFill>
                <a:srgbClr val="FFFFFF"/>
              </a:solidFill>
            </a:endParaRPr>
          </a:p>
        </p:txBody>
      </p:sp>
      <p:sp>
        <p:nvSpPr>
          <p:cNvPr id="69" name="Google Shape;69;p14"/>
          <p:cNvSpPr txBox="1"/>
          <p:nvPr/>
        </p:nvSpPr>
        <p:spPr>
          <a:xfrm>
            <a:off x="710525" y="19525"/>
            <a:ext cx="71949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Choosing data - Overview of the measurements taken at LMA</a:t>
            </a:r>
            <a:r>
              <a:rPr baseline="30000" lang="en">
                <a:solidFill>
                  <a:schemeClr val="dk1"/>
                </a:solidFill>
              </a:rPr>
              <a:t>*</a:t>
            </a:r>
            <a:r>
              <a:rPr lang="en"/>
              <a:t> before coating</a:t>
            </a:r>
            <a:endParaRPr/>
          </a:p>
        </p:txBody>
      </p:sp>
      <p:sp>
        <p:nvSpPr>
          <p:cNvPr id="70" name="Google Shape;70;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1" name="Google Shape;71;p14"/>
          <p:cNvSpPr txBox="1"/>
          <p:nvPr/>
        </p:nvSpPr>
        <p:spPr>
          <a:xfrm>
            <a:off x="7517575" y="2551925"/>
            <a:ext cx="1503600" cy="16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Original data reside on the LIGO user drive COREOPT keyed to PEN-ITM02 measurement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idx="1" type="body"/>
          </p:nvPr>
        </p:nvSpPr>
        <p:spPr>
          <a:xfrm>
            <a:off x="311700" y="72950"/>
            <a:ext cx="2498400" cy="221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of subtracting data sets at different tilt in the presence of multiple fringes.</a:t>
            </a:r>
            <a:endParaRPr/>
          </a:p>
          <a:p>
            <a:pPr indent="0" lvl="0" marL="0" rtl="0" algn="l">
              <a:spcBef>
                <a:spcPts val="1600"/>
              </a:spcBef>
              <a:spcAft>
                <a:spcPts val="1600"/>
              </a:spcAft>
              <a:buNone/>
            </a:pPr>
            <a:r>
              <a:t/>
            </a:r>
            <a:endParaRPr/>
          </a:p>
        </p:txBody>
      </p:sp>
      <p:pic>
        <p:nvPicPr>
          <p:cNvPr id="77" name="Google Shape;77;p15"/>
          <p:cNvPicPr preferRelativeResize="0"/>
          <p:nvPr/>
        </p:nvPicPr>
        <p:blipFill>
          <a:blip r:embed="rId3">
            <a:alphaModFix/>
          </a:blip>
          <a:stretch>
            <a:fillRect/>
          </a:stretch>
        </p:blipFill>
        <p:spPr>
          <a:xfrm>
            <a:off x="352900" y="2362845"/>
            <a:ext cx="2538625" cy="2499675"/>
          </a:xfrm>
          <a:prstGeom prst="rect">
            <a:avLst/>
          </a:prstGeom>
          <a:noFill/>
          <a:ln>
            <a:noFill/>
          </a:ln>
        </p:spPr>
      </p:pic>
      <p:pic>
        <p:nvPicPr>
          <p:cNvPr id="78" name="Google Shape;78;p15"/>
          <p:cNvPicPr preferRelativeResize="0"/>
          <p:nvPr/>
        </p:nvPicPr>
        <p:blipFill rotWithShape="1">
          <a:blip r:embed="rId4">
            <a:alphaModFix/>
          </a:blip>
          <a:srcRect b="2884" l="0" r="0" t="0"/>
          <a:stretch/>
        </p:blipFill>
        <p:spPr>
          <a:xfrm>
            <a:off x="6034625" y="2362850"/>
            <a:ext cx="2638300" cy="2608025"/>
          </a:xfrm>
          <a:prstGeom prst="rect">
            <a:avLst/>
          </a:prstGeom>
          <a:noFill/>
          <a:ln>
            <a:noFill/>
          </a:ln>
        </p:spPr>
      </p:pic>
      <p:pic>
        <p:nvPicPr>
          <p:cNvPr id="79" name="Google Shape;79;p15"/>
          <p:cNvPicPr preferRelativeResize="0"/>
          <p:nvPr/>
        </p:nvPicPr>
        <p:blipFill rotWithShape="1">
          <a:blip r:embed="rId5">
            <a:alphaModFix/>
          </a:blip>
          <a:srcRect b="0" l="8256" r="0" t="0"/>
          <a:stretch/>
        </p:blipFill>
        <p:spPr>
          <a:xfrm>
            <a:off x="2891525" y="72950"/>
            <a:ext cx="3518576" cy="2608026"/>
          </a:xfrm>
          <a:prstGeom prst="rect">
            <a:avLst/>
          </a:prstGeom>
          <a:noFill/>
          <a:ln>
            <a:noFill/>
          </a:ln>
        </p:spPr>
      </p:pic>
      <p:sp>
        <p:nvSpPr>
          <p:cNvPr id="80" name="Google Shape;80;p15"/>
          <p:cNvSpPr txBox="1"/>
          <p:nvPr/>
        </p:nvSpPr>
        <p:spPr>
          <a:xfrm>
            <a:off x="2972650" y="3106425"/>
            <a:ext cx="2964300" cy="867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sz="1800">
                <a:solidFill>
                  <a:schemeClr val="dk2"/>
                </a:solidFill>
              </a:rPr>
              <a:t>Set 1e-1d</a:t>
            </a:r>
            <a:endParaRPr/>
          </a:p>
        </p:txBody>
      </p:sp>
      <p:sp>
        <p:nvSpPr>
          <p:cNvPr id="81" name="Google Shape;8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 and Post coating figure measurement uncertainty</a:t>
            </a:r>
            <a:endParaRPr/>
          </a:p>
        </p:txBody>
      </p:sp>
      <p:sp>
        <p:nvSpPr>
          <p:cNvPr id="87" name="Google Shape;87;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chemeClr val="dk1"/>
                </a:solidFill>
              </a:rPr>
              <a:t>We see that y-tilt is changing a lot in set 1a from before coating, In the LIGO figure measurement lab this indicates a changing temperature. The tilt in set 1e is fairly stable so these are the best “before” coating data.  </a:t>
            </a:r>
            <a:r>
              <a:rPr b="1" lang="en" sz="1050" u="sng">
                <a:solidFill>
                  <a:schemeClr val="dk1"/>
                </a:solidFill>
              </a:rPr>
              <a:t>The difference in saggita is ~2nm between 1a and 1e</a:t>
            </a:r>
            <a:r>
              <a:rPr lang="en" sz="1050">
                <a:solidFill>
                  <a:schemeClr val="dk1"/>
                </a:solidFill>
              </a:rPr>
              <a:t>, it is hard to know if this is because of the fringe position or an unstable temperature.</a:t>
            </a:r>
            <a:endParaRPr sz="1050">
              <a:solidFill>
                <a:schemeClr val="dk1"/>
              </a:solidFill>
            </a:endParaRPr>
          </a:p>
          <a:p>
            <a:pPr indent="0" lvl="0" marL="0" rtl="0" algn="l">
              <a:spcBef>
                <a:spcPts val="1600"/>
              </a:spcBef>
              <a:spcAft>
                <a:spcPts val="0"/>
              </a:spcAft>
              <a:buClr>
                <a:schemeClr val="dk1"/>
              </a:buClr>
              <a:buSzPts val="1100"/>
              <a:buFont typeface="Arial"/>
              <a:buNone/>
            </a:pPr>
            <a:r>
              <a:rPr lang="en" sz="1050">
                <a:solidFill>
                  <a:schemeClr val="dk1"/>
                </a:solidFill>
              </a:rPr>
              <a:t>For the “after” coating data, we want to duplicate the set 1e conditions with a stable temperature in order to minimize the effect of fringe centering.</a:t>
            </a:r>
            <a:br>
              <a:rPr lang="en" sz="1050">
                <a:solidFill>
                  <a:schemeClr val="dk1"/>
                </a:solidFill>
              </a:rPr>
            </a:br>
            <a:r>
              <a:rPr lang="en" sz="1050">
                <a:solidFill>
                  <a:schemeClr val="dk1"/>
                </a:solidFill>
              </a:rPr>
              <a:t>Probably the best control we have now is to duplicate the tilt conditions in set 1e:</a:t>
            </a:r>
            <a:br>
              <a:rPr lang="en" sz="1050">
                <a:solidFill>
                  <a:schemeClr val="dk1"/>
                </a:solidFill>
              </a:rPr>
            </a:br>
            <a:r>
              <a:rPr lang="en" sz="1050">
                <a:solidFill>
                  <a:schemeClr val="dk1"/>
                </a:solidFill>
              </a:rPr>
              <a:t>Xtilt average: -43 nm</a:t>
            </a:r>
            <a:br>
              <a:rPr lang="en" sz="1050">
                <a:solidFill>
                  <a:schemeClr val="dk1"/>
                </a:solidFill>
              </a:rPr>
            </a:br>
            <a:r>
              <a:rPr lang="en" sz="1050">
                <a:solidFill>
                  <a:schemeClr val="dk1"/>
                </a:solidFill>
              </a:rPr>
              <a:t>Xtilt range: 0.5 nm</a:t>
            </a:r>
            <a:br>
              <a:rPr lang="en" sz="1050">
                <a:solidFill>
                  <a:schemeClr val="dk1"/>
                </a:solidFill>
              </a:rPr>
            </a:br>
            <a:r>
              <a:rPr lang="en" sz="1050">
                <a:solidFill>
                  <a:schemeClr val="dk1"/>
                </a:solidFill>
              </a:rPr>
              <a:t>Ytilt average: -54 nm </a:t>
            </a:r>
            <a:br>
              <a:rPr lang="en" sz="1050">
                <a:solidFill>
                  <a:schemeClr val="dk1"/>
                </a:solidFill>
              </a:rPr>
            </a:br>
            <a:r>
              <a:rPr lang="en" sz="1050">
                <a:solidFill>
                  <a:schemeClr val="dk1"/>
                </a:solidFill>
              </a:rPr>
              <a:t>Ytilt range: 30 nm</a:t>
            </a:r>
            <a:br>
              <a:rPr lang="en" sz="1050">
                <a:solidFill>
                  <a:schemeClr val="dk1"/>
                </a:solidFill>
              </a:rPr>
            </a:br>
            <a:r>
              <a:rPr lang="en" sz="1050">
                <a:solidFill>
                  <a:schemeClr val="dk1"/>
                </a:solidFill>
              </a:rPr>
              <a:t>As measured in the center 160 mm diameter, using the Zygo “auto aperture” feature.</a:t>
            </a:r>
            <a:endParaRPr sz="1050">
              <a:solidFill>
                <a:schemeClr val="dk1"/>
              </a:solidFill>
            </a:endParaRPr>
          </a:p>
          <a:p>
            <a:pPr indent="0" lvl="0" marL="0" rtl="0" algn="l">
              <a:spcBef>
                <a:spcPts val="1600"/>
              </a:spcBef>
              <a:spcAft>
                <a:spcPts val="0"/>
              </a:spcAft>
              <a:buClr>
                <a:schemeClr val="dk1"/>
              </a:buClr>
              <a:buSzPts val="1100"/>
              <a:buFont typeface="Arial"/>
              <a:buNone/>
            </a:pPr>
            <a:r>
              <a:rPr lang="en" sz="1100">
                <a:solidFill>
                  <a:schemeClr val="dk1"/>
                </a:solidFill>
              </a:rPr>
              <a:t>After-coating data supplied by LMA appear quite stable, and similar to set 1e conditions.</a:t>
            </a:r>
            <a:br>
              <a:rPr lang="en" sz="1100">
                <a:solidFill>
                  <a:schemeClr val="dk1"/>
                </a:solidFill>
              </a:rPr>
            </a:br>
            <a:r>
              <a:rPr lang="en" sz="1050">
                <a:solidFill>
                  <a:schemeClr val="dk1"/>
                </a:solidFill>
              </a:rPr>
              <a:t>Xtilt average: -35 nm</a:t>
            </a:r>
            <a:br>
              <a:rPr lang="en" sz="1050">
                <a:solidFill>
                  <a:schemeClr val="dk1"/>
                </a:solidFill>
              </a:rPr>
            </a:br>
            <a:r>
              <a:rPr lang="en" sz="1050">
                <a:solidFill>
                  <a:schemeClr val="dk1"/>
                </a:solidFill>
              </a:rPr>
              <a:t>Xtilt range:  2.9 nm</a:t>
            </a:r>
            <a:br>
              <a:rPr lang="en" sz="1050">
                <a:solidFill>
                  <a:schemeClr val="dk1"/>
                </a:solidFill>
              </a:rPr>
            </a:br>
            <a:r>
              <a:rPr lang="en" sz="1050">
                <a:solidFill>
                  <a:schemeClr val="dk1"/>
                </a:solidFill>
              </a:rPr>
              <a:t>Ytilt average: -34 nm </a:t>
            </a:r>
            <a:br>
              <a:rPr lang="en" sz="1050">
                <a:solidFill>
                  <a:schemeClr val="dk1"/>
                </a:solidFill>
              </a:rPr>
            </a:br>
            <a:r>
              <a:rPr lang="en" sz="1050">
                <a:solidFill>
                  <a:schemeClr val="dk1"/>
                </a:solidFill>
              </a:rPr>
              <a:t>Ytilt range: 3.6 nm</a:t>
            </a:r>
            <a:endParaRPr sz="1100">
              <a:solidFill>
                <a:schemeClr val="dk1"/>
              </a:solidFill>
            </a:endParaRPr>
          </a:p>
          <a:p>
            <a:pPr indent="0" lvl="0" marL="0" rtl="0" algn="l">
              <a:spcBef>
                <a:spcPts val="1600"/>
              </a:spcBef>
              <a:spcAft>
                <a:spcPts val="1600"/>
              </a:spcAft>
              <a:buNone/>
            </a:pPr>
            <a:r>
              <a:t/>
            </a:r>
            <a:endParaRPr/>
          </a:p>
        </p:txBody>
      </p:sp>
      <p:sp>
        <p:nvSpPr>
          <p:cNvPr id="88" name="Google Shape;88;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5" name="Google Shape;95;p17"/>
          <p:cNvPicPr preferRelativeResize="0"/>
          <p:nvPr/>
        </p:nvPicPr>
        <p:blipFill>
          <a:blip r:embed="rId3">
            <a:alphaModFix/>
          </a:blip>
          <a:stretch>
            <a:fillRect/>
          </a:stretch>
        </p:blipFill>
        <p:spPr>
          <a:xfrm>
            <a:off x="206211" y="0"/>
            <a:ext cx="8731577" cy="5143500"/>
          </a:xfrm>
          <a:prstGeom prst="rect">
            <a:avLst/>
          </a:prstGeom>
          <a:noFill/>
          <a:ln>
            <a:noFill/>
          </a:ln>
        </p:spPr>
      </p:pic>
      <p:sp>
        <p:nvSpPr>
          <p:cNvPr id="96" name="Google Shape;96;p17"/>
          <p:cNvSpPr txBox="1"/>
          <p:nvPr/>
        </p:nvSpPr>
        <p:spPr>
          <a:xfrm>
            <a:off x="6885500" y="1126025"/>
            <a:ext cx="2003100" cy="19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rPr>
              <a:t>Change after coating (120mm diameter) with power removed. </a:t>
            </a:r>
            <a:endParaRPr sz="800">
              <a:solidFill>
                <a:srgbClr val="FFFFFF"/>
              </a:solidFill>
            </a:endParaRPr>
          </a:p>
          <a:p>
            <a:pPr indent="0" lvl="0" marL="0" rtl="0" algn="l">
              <a:spcBef>
                <a:spcPts val="0"/>
              </a:spcBef>
              <a:spcAft>
                <a:spcPts val="0"/>
              </a:spcAft>
              <a:buNone/>
            </a:pPr>
            <a:r>
              <a:rPr lang="en" sz="800">
                <a:solidFill>
                  <a:srgbClr val="FFFFFF"/>
                </a:solidFill>
              </a:rPr>
              <a:t>The cross section below is an average of the data over all radii.</a:t>
            </a:r>
            <a:endParaRPr sz="800">
              <a:solidFill>
                <a:srgbClr val="FFFFFF"/>
              </a:solidFill>
            </a:endParaRPr>
          </a:p>
          <a:p>
            <a:pPr indent="0" lvl="0" marL="0" rtl="0" algn="l">
              <a:spcBef>
                <a:spcPts val="0"/>
              </a:spcBef>
              <a:spcAft>
                <a:spcPts val="0"/>
              </a:spcAft>
              <a:buNone/>
            </a:pPr>
            <a:r>
              <a:t/>
            </a:r>
            <a:endParaRPr sz="800">
              <a:solidFill>
                <a:srgbClr val="FFFFFF"/>
              </a:solidFill>
            </a:endParaRPr>
          </a:p>
          <a:p>
            <a:pPr indent="0" lvl="0" marL="0" rtl="0" algn="l">
              <a:spcBef>
                <a:spcPts val="0"/>
              </a:spcBef>
              <a:spcAft>
                <a:spcPts val="0"/>
              </a:spcAft>
              <a:buNone/>
            </a:pPr>
            <a:r>
              <a:rPr lang="en" sz="800">
                <a:solidFill>
                  <a:srgbClr val="FFFFFF"/>
                </a:solidFill>
              </a:rPr>
              <a:t>Compare this to the LIGO estimate based on the ITM data (next page).  The power is different, but this MIGHT be attributed to the greater coating stress from the thick ETM coating.</a:t>
            </a:r>
            <a:endParaRPr sz="800">
              <a:solidFill>
                <a:srgbClr val="FFFFFF"/>
              </a:solidFill>
            </a:endParaRPr>
          </a:p>
        </p:txBody>
      </p:sp>
      <p:sp>
        <p:nvSpPr>
          <p:cNvPr id="97" name="Google Shape;9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4" name="Google Shape;104;p18"/>
          <p:cNvPicPr preferRelativeResize="0"/>
          <p:nvPr/>
        </p:nvPicPr>
        <p:blipFill>
          <a:blip r:embed="rId3">
            <a:alphaModFix/>
          </a:blip>
          <a:stretch>
            <a:fillRect/>
          </a:stretch>
        </p:blipFill>
        <p:spPr>
          <a:xfrm>
            <a:off x="329339" y="0"/>
            <a:ext cx="8485323" cy="5143501"/>
          </a:xfrm>
          <a:prstGeom prst="rect">
            <a:avLst/>
          </a:prstGeom>
          <a:noFill/>
          <a:ln>
            <a:noFill/>
          </a:ln>
        </p:spPr>
      </p:pic>
      <p:sp>
        <p:nvSpPr>
          <p:cNvPr id="105" name="Google Shape;105;p18"/>
          <p:cNvSpPr txBox="1"/>
          <p:nvPr/>
        </p:nvSpPr>
        <p:spPr>
          <a:xfrm>
            <a:off x="6885500" y="1126025"/>
            <a:ext cx="2003100" cy="19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rPr>
              <a:t>Calculated change after coating (120mm diameter) with power removed.  This is estimated from ITM04 and ITM08 data, these were coated without a mask. See LIGO-T2000398</a:t>
            </a:r>
            <a:endParaRPr sz="800">
              <a:solidFill>
                <a:srgbClr val="FFFFFF"/>
              </a:solidFill>
            </a:endParaRPr>
          </a:p>
          <a:p>
            <a:pPr indent="0" lvl="0" marL="0" rtl="0" algn="l">
              <a:spcBef>
                <a:spcPts val="0"/>
              </a:spcBef>
              <a:spcAft>
                <a:spcPts val="0"/>
              </a:spcAft>
              <a:buNone/>
            </a:pPr>
            <a:r>
              <a:t/>
            </a:r>
            <a:endParaRPr sz="800">
              <a:solidFill>
                <a:srgbClr val="FFFFFF"/>
              </a:solidFill>
            </a:endParaRPr>
          </a:p>
          <a:p>
            <a:pPr indent="0" lvl="0" marL="0" rtl="0" algn="l">
              <a:spcBef>
                <a:spcPts val="0"/>
              </a:spcBef>
              <a:spcAft>
                <a:spcPts val="0"/>
              </a:spcAft>
              <a:buNone/>
            </a:pPr>
            <a:r>
              <a:rPr lang="en" sz="800">
                <a:solidFill>
                  <a:srgbClr val="FFFFFF"/>
                </a:solidFill>
              </a:rPr>
              <a:t>The cross section below is an average of the data over all radii.</a:t>
            </a:r>
            <a:endParaRPr sz="800">
              <a:solidFill>
                <a:srgbClr val="FFFFFF"/>
              </a:solidFill>
            </a:endParaRPr>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sp>
        <p:nvSpPr>
          <p:cNvPr id="106" name="Google Shape;10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graphicFrame>
        <p:nvGraphicFramePr>
          <p:cNvPr id="111" name="Google Shape;111;p19"/>
          <p:cNvGraphicFramePr/>
          <p:nvPr/>
        </p:nvGraphicFramePr>
        <p:xfrm>
          <a:off x="309413" y="844500"/>
          <a:ext cx="3000000" cy="3000000"/>
        </p:xfrm>
        <a:graphic>
          <a:graphicData uri="http://schemas.openxmlformats.org/drawingml/2006/table">
            <a:tbl>
              <a:tblPr>
                <a:noFill/>
                <a:tableStyleId>{CB3556E1-2894-4F73-A470-560CB040665D}</a:tableStyleId>
              </a:tblPr>
              <a:tblGrid>
                <a:gridCol w="682850"/>
                <a:gridCol w="682850"/>
                <a:gridCol w="682850"/>
                <a:gridCol w="682850"/>
                <a:gridCol w="675025"/>
                <a:gridCol w="675025"/>
                <a:gridCol w="675025"/>
                <a:gridCol w="675025"/>
                <a:gridCol w="675025"/>
                <a:gridCol w="682850"/>
                <a:gridCol w="737825"/>
              </a:tblGrid>
              <a:tr h="843325">
                <a:tc>
                  <a:txBody>
                    <a:bodyPr/>
                    <a:lstStyle/>
                    <a:p>
                      <a:pPr indent="0" lvl="0" marL="0" rtl="0" algn="l">
                        <a:spcBef>
                          <a:spcPts val="0"/>
                        </a:spcBef>
                        <a:spcAft>
                          <a:spcPts val="0"/>
                        </a:spcAft>
                        <a:buNone/>
                      </a:pPr>
                      <a:r>
                        <a:rPr b="1" lang="en" sz="800"/>
                        <a:t>T2000644 </a:t>
                      </a:r>
                      <a:endParaRPr b="1" sz="800"/>
                    </a:p>
                    <a:p>
                      <a:pPr indent="0" lvl="0" marL="0" rtl="0" algn="l">
                        <a:spcBef>
                          <a:spcPts val="0"/>
                        </a:spcBef>
                        <a:spcAft>
                          <a:spcPts val="0"/>
                        </a:spcAft>
                        <a:buNone/>
                      </a:pPr>
                      <a:r>
                        <a:t/>
                      </a:r>
                      <a:endParaRPr b="1" sz="800"/>
                    </a:p>
                    <a:p>
                      <a:pPr indent="0" lvl="0" marL="0" rtl="0" algn="l">
                        <a:spcBef>
                          <a:spcPts val="0"/>
                        </a:spcBef>
                        <a:spcAft>
                          <a:spcPts val="0"/>
                        </a:spcAft>
                        <a:buNone/>
                      </a:pPr>
                      <a:r>
                        <a:t/>
                      </a:r>
                      <a:endParaRPr b="1" sz="800"/>
                    </a:p>
                    <a:p>
                      <a:pPr indent="0" lvl="0" marL="0" rtl="0" algn="l">
                        <a:spcBef>
                          <a:spcPts val="0"/>
                        </a:spcBef>
                        <a:spcAft>
                          <a:spcPts val="0"/>
                        </a:spcAft>
                        <a:buNone/>
                      </a:pPr>
                      <a:r>
                        <a:rPr b="1" lang="en" sz="800"/>
                        <a:t>All analysis on 160 mm diameter</a:t>
                      </a:r>
                      <a:endParaRPr b="1"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t>SN</a:t>
                      </a:r>
                      <a:endParaRPr b="1"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Uncoated ROC, Polish Vendor (m)</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BDD7EE"/>
                    </a:solidFill>
                  </a:tcPr>
                </a:tc>
                <a:tc>
                  <a:txBody>
                    <a:bodyPr/>
                    <a:lstStyle/>
                    <a:p>
                      <a:pPr indent="0" lvl="0" marL="0" rtl="0" algn="l">
                        <a:spcBef>
                          <a:spcPts val="0"/>
                        </a:spcBef>
                        <a:spcAft>
                          <a:spcPts val="0"/>
                        </a:spcAft>
                        <a:buNone/>
                      </a:pPr>
                      <a:r>
                        <a:rPr lang="en" sz="800"/>
                        <a:t>Uncoated ROC, LIGO (m)</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BDD7EE"/>
                    </a:solidFill>
                  </a:tcPr>
                </a:tc>
                <a:tc>
                  <a:txBody>
                    <a:bodyPr/>
                    <a:lstStyle/>
                    <a:p>
                      <a:pPr indent="0" lvl="0" marL="0" rtl="0" algn="l">
                        <a:spcBef>
                          <a:spcPts val="0"/>
                        </a:spcBef>
                        <a:spcAft>
                          <a:spcPts val="0"/>
                        </a:spcAft>
                        <a:buNone/>
                      </a:pPr>
                      <a:r>
                        <a:rPr lang="en" sz="800"/>
                        <a:t>∂ ROC LIGO-polish vendor (m)</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BDD7EE"/>
                    </a:solidFill>
                  </a:tcPr>
                </a:tc>
                <a:tc>
                  <a:txBody>
                    <a:bodyPr/>
                    <a:lstStyle/>
                    <a:p>
                      <a:pPr indent="0" lvl="0" marL="0" rtl="0" algn="l">
                        <a:spcBef>
                          <a:spcPts val="0"/>
                        </a:spcBef>
                        <a:spcAft>
                          <a:spcPts val="0"/>
                        </a:spcAft>
                        <a:buNone/>
                      </a:pPr>
                      <a:r>
                        <a:rPr lang="en" sz="800"/>
                        <a:t>After Coating ROC, LIGO (m)</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0CECE"/>
                    </a:solidFill>
                  </a:tcPr>
                </a:tc>
                <a:tc>
                  <a:txBody>
                    <a:bodyPr/>
                    <a:lstStyle/>
                    <a:p>
                      <a:pPr indent="0" lvl="0" marL="0" rtl="0" algn="l">
                        <a:spcBef>
                          <a:spcPts val="0"/>
                        </a:spcBef>
                        <a:spcAft>
                          <a:spcPts val="0"/>
                        </a:spcAft>
                        <a:buNone/>
                      </a:pPr>
                      <a:r>
                        <a:rPr lang="en" sz="800"/>
                        <a:t>∂ coating ROC - LIGO-LIGO (m)</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0CECE"/>
                    </a:solidFill>
                  </a:tcPr>
                </a:tc>
                <a:tc>
                  <a:txBody>
                    <a:bodyPr/>
                    <a:lstStyle/>
                    <a:p>
                      <a:pPr indent="0" lvl="0" marL="0" rtl="0" algn="l">
                        <a:spcBef>
                          <a:spcPts val="0"/>
                        </a:spcBef>
                        <a:spcAft>
                          <a:spcPts val="0"/>
                        </a:spcAft>
                        <a:buNone/>
                      </a:pPr>
                      <a:r>
                        <a:rPr lang="en" sz="800"/>
                        <a:t>∂ coating ROC - LIGO-Polish vendor (m)</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0CECE"/>
                    </a:solidFill>
                  </a:tcPr>
                </a:tc>
                <a:tc>
                  <a:txBody>
                    <a:bodyPr/>
                    <a:lstStyle/>
                    <a:p>
                      <a:pPr indent="0" lvl="0" marL="0" rtl="0" algn="l">
                        <a:spcBef>
                          <a:spcPts val="0"/>
                        </a:spcBef>
                        <a:spcAft>
                          <a:spcPts val="0"/>
                        </a:spcAft>
                        <a:buNone/>
                      </a:pPr>
                      <a:r>
                        <a:rPr lang="en" sz="800"/>
                        <a:t> ∂ Saggita After coating LIGO-Polish vendor (nm)</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 Saggita, stress (calculated by B. Sassolas) (nm)</a:t>
                      </a:r>
                      <a:endParaRPr sz="800"/>
                    </a:p>
                  </a:txBody>
                  <a:tcPr marT="0" marB="0" marR="0" marL="91425" anchor="b">
                    <a:lnL cap="flat" cmpd="sng" w="63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 Sag due to coating uniformity?? (nm)</a:t>
                      </a:r>
                      <a:endParaRPr sz="800"/>
                    </a:p>
                  </a:txBody>
                  <a:tcPr marT="0" marB="0" marR="0" marL="9142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80950">
                <a:tc>
                  <a:txBody>
                    <a:bodyPr/>
                    <a:lstStyle/>
                    <a:p>
                      <a:pPr indent="0" lvl="0" marL="0" rtl="0" algn="l">
                        <a:spcBef>
                          <a:spcPts val="0"/>
                        </a:spcBef>
                        <a:spcAft>
                          <a:spcPts val="0"/>
                        </a:spcAft>
                        <a:buNone/>
                      </a:pPr>
                      <a:r>
                        <a:rPr lang="en" sz="800"/>
                        <a:t>mask 1</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DEBF7"/>
                    </a:solidFill>
                  </a:tcPr>
                </a:tc>
                <a:tc>
                  <a:txBody>
                    <a:bodyPr/>
                    <a:lstStyle/>
                    <a:p>
                      <a:pPr indent="0" lvl="0" marL="0" rtl="0" algn="ctr">
                        <a:lnSpc>
                          <a:spcPct val="115000"/>
                        </a:lnSpc>
                        <a:spcBef>
                          <a:spcPts val="0"/>
                        </a:spcBef>
                        <a:spcAft>
                          <a:spcPts val="0"/>
                        </a:spcAft>
                        <a:buNone/>
                      </a:pPr>
                      <a:r>
                        <a:rPr b="1" lang="en" sz="800"/>
                        <a:t>ETM07</a:t>
                      </a:r>
                      <a:endParaRPr b="1"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800"/>
                        <a:t>2250.8</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 </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 </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2240</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 </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-11.14</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DEBF7"/>
                    </a:solidFill>
                  </a:tcPr>
                </a:tc>
                <a:tc>
                  <a:txBody>
                    <a:bodyPr/>
                    <a:lstStyle/>
                    <a:p>
                      <a:pPr indent="0" lvl="0" marL="0" rtl="0" algn="r">
                        <a:lnSpc>
                          <a:spcPct val="115000"/>
                        </a:lnSpc>
                        <a:spcBef>
                          <a:spcPts val="0"/>
                        </a:spcBef>
                        <a:spcAft>
                          <a:spcPts val="0"/>
                        </a:spcAft>
                        <a:buNone/>
                      </a:pPr>
                      <a:r>
                        <a:rPr lang="en" sz="800"/>
                        <a:t>7.1</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-2.95</a:t>
                      </a:r>
                      <a:endParaRPr sz="800"/>
                    </a:p>
                  </a:txBody>
                  <a:tcPr marT="0" marB="0" marR="91425" marL="91425" anchor="b">
                    <a:lnL cap="flat" cmpd="sng" w="63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10.0</a:t>
                      </a:r>
                      <a:endParaRPr sz="800"/>
                    </a:p>
                  </a:txBody>
                  <a:tcPr marT="0" marB="0" marR="91425" marL="9142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DEBF7"/>
                    </a:solidFill>
                  </a:tcPr>
                </a:tc>
              </a:tr>
              <a:tr h="280950">
                <a:tc>
                  <a:txBody>
                    <a:bodyPr/>
                    <a:lstStyle/>
                    <a:p>
                      <a:pPr indent="0" lvl="0" marL="0" rtl="0" algn="l">
                        <a:spcBef>
                          <a:spcPts val="0"/>
                        </a:spcBef>
                        <a:spcAft>
                          <a:spcPts val="0"/>
                        </a:spcAft>
                        <a:buNone/>
                      </a:pPr>
                      <a:r>
                        <a:rPr lang="en" sz="800"/>
                        <a:t>mask 1</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DEBF7"/>
                    </a:solidFill>
                  </a:tcPr>
                </a:tc>
                <a:tc>
                  <a:txBody>
                    <a:bodyPr/>
                    <a:lstStyle/>
                    <a:p>
                      <a:pPr indent="0" lvl="0" marL="0" rtl="0" algn="ctr">
                        <a:lnSpc>
                          <a:spcPct val="115000"/>
                        </a:lnSpc>
                        <a:spcBef>
                          <a:spcPts val="0"/>
                        </a:spcBef>
                        <a:spcAft>
                          <a:spcPts val="0"/>
                        </a:spcAft>
                        <a:buNone/>
                      </a:pPr>
                      <a:r>
                        <a:rPr b="1" lang="en" sz="800"/>
                        <a:t>ETM08</a:t>
                      </a:r>
                      <a:endParaRPr b="1"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800"/>
                        <a:t>2249.3</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 </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 </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2242</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 </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-7.74</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DEBF7"/>
                    </a:solidFill>
                  </a:tcPr>
                </a:tc>
                <a:tc>
                  <a:txBody>
                    <a:bodyPr/>
                    <a:lstStyle/>
                    <a:p>
                      <a:pPr indent="0" lvl="0" marL="0" rtl="0" algn="r">
                        <a:lnSpc>
                          <a:spcPct val="115000"/>
                        </a:lnSpc>
                        <a:spcBef>
                          <a:spcPts val="0"/>
                        </a:spcBef>
                        <a:spcAft>
                          <a:spcPts val="0"/>
                        </a:spcAft>
                        <a:buNone/>
                      </a:pPr>
                      <a:r>
                        <a:rPr lang="en" sz="800"/>
                        <a:t>4.9</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-2.95</a:t>
                      </a:r>
                      <a:endParaRPr sz="800"/>
                    </a:p>
                  </a:txBody>
                  <a:tcPr marT="0" marB="0" marR="91425" marL="91425" anchor="b">
                    <a:lnL cap="flat" cmpd="sng" w="63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7.9</a:t>
                      </a:r>
                      <a:endParaRPr sz="800"/>
                    </a:p>
                  </a:txBody>
                  <a:tcPr marT="0" marB="0" marR="91425" marL="9142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DEBF7"/>
                    </a:solidFill>
                  </a:tcPr>
                </a:tc>
              </a:tr>
              <a:tr h="280950">
                <a:tc>
                  <a:txBody>
                    <a:bodyPr/>
                    <a:lstStyle/>
                    <a:p>
                      <a:pPr indent="0" lvl="0" marL="0" rtl="0" algn="l">
                        <a:spcBef>
                          <a:spcPts val="0"/>
                        </a:spcBef>
                        <a:spcAft>
                          <a:spcPts val="0"/>
                        </a:spcAft>
                        <a:buNone/>
                      </a:pPr>
                      <a:r>
                        <a:rPr lang="en" sz="800"/>
                        <a:t>mask 1</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DEBF7"/>
                    </a:solidFill>
                  </a:tcPr>
                </a:tc>
                <a:tc>
                  <a:txBody>
                    <a:bodyPr/>
                    <a:lstStyle/>
                    <a:p>
                      <a:pPr indent="0" lvl="0" marL="0" rtl="0" algn="ctr">
                        <a:lnSpc>
                          <a:spcPct val="115000"/>
                        </a:lnSpc>
                        <a:spcBef>
                          <a:spcPts val="0"/>
                        </a:spcBef>
                        <a:spcAft>
                          <a:spcPts val="0"/>
                        </a:spcAft>
                        <a:buNone/>
                      </a:pPr>
                      <a:r>
                        <a:rPr b="1" lang="en" sz="800"/>
                        <a:t>ETM09</a:t>
                      </a:r>
                      <a:endParaRPr b="1"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800"/>
                        <a:t>2250.8</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 </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 </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2242</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 </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-8.42</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DEBF7"/>
                    </a:solidFill>
                  </a:tcPr>
                </a:tc>
                <a:tc>
                  <a:txBody>
                    <a:bodyPr/>
                    <a:lstStyle/>
                    <a:p>
                      <a:pPr indent="0" lvl="0" marL="0" rtl="0" algn="r">
                        <a:lnSpc>
                          <a:spcPct val="115000"/>
                        </a:lnSpc>
                        <a:spcBef>
                          <a:spcPts val="0"/>
                        </a:spcBef>
                        <a:spcAft>
                          <a:spcPts val="0"/>
                        </a:spcAft>
                        <a:buNone/>
                      </a:pPr>
                      <a:r>
                        <a:rPr lang="en" sz="800"/>
                        <a:t>5.3</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-2.95</a:t>
                      </a:r>
                      <a:endParaRPr sz="800"/>
                    </a:p>
                  </a:txBody>
                  <a:tcPr marT="0" marB="0" marR="91425" marL="91425" anchor="b">
                    <a:lnL cap="flat" cmpd="sng" w="63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8.3</a:t>
                      </a:r>
                      <a:endParaRPr sz="800"/>
                    </a:p>
                  </a:txBody>
                  <a:tcPr marT="0" marB="0" marR="91425" marL="9142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DEBF7"/>
                    </a:solidFill>
                  </a:tcPr>
                </a:tc>
              </a:tr>
              <a:tr h="280950">
                <a:tc>
                  <a:txBody>
                    <a:bodyPr/>
                    <a:lstStyle/>
                    <a:p>
                      <a:pPr indent="0" lvl="0" marL="0" rtl="0" algn="l">
                        <a:spcBef>
                          <a:spcPts val="0"/>
                        </a:spcBef>
                        <a:spcAft>
                          <a:spcPts val="0"/>
                        </a:spcAft>
                        <a:buNone/>
                      </a:pPr>
                      <a:r>
                        <a:rPr lang="en" sz="800"/>
                        <a:t>mask 1</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DEBF7"/>
                    </a:solidFill>
                  </a:tcPr>
                </a:tc>
                <a:tc>
                  <a:txBody>
                    <a:bodyPr/>
                    <a:lstStyle/>
                    <a:p>
                      <a:pPr indent="0" lvl="0" marL="0" rtl="0" algn="ctr">
                        <a:lnSpc>
                          <a:spcPct val="115000"/>
                        </a:lnSpc>
                        <a:spcBef>
                          <a:spcPts val="0"/>
                        </a:spcBef>
                        <a:spcAft>
                          <a:spcPts val="0"/>
                        </a:spcAft>
                        <a:buNone/>
                      </a:pPr>
                      <a:r>
                        <a:rPr b="1" lang="en" sz="800"/>
                        <a:t>ETM12</a:t>
                      </a:r>
                      <a:endParaRPr b="1"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800"/>
                        <a:t>2249.0</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2246.6</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-2.4</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2239</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-7.7</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DEBF7"/>
                    </a:solidFill>
                  </a:tcPr>
                </a:tc>
                <a:tc>
                  <a:txBody>
                    <a:bodyPr/>
                    <a:lstStyle/>
                    <a:p>
                      <a:pPr indent="0" lvl="0" marL="0" rtl="0" algn="r">
                        <a:lnSpc>
                          <a:spcPct val="115000"/>
                        </a:lnSpc>
                        <a:spcBef>
                          <a:spcPts val="0"/>
                        </a:spcBef>
                        <a:spcAft>
                          <a:spcPts val="0"/>
                        </a:spcAft>
                        <a:buNone/>
                      </a:pPr>
                      <a:r>
                        <a:rPr lang="en" sz="800"/>
                        <a:t>-10.1</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DEBF7"/>
                    </a:solidFill>
                  </a:tcPr>
                </a:tc>
                <a:tc>
                  <a:txBody>
                    <a:bodyPr/>
                    <a:lstStyle/>
                    <a:p>
                      <a:pPr indent="0" lvl="0" marL="0" rtl="0" algn="r">
                        <a:lnSpc>
                          <a:spcPct val="115000"/>
                        </a:lnSpc>
                        <a:spcBef>
                          <a:spcPts val="0"/>
                        </a:spcBef>
                        <a:spcAft>
                          <a:spcPts val="0"/>
                        </a:spcAft>
                        <a:buNone/>
                      </a:pPr>
                      <a:r>
                        <a:rPr lang="en" sz="800"/>
                        <a:t>6.4</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-2.95</a:t>
                      </a:r>
                      <a:endParaRPr sz="800"/>
                    </a:p>
                  </a:txBody>
                  <a:tcPr marT="0" marB="0" marR="91425" marL="91425" anchor="b">
                    <a:lnL cap="flat" cmpd="sng" w="63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9.4</a:t>
                      </a:r>
                      <a:endParaRPr sz="800"/>
                    </a:p>
                  </a:txBody>
                  <a:tcPr marT="0" marB="0" marR="91425" marL="9142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DEBF7"/>
                    </a:solidFill>
                  </a:tcPr>
                </a:tc>
              </a:tr>
              <a:tr h="280950">
                <a:tc>
                  <a:txBody>
                    <a:bodyPr/>
                    <a:lstStyle/>
                    <a:p>
                      <a:pPr indent="0" lvl="0" marL="0" rtl="0" algn="l">
                        <a:spcBef>
                          <a:spcPts val="0"/>
                        </a:spcBef>
                        <a:spcAft>
                          <a:spcPts val="0"/>
                        </a:spcAft>
                        <a:buNone/>
                      </a:pPr>
                      <a:r>
                        <a:rPr lang="en" sz="800"/>
                        <a:t>mask 2</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 sz="800"/>
                        <a:t>ETM11</a:t>
                      </a:r>
                      <a:endParaRPr b="1"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800"/>
                        <a:t>2250.6</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2248.8</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-1.8</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2250</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1.2</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800"/>
                        <a:t>-0.6</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800"/>
                        <a:t>0.4</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-2.95</a:t>
                      </a:r>
                      <a:endParaRPr sz="800"/>
                    </a:p>
                  </a:txBody>
                  <a:tcPr marT="0" marB="0" marR="91425" marL="91425" anchor="b">
                    <a:lnL cap="flat" cmpd="sng" w="63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3.3</a:t>
                      </a:r>
                      <a:endParaRPr sz="800"/>
                    </a:p>
                  </a:txBody>
                  <a:tcPr marT="0" marB="0" marR="91425" marL="9142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r>
              <a:tr h="280950">
                <a:tc>
                  <a:txBody>
                    <a:bodyPr/>
                    <a:lstStyle/>
                    <a:p>
                      <a:pPr indent="0" lvl="0" marL="0" rtl="0" algn="l">
                        <a:spcBef>
                          <a:spcPts val="0"/>
                        </a:spcBef>
                        <a:spcAft>
                          <a:spcPts val="0"/>
                        </a:spcAft>
                        <a:buNone/>
                      </a:pPr>
                      <a:r>
                        <a:rPr lang="en" sz="800"/>
                        <a:t>mask 2</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 sz="800"/>
                        <a:t>ETM14</a:t>
                      </a:r>
                      <a:endParaRPr b="1"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800"/>
                        <a:t>2251.0</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2248.9</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-2.1</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2251</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2.09</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800"/>
                        <a:t>-0.04</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800"/>
                        <a:t>0.0</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-2.95</a:t>
                      </a:r>
                      <a:endParaRPr sz="800"/>
                    </a:p>
                  </a:txBody>
                  <a:tcPr marT="0" marB="0" marR="91425" marL="91425" anchor="b">
                    <a:lnL cap="flat" cmpd="sng" w="63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3.0</a:t>
                      </a:r>
                      <a:endParaRPr sz="800"/>
                    </a:p>
                  </a:txBody>
                  <a:tcPr marT="0" marB="0" marR="91425" marL="9142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2CC"/>
                    </a:solidFill>
                  </a:tcPr>
                </a:tc>
              </a:tr>
              <a:tr h="280950">
                <a:tc>
                  <a:txBody>
                    <a:bodyPr/>
                    <a:lstStyle/>
                    <a:p>
                      <a:pPr indent="0" lvl="0" marL="0" rtl="0" algn="l">
                        <a:spcBef>
                          <a:spcPts val="0"/>
                        </a:spcBef>
                        <a:spcAft>
                          <a:spcPts val="0"/>
                        </a:spcAft>
                        <a:buNone/>
                      </a:pPr>
                      <a:r>
                        <a:rPr lang="en" sz="800"/>
                        <a:t>mask 3</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2EFDA"/>
                    </a:solidFill>
                  </a:tcPr>
                </a:tc>
                <a:tc>
                  <a:txBody>
                    <a:bodyPr/>
                    <a:lstStyle/>
                    <a:p>
                      <a:pPr indent="0" lvl="0" marL="0" rtl="0" algn="ctr">
                        <a:lnSpc>
                          <a:spcPct val="115000"/>
                        </a:lnSpc>
                        <a:spcBef>
                          <a:spcPts val="0"/>
                        </a:spcBef>
                        <a:spcAft>
                          <a:spcPts val="0"/>
                        </a:spcAft>
                        <a:buNone/>
                      </a:pPr>
                      <a:r>
                        <a:rPr b="1" lang="en" sz="800"/>
                        <a:t>ETM10</a:t>
                      </a:r>
                      <a:endParaRPr b="1"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800"/>
                        <a:t>2250.1</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 </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 </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2248</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 sz="800"/>
                        <a:t> </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-2.43</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2EFDA"/>
                    </a:solidFill>
                  </a:tcPr>
                </a:tc>
                <a:tc>
                  <a:txBody>
                    <a:bodyPr/>
                    <a:lstStyle/>
                    <a:p>
                      <a:pPr indent="0" lvl="0" marL="0" rtl="0" algn="r">
                        <a:lnSpc>
                          <a:spcPct val="115000"/>
                        </a:lnSpc>
                        <a:spcBef>
                          <a:spcPts val="0"/>
                        </a:spcBef>
                        <a:spcAft>
                          <a:spcPts val="0"/>
                        </a:spcAft>
                        <a:buNone/>
                      </a:pPr>
                      <a:r>
                        <a:rPr lang="en" sz="800"/>
                        <a:t>1.5</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-2.95</a:t>
                      </a:r>
                      <a:endParaRPr sz="800"/>
                    </a:p>
                  </a:txBody>
                  <a:tcPr marT="0" marB="0" marR="91425" marL="91425" anchor="b">
                    <a:lnL cap="flat" cmpd="sng" w="63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4.5</a:t>
                      </a:r>
                      <a:endParaRPr sz="800"/>
                    </a:p>
                  </a:txBody>
                  <a:tcPr marT="0" marB="0" marR="91425" marL="9142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2EFDA"/>
                    </a:solidFill>
                  </a:tcPr>
                </a:tc>
              </a:tr>
              <a:tr h="280950">
                <a:tc>
                  <a:txBody>
                    <a:bodyPr/>
                    <a:lstStyle/>
                    <a:p>
                      <a:pPr indent="0" lvl="0" marL="0" rtl="0" algn="l">
                        <a:spcBef>
                          <a:spcPts val="0"/>
                        </a:spcBef>
                        <a:spcAft>
                          <a:spcPts val="0"/>
                        </a:spcAft>
                        <a:buNone/>
                      </a:pPr>
                      <a:r>
                        <a:rPr lang="en" sz="800"/>
                        <a:t>mask 3</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2EFDA"/>
                    </a:solidFill>
                  </a:tcPr>
                </a:tc>
                <a:tc>
                  <a:txBody>
                    <a:bodyPr/>
                    <a:lstStyle/>
                    <a:p>
                      <a:pPr indent="0" lvl="0" marL="0" rtl="0" algn="ctr">
                        <a:lnSpc>
                          <a:spcPct val="115000"/>
                        </a:lnSpc>
                        <a:spcBef>
                          <a:spcPts val="0"/>
                        </a:spcBef>
                        <a:spcAft>
                          <a:spcPts val="0"/>
                        </a:spcAft>
                        <a:buNone/>
                      </a:pPr>
                      <a:r>
                        <a:rPr b="1" lang="en" sz="800"/>
                        <a:t>ETM13</a:t>
                      </a:r>
                      <a:endParaRPr b="1"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800"/>
                        <a:t>2249.7</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2247.6</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-2.1</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2244</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AD1DC"/>
                    </a:solidFill>
                  </a:tcPr>
                </a:tc>
                <a:tc>
                  <a:txBody>
                    <a:bodyPr/>
                    <a:lstStyle/>
                    <a:p>
                      <a:pPr indent="0" lvl="0" marL="0" rtl="0" algn="r">
                        <a:lnSpc>
                          <a:spcPct val="115000"/>
                        </a:lnSpc>
                        <a:spcBef>
                          <a:spcPts val="0"/>
                        </a:spcBef>
                        <a:spcAft>
                          <a:spcPts val="0"/>
                        </a:spcAft>
                        <a:buNone/>
                      </a:pPr>
                      <a:r>
                        <a:rPr lang="en" sz="800"/>
                        <a:t>-3.4</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2EFDA"/>
                    </a:solidFill>
                  </a:tcPr>
                </a:tc>
                <a:tc>
                  <a:txBody>
                    <a:bodyPr/>
                    <a:lstStyle/>
                    <a:p>
                      <a:pPr indent="0" lvl="0" marL="0" rtl="0" algn="r">
                        <a:lnSpc>
                          <a:spcPct val="115000"/>
                        </a:lnSpc>
                        <a:spcBef>
                          <a:spcPts val="0"/>
                        </a:spcBef>
                        <a:spcAft>
                          <a:spcPts val="0"/>
                        </a:spcAft>
                        <a:buNone/>
                      </a:pPr>
                      <a:r>
                        <a:rPr lang="en" sz="800"/>
                        <a:t>-5.54</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2EFDA"/>
                    </a:solidFill>
                  </a:tcPr>
                </a:tc>
                <a:tc>
                  <a:txBody>
                    <a:bodyPr/>
                    <a:lstStyle/>
                    <a:p>
                      <a:pPr indent="0" lvl="0" marL="0" rtl="0" algn="r">
                        <a:lnSpc>
                          <a:spcPct val="115000"/>
                        </a:lnSpc>
                        <a:spcBef>
                          <a:spcPts val="0"/>
                        </a:spcBef>
                        <a:spcAft>
                          <a:spcPts val="0"/>
                        </a:spcAft>
                        <a:buNone/>
                      </a:pPr>
                      <a:r>
                        <a:rPr lang="en" sz="800"/>
                        <a:t>3.5</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-2.95</a:t>
                      </a:r>
                      <a:endParaRPr sz="800"/>
                    </a:p>
                  </a:txBody>
                  <a:tcPr marT="0" marB="0" marR="91425" marL="91425" anchor="b">
                    <a:lnL cap="flat" cmpd="sng" w="63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6.5</a:t>
                      </a:r>
                      <a:endParaRPr sz="800"/>
                    </a:p>
                  </a:txBody>
                  <a:tcPr marT="0" marB="0" marR="91425" marL="9142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2EFDA"/>
                    </a:solidFill>
                  </a:tcPr>
                </a:tc>
              </a:tr>
              <a:tr h="280950">
                <a:tc>
                  <a:txBody>
                    <a:bodyPr/>
                    <a:lstStyle/>
                    <a:p>
                      <a:pPr indent="0" lvl="0" marL="0" rtl="0" algn="l">
                        <a:spcBef>
                          <a:spcPts val="0"/>
                        </a:spcBef>
                        <a:spcAft>
                          <a:spcPts val="0"/>
                        </a:spcAft>
                        <a:buNone/>
                      </a:pPr>
                      <a:r>
                        <a:rPr lang="en" sz="800"/>
                        <a:t>mask 3</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2EFDA"/>
                    </a:solidFill>
                  </a:tcPr>
                </a:tc>
                <a:tc>
                  <a:txBody>
                    <a:bodyPr/>
                    <a:lstStyle/>
                    <a:p>
                      <a:pPr indent="0" lvl="0" marL="0" rtl="0" algn="ctr">
                        <a:lnSpc>
                          <a:spcPct val="115000"/>
                        </a:lnSpc>
                        <a:spcBef>
                          <a:spcPts val="0"/>
                        </a:spcBef>
                        <a:spcAft>
                          <a:spcPts val="0"/>
                        </a:spcAft>
                        <a:buNone/>
                      </a:pPr>
                      <a:r>
                        <a:rPr b="1" lang="en" sz="800"/>
                        <a:t>ETM15</a:t>
                      </a:r>
                      <a:endParaRPr b="1"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800"/>
                        <a:t>2249.9</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2247.2</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-2.7</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2245</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AD1DC"/>
                    </a:solidFill>
                  </a:tcPr>
                </a:tc>
                <a:tc>
                  <a:txBody>
                    <a:bodyPr/>
                    <a:lstStyle/>
                    <a:p>
                      <a:pPr indent="0" lvl="0" marL="0" rtl="0" algn="r">
                        <a:lnSpc>
                          <a:spcPct val="115000"/>
                        </a:lnSpc>
                        <a:spcBef>
                          <a:spcPts val="0"/>
                        </a:spcBef>
                        <a:spcAft>
                          <a:spcPts val="0"/>
                        </a:spcAft>
                        <a:buNone/>
                      </a:pPr>
                      <a:r>
                        <a:rPr lang="en" sz="800"/>
                        <a:t>-1.8</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2EFDA"/>
                    </a:solidFill>
                  </a:tcPr>
                </a:tc>
                <a:tc>
                  <a:txBody>
                    <a:bodyPr/>
                    <a:lstStyle/>
                    <a:p>
                      <a:pPr indent="0" lvl="0" marL="0" rtl="0" algn="r">
                        <a:lnSpc>
                          <a:spcPct val="115000"/>
                        </a:lnSpc>
                        <a:spcBef>
                          <a:spcPts val="0"/>
                        </a:spcBef>
                        <a:spcAft>
                          <a:spcPts val="0"/>
                        </a:spcAft>
                        <a:buNone/>
                      </a:pPr>
                      <a:r>
                        <a:rPr lang="en" sz="800"/>
                        <a:t>-4.46</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2EFDA"/>
                    </a:solidFill>
                  </a:tcPr>
                </a:tc>
                <a:tc>
                  <a:txBody>
                    <a:bodyPr/>
                    <a:lstStyle/>
                    <a:p>
                      <a:pPr indent="0" lvl="0" marL="0" rtl="0" algn="r">
                        <a:lnSpc>
                          <a:spcPct val="115000"/>
                        </a:lnSpc>
                        <a:spcBef>
                          <a:spcPts val="0"/>
                        </a:spcBef>
                        <a:spcAft>
                          <a:spcPts val="0"/>
                        </a:spcAft>
                        <a:buNone/>
                      </a:pPr>
                      <a:r>
                        <a:rPr lang="en" sz="800"/>
                        <a:t>2.8</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-2.95</a:t>
                      </a:r>
                      <a:endParaRPr sz="800"/>
                    </a:p>
                  </a:txBody>
                  <a:tcPr marT="0" marB="0" marR="91425" marL="91425" anchor="b">
                    <a:lnL cap="flat" cmpd="sng" w="63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5.8</a:t>
                      </a:r>
                      <a:endParaRPr sz="800"/>
                    </a:p>
                  </a:txBody>
                  <a:tcPr marT="0" marB="0" marR="91425" marL="9142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2EFDA"/>
                    </a:solidFill>
                  </a:tcPr>
                </a:tc>
              </a:tr>
              <a:tr h="280950">
                <a:tc>
                  <a:txBody>
                    <a:bodyPr/>
                    <a:lstStyle/>
                    <a:p>
                      <a:pPr indent="0" lvl="0" marL="0" rtl="0" algn="l">
                        <a:spcBef>
                          <a:spcPts val="0"/>
                        </a:spcBef>
                        <a:spcAft>
                          <a:spcPts val="0"/>
                        </a:spcAft>
                        <a:buNone/>
                      </a:pPr>
                      <a:r>
                        <a:rPr lang="en" sz="800"/>
                        <a:t>mask 3</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2EFDA"/>
                    </a:solidFill>
                  </a:tcPr>
                </a:tc>
                <a:tc>
                  <a:txBody>
                    <a:bodyPr/>
                    <a:lstStyle/>
                    <a:p>
                      <a:pPr indent="0" lvl="0" marL="0" rtl="0" algn="ctr">
                        <a:lnSpc>
                          <a:spcPct val="115000"/>
                        </a:lnSpc>
                        <a:spcBef>
                          <a:spcPts val="0"/>
                        </a:spcBef>
                        <a:spcAft>
                          <a:spcPts val="0"/>
                        </a:spcAft>
                        <a:buNone/>
                      </a:pPr>
                      <a:r>
                        <a:rPr b="1" lang="en" sz="800"/>
                        <a:t>ETM16</a:t>
                      </a:r>
                      <a:endParaRPr b="1"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800"/>
                        <a:t>2249.6</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2247.5</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-2.1</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2247</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AD1DC"/>
                    </a:solidFill>
                  </a:tcPr>
                </a:tc>
                <a:tc>
                  <a:txBody>
                    <a:bodyPr/>
                    <a:lstStyle/>
                    <a:p>
                      <a:pPr indent="0" lvl="0" marL="0" rtl="0" algn="r">
                        <a:lnSpc>
                          <a:spcPct val="115000"/>
                        </a:lnSpc>
                        <a:spcBef>
                          <a:spcPts val="0"/>
                        </a:spcBef>
                        <a:spcAft>
                          <a:spcPts val="0"/>
                        </a:spcAft>
                        <a:buNone/>
                      </a:pPr>
                      <a:r>
                        <a:rPr lang="en" sz="800"/>
                        <a:t>-0.6</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2EFDA"/>
                    </a:solidFill>
                  </a:tcPr>
                </a:tc>
                <a:tc>
                  <a:txBody>
                    <a:bodyPr/>
                    <a:lstStyle/>
                    <a:p>
                      <a:pPr indent="0" lvl="0" marL="0" rtl="0" algn="r">
                        <a:lnSpc>
                          <a:spcPct val="115000"/>
                        </a:lnSpc>
                        <a:spcBef>
                          <a:spcPts val="0"/>
                        </a:spcBef>
                        <a:spcAft>
                          <a:spcPts val="0"/>
                        </a:spcAft>
                        <a:buNone/>
                      </a:pPr>
                      <a:r>
                        <a:rPr lang="en" sz="800"/>
                        <a:t>-2.68</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2EFDA"/>
                    </a:solidFill>
                  </a:tcPr>
                </a:tc>
                <a:tc>
                  <a:txBody>
                    <a:bodyPr/>
                    <a:lstStyle/>
                    <a:p>
                      <a:pPr indent="0" lvl="0" marL="0" rtl="0" algn="r">
                        <a:lnSpc>
                          <a:spcPct val="115000"/>
                        </a:lnSpc>
                        <a:spcBef>
                          <a:spcPts val="0"/>
                        </a:spcBef>
                        <a:spcAft>
                          <a:spcPts val="0"/>
                        </a:spcAft>
                        <a:buNone/>
                      </a:pPr>
                      <a:r>
                        <a:rPr lang="en" sz="800"/>
                        <a:t>1.7</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-2.95</a:t>
                      </a:r>
                      <a:endParaRPr sz="800"/>
                    </a:p>
                  </a:txBody>
                  <a:tcPr marT="0" marB="0" marR="91425" marL="91425" anchor="b">
                    <a:lnL cap="flat" cmpd="sng" w="63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4.6</a:t>
                      </a:r>
                      <a:endParaRPr sz="800"/>
                    </a:p>
                  </a:txBody>
                  <a:tcPr marT="0" marB="0" marR="91425" marL="9142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2EFDA"/>
                    </a:solidFill>
                  </a:tcPr>
                </a:tc>
              </a:tr>
              <a:tr h="326200">
                <a:tc>
                  <a:txBody>
                    <a:bodyPr/>
                    <a:lstStyle/>
                    <a:p>
                      <a:pPr indent="0" lvl="0" marL="0" rtl="0" algn="l">
                        <a:spcBef>
                          <a:spcPts val="0"/>
                        </a:spcBef>
                        <a:spcAft>
                          <a:spcPts val="0"/>
                        </a:spcAft>
                        <a:buNone/>
                      </a:pPr>
                      <a:r>
                        <a:rPr lang="en" sz="800"/>
                        <a:t>no mask</a:t>
                      </a:r>
                      <a:endParaRPr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t>PEN-ITM02</a:t>
                      </a:r>
                      <a:endParaRPr b="1" sz="800"/>
                    </a:p>
                  </a:txBody>
                  <a:tcPr marT="0" marB="0" marR="0"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800"/>
                        <a:t>2498</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 </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 </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2491</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t> </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a:t>
                      </a:r>
                      <a:r>
                        <a:rPr lang="en" sz="800"/>
                        <a:t>7</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3.6</a:t>
                      </a:r>
                      <a:endParaRPr sz="800"/>
                    </a:p>
                  </a:txBody>
                  <a:tcPr marT="0" marB="0" marR="91425" marL="914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-2.95</a:t>
                      </a:r>
                      <a:endParaRPr sz="800"/>
                    </a:p>
                  </a:txBody>
                  <a:tcPr marT="0" marB="0" marR="91425" marL="91425" anchor="b">
                    <a:lnL cap="flat" cmpd="sng" w="63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t>*6.5</a:t>
                      </a:r>
                      <a:endParaRPr sz="800"/>
                    </a:p>
                  </a:txBody>
                  <a:tcPr marT="0" marB="0" marR="91425" marL="9142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12" name="Google Shape;112;p19"/>
          <p:cNvSpPr txBox="1"/>
          <p:nvPr/>
        </p:nvSpPr>
        <p:spPr>
          <a:xfrm>
            <a:off x="245925" y="95650"/>
            <a:ext cx="7839000" cy="6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We appear to have a relative uncertainty of ~ 2 meters</a:t>
            </a:r>
            <a:endParaRPr/>
          </a:p>
          <a:p>
            <a:pPr indent="0" lvl="0" marL="0" rtl="0" algn="l">
              <a:spcBef>
                <a:spcPts val="0"/>
              </a:spcBef>
              <a:spcAft>
                <a:spcPts val="0"/>
              </a:spcAft>
              <a:buNone/>
            </a:pPr>
            <a:r>
              <a:rPr lang="en"/>
              <a:t>We were lucky with aLIGO TMs. Coating stress is comparable to </a:t>
            </a:r>
            <a:r>
              <a:rPr baseline="30000" lang="en"/>
              <a:t>1/</a:t>
            </a:r>
            <a:r>
              <a:rPr lang="en"/>
              <a:t>Uniformity error</a:t>
            </a:r>
            <a:endParaRPr/>
          </a:p>
        </p:txBody>
      </p:sp>
      <p:sp>
        <p:nvSpPr>
          <p:cNvPr id="113" name="Google Shape;113;p19"/>
          <p:cNvSpPr txBox="1"/>
          <p:nvPr/>
        </p:nvSpPr>
        <p:spPr>
          <a:xfrm>
            <a:off x="7962450" y="1694425"/>
            <a:ext cx="881100" cy="11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2 nm spread within mask 1</a:t>
            </a:r>
            <a:endParaRPr/>
          </a:p>
        </p:txBody>
      </p:sp>
      <p:sp>
        <p:nvSpPr>
          <p:cNvPr id="114" name="Google Shape;114;p19"/>
          <p:cNvSpPr txBox="1"/>
          <p:nvPr/>
        </p:nvSpPr>
        <p:spPr>
          <a:xfrm>
            <a:off x="7962450" y="3230725"/>
            <a:ext cx="970800" cy="14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 2 nm spread within mask 2</a:t>
            </a:r>
            <a:endParaRPr>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900">
                <a:solidFill>
                  <a:schemeClr val="dk1"/>
                </a:solidFill>
              </a:rPr>
              <a:t>*see page 12</a:t>
            </a:r>
            <a:endParaRPr sz="900">
              <a:solidFill>
                <a:schemeClr val="dk1"/>
              </a:solidFill>
            </a:endParaRPr>
          </a:p>
        </p:txBody>
      </p:sp>
      <p:sp>
        <p:nvSpPr>
          <p:cNvPr id="115" name="Google Shape;115;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E</a:t>
            </a:r>
            <a:r>
              <a:rPr lang="en" sz="2200"/>
              <a:t>xpected stress deformation see C2000282 source: LMA</a:t>
            </a:r>
            <a:endParaRPr sz="2200"/>
          </a:p>
        </p:txBody>
      </p:sp>
      <p:pic>
        <p:nvPicPr>
          <p:cNvPr id="121" name="Google Shape;121;p20"/>
          <p:cNvPicPr preferRelativeResize="0"/>
          <p:nvPr/>
        </p:nvPicPr>
        <p:blipFill>
          <a:blip r:embed="rId3">
            <a:alphaModFix/>
          </a:blip>
          <a:stretch>
            <a:fillRect/>
          </a:stretch>
        </p:blipFill>
        <p:spPr>
          <a:xfrm>
            <a:off x="649563" y="1152463"/>
            <a:ext cx="7515225" cy="3724275"/>
          </a:xfrm>
          <a:prstGeom prst="rect">
            <a:avLst/>
          </a:prstGeom>
          <a:noFill/>
          <a:ln>
            <a:noFill/>
          </a:ln>
        </p:spPr>
      </p:pic>
      <p:sp>
        <p:nvSpPr>
          <p:cNvPr id="122" name="Google Shape;12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Second order fit to stress prediction is good over the center 160 mm Ø</a:t>
            </a:r>
            <a:endParaRPr sz="2000"/>
          </a:p>
        </p:txBody>
      </p:sp>
      <p:pic>
        <p:nvPicPr>
          <p:cNvPr id="128" name="Google Shape;128;p21"/>
          <p:cNvPicPr preferRelativeResize="0"/>
          <p:nvPr/>
        </p:nvPicPr>
        <p:blipFill>
          <a:blip r:embed="rId3">
            <a:alphaModFix/>
          </a:blip>
          <a:stretch>
            <a:fillRect/>
          </a:stretch>
        </p:blipFill>
        <p:spPr>
          <a:xfrm>
            <a:off x="1598875" y="1077650"/>
            <a:ext cx="5946251" cy="3820975"/>
          </a:xfrm>
          <a:prstGeom prst="rect">
            <a:avLst/>
          </a:prstGeom>
          <a:noFill/>
          <a:ln>
            <a:noFill/>
          </a:ln>
        </p:spPr>
      </p:pic>
      <p:sp>
        <p:nvSpPr>
          <p:cNvPr id="129" name="Google Shape;129;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