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60" r:id="rId5"/>
    <p:sldId id="262" r:id="rId6"/>
    <p:sldId id="280" r:id="rId7"/>
    <p:sldId id="261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85" r:id="rId22"/>
    <p:sldId id="277" r:id="rId23"/>
    <p:sldId id="287" r:id="rId24"/>
    <p:sldId id="278" r:id="rId25"/>
    <p:sldId id="290" r:id="rId26"/>
    <p:sldId id="279" r:id="rId27"/>
    <p:sldId id="281" r:id="rId28"/>
    <p:sldId id="291" r:id="rId29"/>
    <p:sldId id="288" r:id="rId30"/>
    <p:sldId id="266" r:id="rId31"/>
    <p:sldId id="282" r:id="rId32"/>
    <p:sldId id="283" r:id="rId33"/>
    <p:sldId id="286" r:id="rId34"/>
    <p:sldId id="284" r:id="rId35"/>
    <p:sldId id="289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3" autoAdjust="0"/>
    <p:restoredTop sz="99249" autoAdjust="0"/>
  </p:normalViewPr>
  <p:slideViewPr>
    <p:cSldViewPr snapToGrid="0" snapToObjects="1">
      <p:cViewPr>
        <p:scale>
          <a:sx n="121" d="100"/>
          <a:sy n="121" d="100"/>
        </p:scale>
        <p:origin x="-792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A07CF-85EC-4A46-9EA5-877B96A998E5}" type="datetimeFigureOut">
              <a:t>12.04.21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B83CF-C309-674C-BD0D-5D14D43B60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360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827AF-43D7-9147-8215-F7D665FAEB23}" type="datetimeFigureOut">
              <a:t>12.04.21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0DEDC-EF3F-C84B-BE85-3B8AC1E6BD8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7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4B4E-4827-9845-827F-518E04C14BDB}" type="datetime1">
              <a:t>12.04.21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1218-44C2-F74D-B0E7-883BA7ECE05E}" type="datetime1">
              <a:t>12.04.21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4D2E-6F5F-CD44-A502-DAB10E5BD1D6}" type="datetime1">
              <a:t>12.04.21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D072-08B5-704D-BC56-6946B1CD25DD}" type="datetime1">
              <a:t>12.04.21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A077-B7D8-514A-80F9-45C312460814}" type="datetime1">
              <a:t>12.04.21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3DA-497F-C245-BC96-8E6FCC4F2AA5}" type="datetime1">
              <a:t>12.04.21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47D6-3661-1E42-B89F-4810B00DDFF1}" type="datetime1">
              <a:t>12.04.21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C269-05D3-0D49-8662-3A69FBD281BD}" type="datetime1">
              <a:t>12.04.21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49B5-8CD1-0440-BCD8-60EB4D238AB8}" type="datetime1">
              <a:t>12.04.21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465A-57AB-314B-81AE-E44D893DBEAC}" type="datetime1">
              <a:t>12.04.21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672-BF65-424D-A741-19EFCB2FB8B7}" type="datetime1">
              <a:t>12.04.21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E9D54-4FF0-6249-B246-13E5DCAB25C8}" type="datetime1">
              <a:t>12.04.21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T. Dent - Compact binary merger rates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C50B9-8307-7946-BAEC-F7055B3DE179}" type="slidenum"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cc.ligo.org/LIGO-P2000077/public" TargetMode="External"/><Relationship Id="rId3" Type="http://schemas.openxmlformats.org/officeDocument/2006/relationships/hyperlink" Target="https://arxiv.org/abs/2010.1453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hyperlink" Target="https://dcc.ligo.org/LIGO-P2000434/publi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w-openscience.org/eventapi/html/GWTC-2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s://arxiv.org/abs/2010.14527" TargetMode="External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hyperlink" Target="https://youtu.be/oF_C-HfUam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ligo.org/science/Publication-O3aPopulations/" TargetMode="External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3990" y="173930"/>
            <a:ext cx="1002203" cy="610806"/>
          </a:xfrm>
          <a:prstGeom prst="rect">
            <a:avLst/>
          </a:prstGeom>
          <a:gradFill flip="none" rotWithShape="1">
            <a:gsLst>
              <a:gs pos="0">
                <a:srgbClr val="D9D9D9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" y="-365453"/>
            <a:ext cx="1279636" cy="1655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322" y="2130425"/>
            <a:ext cx="8889357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Rates of compact binary mergers from LIGO/Virgo observations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T. Dent </a:t>
            </a:r>
            <a:br>
              <a:rPr lang="en-US"/>
            </a:br>
            <a:r>
              <a:rPr lang="en-US"/>
              <a:t>(</a:t>
            </a:r>
            <a:r>
              <a:rPr lang="en-US" sz="2600"/>
              <a:t>IGFAE, University of Santiago de Compostela)</a:t>
            </a:r>
          </a:p>
          <a:p>
            <a:r>
              <a:rPr lang="en-US"/>
              <a:t>f</a:t>
            </a:r>
            <a:r>
              <a:rPr lang="en-US"/>
              <a:t>or the LIGO Scientific &amp; Virgo Collaborations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3815" y="5592167"/>
            <a:ext cx="2438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LIGO Document G2100014-v3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451" y="246037"/>
            <a:ext cx="1260000" cy="533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529" y="94556"/>
            <a:ext cx="2987995" cy="349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75" y="5935290"/>
            <a:ext cx="4857646" cy="972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7710" y="6197493"/>
            <a:ext cx="1392764" cy="683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2009" y="6260053"/>
            <a:ext cx="2068110" cy="3959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780" y="6110789"/>
            <a:ext cx="1073423" cy="545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t="17736" b="17759"/>
          <a:stretch/>
        </p:blipFill>
        <p:spPr>
          <a:xfrm>
            <a:off x="7117908" y="483235"/>
            <a:ext cx="1943998" cy="44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6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 &amp;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Simplified / ‘straw man’ models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in future we will have </a:t>
            </a:r>
            <a:r>
              <a:rPr lang="en-US" i="1">
                <a:solidFill>
                  <a:srgbClr val="FF0000"/>
                </a:solidFill>
              </a:rPr>
              <a:t>large</a:t>
            </a:r>
            <a:r>
              <a:rPr lang="en-US">
                <a:solidFill>
                  <a:srgbClr val="FF0000"/>
                </a:solidFill>
              </a:rPr>
              <a:t> # statistics</a:t>
            </a:r>
          </a:p>
          <a:p>
            <a:r>
              <a:rPr lang="en-US"/>
              <a:t>Bayesian hierarchical inference</a:t>
            </a:r>
          </a:p>
          <a:p>
            <a:r>
              <a:rPr lang="en-US"/>
              <a:t>Search sensitivity estimation</a:t>
            </a:r>
          </a:p>
          <a:p>
            <a:endParaRPr lang="en-US"/>
          </a:p>
          <a:p>
            <a:r>
              <a:rPr lang="en-US"/>
              <a:t>Search background estimation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075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Compact binary merger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/>
              <a:t>2 × mass</a:t>
            </a:r>
          </a:p>
          <a:p>
            <a:pPr>
              <a:lnSpc>
                <a:spcPct val="140000"/>
              </a:lnSpc>
            </a:pPr>
            <a:r>
              <a:rPr lang="en-US"/>
              <a:t>6 </a:t>
            </a:r>
            <a:r>
              <a:rPr lang="en-US"/>
              <a:t>× </a:t>
            </a:r>
            <a:r>
              <a:rPr lang="en-US"/>
              <a:t>spin </a:t>
            </a:r>
          </a:p>
          <a:p>
            <a:pPr>
              <a:lnSpc>
                <a:spcPct val="140000"/>
              </a:lnSpc>
            </a:pPr>
            <a:r>
              <a:rPr lang="en-US"/>
              <a:t>3 </a:t>
            </a:r>
            <a:r>
              <a:rPr lang="en-US"/>
              <a:t>× </a:t>
            </a:r>
            <a:r>
              <a:rPr lang="en-US"/>
              <a:t>location (d/z, RA, dec)</a:t>
            </a:r>
          </a:p>
          <a:p>
            <a:pPr>
              <a:lnSpc>
                <a:spcPct val="140000"/>
              </a:lnSpc>
            </a:pPr>
            <a:r>
              <a:rPr lang="en-US"/>
              <a:t>3 </a:t>
            </a:r>
            <a:r>
              <a:rPr lang="en-US"/>
              <a:t>× </a:t>
            </a:r>
            <a:r>
              <a:rPr lang="en-US"/>
              <a:t>rotation (𝜄, 𝜙, 𝜑</a:t>
            </a:r>
            <a:r>
              <a:rPr lang="en-US" baseline="-25000"/>
              <a:t>c</a:t>
            </a:r>
            <a:r>
              <a:rPr lang="en-US"/>
              <a:t>)</a:t>
            </a:r>
          </a:p>
          <a:p>
            <a:pPr>
              <a:lnSpc>
                <a:spcPct val="140000"/>
              </a:lnSpc>
            </a:pPr>
            <a:r>
              <a:rPr lang="en-US"/>
              <a:t>Time of merger 𝑡</a:t>
            </a:r>
            <a:r>
              <a:rPr lang="en-US" baseline="-25000"/>
              <a:t>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11</a:t>
            </a:fld>
            <a:endParaRPr lang="uk-UA"/>
          </a:p>
        </p:txBody>
      </p:sp>
      <p:pic>
        <p:nvPicPr>
          <p:cNvPr id="6" name="Picture 5" descr="Screen Shot 2021-04-12 at 21.28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73" y="1913893"/>
            <a:ext cx="4233792" cy="29305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0288" y="1824401"/>
            <a:ext cx="1535917" cy="527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853403" y="3219532"/>
            <a:ext cx="550609" cy="634950"/>
          </a:xfrm>
          <a:prstGeom prst="rect">
            <a:avLst/>
          </a:prstGeom>
          <a:solidFill>
            <a:srgbClr val="FF0000">
              <a:alpha val="3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0288" y="2529039"/>
            <a:ext cx="1334535" cy="516570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82043" y="4898855"/>
            <a:ext cx="2173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Georgia"/>
                <a:cs typeface="Georgia"/>
              </a:rPr>
              <a:t>image credit : T. Callister</a:t>
            </a:r>
          </a:p>
        </p:txBody>
      </p:sp>
    </p:spTree>
    <p:extLst>
      <p:ext uri="{BB962C8B-B14F-4D97-AF65-F5344CB8AC3E}">
        <p14:creationId xmlns:p14="http://schemas.microsoft.com/office/powerpoint/2010/main" val="201558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/>
              <a:t>“</a:t>
            </a:r>
            <a:r>
              <a:rPr lang="en-US" sz="3800"/>
              <a:t>Population properties of compact objects from [GWTC-2]”</a:t>
            </a:r>
            <a:endParaRPr lang="en-US" sz="3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5855"/>
            <a:ext cx="8229600" cy="431030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Paper accepted, ApJL</a:t>
            </a:r>
            <a:br>
              <a:rPr lang="en-US"/>
            </a:br>
            <a:r>
              <a:rPr lang="en-US" sz="1800">
                <a:latin typeface="Courier"/>
                <a:cs typeface="Courier"/>
                <a:hlinkClick r:id="rId2"/>
              </a:rPr>
              <a:t>https://dcc.ligo.org/LIGO-P2000077/public</a:t>
            </a:r>
            <a:r>
              <a:rPr lang="en-US" sz="1800">
                <a:latin typeface="Courier"/>
                <a:cs typeface="Courier"/>
              </a:rPr>
              <a:t/>
            </a:r>
            <a:br>
              <a:rPr lang="en-US" sz="1800">
                <a:latin typeface="Courier"/>
                <a:cs typeface="Courier"/>
              </a:rPr>
            </a:br>
            <a:r>
              <a:rPr lang="mr-IN" sz="1800">
                <a:latin typeface="Courier"/>
                <a:cs typeface="Courier"/>
                <a:hlinkClick r:id="rId3"/>
              </a:rPr>
              <a:t>https://arxiv.org/abs/2010.14533</a:t>
            </a:r>
            <a:endParaRPr lang="en-US" sz="1800">
              <a:latin typeface="Courier"/>
              <a:cs typeface="Courier"/>
            </a:endParaRPr>
          </a:p>
          <a:p>
            <a:r>
              <a:rPr lang="en-US"/>
              <a:t>Mass models &amp; population properties</a:t>
            </a:r>
          </a:p>
          <a:p>
            <a:r>
              <a:rPr lang="en-US"/>
              <a:t>Spin models &amp; population properties</a:t>
            </a:r>
          </a:p>
          <a:p>
            <a:r>
              <a:rPr lang="en-US"/>
              <a:t>Redshift dependence</a:t>
            </a:r>
          </a:p>
          <a:p>
            <a:r>
              <a:rPr lang="en-US"/>
              <a:t>Summary rate estimates</a:t>
            </a:r>
          </a:p>
          <a:p>
            <a:r>
              <a:rPr lang="en-US"/>
              <a:t>Outlier analysis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12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/>
              <a:t>Mass models </a:t>
            </a:r>
            <a:r>
              <a:rPr lang="mr-IN" sz="4000"/>
              <a:t>–</a:t>
            </a:r>
            <a:r>
              <a:rPr lang="en-US" sz="4000"/>
              <a:t> power-law &amp;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8981"/>
            <a:ext cx="8229600" cy="4996225"/>
          </a:xfrm>
        </p:spPr>
        <p:txBody>
          <a:bodyPr>
            <a:normAutofit lnSpcReduction="10000"/>
          </a:bodyPr>
          <a:lstStyle/>
          <a:p>
            <a:r>
              <a:rPr lang="en-US"/>
              <a:t>Use simple ‘straw person’ models to </a:t>
            </a:r>
            <a:r>
              <a:rPr lang="en-US" i="1"/>
              <a:t>describe </a:t>
            </a:r>
            <a:r>
              <a:rPr lang="en-US"/>
              <a:t>data </a:t>
            </a:r>
            <a:r>
              <a:rPr lang="en-GB"/>
              <a:t> </a:t>
            </a:r>
            <a:r>
              <a:rPr lang="en-US"/>
              <a:t>(not derived from astro modelling !)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O1-O2 results : p(m1) consistent with truncated power law, p(m2|m1) consistent with power law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13</a:t>
            </a:fld>
            <a:endParaRPr lang="uk-UA"/>
          </a:p>
        </p:txBody>
      </p:sp>
      <p:pic>
        <p:nvPicPr>
          <p:cNvPr id="7" name="Picture 6" descr="Screen Shot 2021-04-15 at 00.31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6328"/>
            <a:ext cx="9144000" cy="2517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6330" y="5083168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143450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BH mass spectrum has feature(s)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bla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14</a:t>
            </a:fld>
            <a:endParaRPr lang="uk-UA"/>
          </a:p>
        </p:txBody>
      </p:sp>
      <p:pic>
        <p:nvPicPr>
          <p:cNvPr id="7" name="Picture 6" descr="Screen Shot 2021-04-15 at 00.4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6" y="1328637"/>
            <a:ext cx="4565243" cy="5027713"/>
          </a:xfrm>
          <a:prstGeom prst="rect">
            <a:avLst/>
          </a:prstGeom>
        </p:spPr>
      </p:pic>
      <p:pic>
        <p:nvPicPr>
          <p:cNvPr id="8" name="Picture 7" descr="Screen Shot 2021-04-15 at 01.42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24" y="1328637"/>
            <a:ext cx="4203526" cy="2153254"/>
          </a:xfrm>
          <a:prstGeom prst="rect">
            <a:avLst/>
          </a:prstGeom>
        </p:spPr>
      </p:pic>
      <p:pic>
        <p:nvPicPr>
          <p:cNvPr id="6" name="Picture 5" descr="Screen Shot 2021-04-15 at 01.56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25" y="3589725"/>
            <a:ext cx="4203526" cy="2609956"/>
          </a:xfrm>
          <a:prstGeom prst="rect">
            <a:avLst/>
          </a:prstGeom>
        </p:spPr>
      </p:pic>
      <p:pic>
        <p:nvPicPr>
          <p:cNvPr id="11" name="Picture 10" descr="Screen Shot 2021-04-15 at 01.58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91" y="5361767"/>
            <a:ext cx="1990729" cy="274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33005" y="6199681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244774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BH mass spectrum has feature(s)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bla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15</a:t>
            </a:fld>
            <a:endParaRPr lang="uk-UA"/>
          </a:p>
        </p:txBody>
      </p:sp>
      <p:pic>
        <p:nvPicPr>
          <p:cNvPr id="7" name="Picture 6" descr="Screen Shot 2021-04-15 at 00.4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6" y="1328637"/>
            <a:ext cx="4565243" cy="5027713"/>
          </a:xfrm>
          <a:prstGeom prst="rect">
            <a:avLst/>
          </a:prstGeom>
        </p:spPr>
      </p:pic>
      <p:pic>
        <p:nvPicPr>
          <p:cNvPr id="8" name="Picture 7" descr="Screen Shot 2021-04-15 at 01.42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24" y="1328637"/>
            <a:ext cx="4203526" cy="2153254"/>
          </a:xfrm>
          <a:prstGeom prst="rect">
            <a:avLst/>
          </a:prstGeom>
        </p:spPr>
      </p:pic>
      <p:pic>
        <p:nvPicPr>
          <p:cNvPr id="9" name="Picture 8" descr="Screen Shot 2021-04-15 at 01.43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24" y="3600220"/>
            <a:ext cx="4203526" cy="2603075"/>
          </a:xfrm>
          <a:prstGeom prst="rect">
            <a:avLst/>
          </a:prstGeom>
        </p:spPr>
      </p:pic>
      <p:pic>
        <p:nvPicPr>
          <p:cNvPr id="10" name="Picture 9" descr="Screen Shot 2021-04-15 at 01.46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29" y="4121268"/>
            <a:ext cx="2070191" cy="2692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8996" y="6207354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98159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/>
              <a:t>Mass spectrum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65569"/>
          </a:xfrm>
        </p:spPr>
        <p:txBody>
          <a:bodyPr/>
          <a:lstStyle/>
          <a:p>
            <a:r>
              <a:rPr lang="en-US"/>
              <a:t>Minimum BH mass  </a:t>
            </a:r>
            <a:br>
              <a:rPr lang="en-US"/>
            </a:br>
            <a:r>
              <a:rPr lang="en-US"/>
              <a:t>not well determined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16</a:t>
            </a:fld>
            <a:endParaRPr lang="uk-UA"/>
          </a:p>
        </p:txBody>
      </p:sp>
      <p:pic>
        <p:nvPicPr>
          <p:cNvPr id="6" name="Picture 5" descr="Screen Shot 2021-04-16 at 00.47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47" y="1377462"/>
            <a:ext cx="1993900" cy="2188307"/>
          </a:xfrm>
          <a:prstGeom prst="rect">
            <a:avLst/>
          </a:prstGeom>
        </p:spPr>
      </p:pic>
      <p:pic>
        <p:nvPicPr>
          <p:cNvPr id="7" name="Picture 6" descr="Screen Shot 2021-04-16 at 00.49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62" y="2083041"/>
            <a:ext cx="1320800" cy="368300"/>
          </a:xfrm>
          <a:prstGeom prst="rect">
            <a:avLst/>
          </a:prstGeom>
        </p:spPr>
      </p:pic>
      <p:pic>
        <p:nvPicPr>
          <p:cNvPr id="8" name="Picture 7" descr="Screen Shot 2021-04-16 at 00.49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94" y="3448229"/>
            <a:ext cx="1841500" cy="317500"/>
          </a:xfrm>
          <a:prstGeom prst="rect">
            <a:avLst/>
          </a:prstGeom>
        </p:spPr>
      </p:pic>
      <p:pic>
        <p:nvPicPr>
          <p:cNvPr id="11" name="Picture 10" descr="Screen Shot 2021-04-16 at 00.41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41" y="3695881"/>
            <a:ext cx="1981200" cy="2413000"/>
          </a:xfrm>
          <a:prstGeom prst="rect">
            <a:avLst/>
          </a:prstGeom>
        </p:spPr>
      </p:pic>
      <p:pic>
        <p:nvPicPr>
          <p:cNvPr id="12" name="Picture 11" descr="Screen Shot 2021-04-16 at 00.41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71" y="4390399"/>
            <a:ext cx="1181100" cy="4064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439982" y="3831348"/>
            <a:ext cx="7176477" cy="21016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Gaussian peak centred @</a:t>
            </a:r>
            <a:br>
              <a:rPr lang="en-US"/>
            </a:br>
            <a:r>
              <a:rPr lang="en-US"/>
              <a:t>30-40 M</a:t>
            </a:r>
            <a:r>
              <a:rPr lang="en-US" baseline="-25000"/>
              <a:t>☉</a:t>
            </a:r>
            <a:r>
              <a:rPr lang="en-US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6121" y="6111855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393031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/>
              <a:t>Mass spectrum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Astrophysical interpretation  .. ?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Maximum mass &gt;~70 M</a:t>
            </a:r>
            <a:r>
              <a:rPr lang="en-US" baseline="-25000"/>
              <a:t>☉</a:t>
            </a:r>
            <a:r>
              <a:rPr lang="en-US"/>
              <a:t>, </a:t>
            </a:r>
            <a:br>
              <a:rPr lang="en-US"/>
            </a:br>
            <a:r>
              <a:rPr lang="en-US"/>
              <a:t>large uncertainty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17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33304" b="875"/>
          <a:stretch/>
        </p:blipFill>
        <p:spPr>
          <a:xfrm>
            <a:off x="541586" y="2263733"/>
            <a:ext cx="5211462" cy="1125429"/>
          </a:xfrm>
          <a:prstGeom prst="rect">
            <a:avLst/>
          </a:prstGeom>
        </p:spPr>
      </p:pic>
      <p:pic>
        <p:nvPicPr>
          <p:cNvPr id="11" name="Picture 10" descr="Screen Shot 2021-04-16 at 00.41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98" y="1612948"/>
            <a:ext cx="1637333" cy="1994188"/>
          </a:xfrm>
          <a:prstGeom prst="rect">
            <a:avLst/>
          </a:prstGeom>
        </p:spPr>
      </p:pic>
      <p:pic>
        <p:nvPicPr>
          <p:cNvPr id="10" name="Picture 9" descr="Screen Shot 2021-04-16 at 00.57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69" y="3994150"/>
            <a:ext cx="2006600" cy="2362200"/>
          </a:xfrm>
          <a:prstGeom prst="rect">
            <a:avLst/>
          </a:prstGeom>
        </p:spPr>
      </p:pic>
      <p:pic>
        <p:nvPicPr>
          <p:cNvPr id="13" name="Picture 12" descr="Screen Shot 2021-04-16 at 00.57.5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6" b="7283"/>
          <a:stretch/>
        </p:blipFill>
        <p:spPr>
          <a:xfrm>
            <a:off x="4532408" y="5267521"/>
            <a:ext cx="1409700" cy="375547"/>
          </a:xfrm>
          <a:prstGeom prst="rect">
            <a:avLst/>
          </a:prstGeom>
        </p:spPr>
      </p:pic>
      <p:pic>
        <p:nvPicPr>
          <p:cNvPr id="14" name="Picture 13" descr="Screen Shot 2021-04-16 at 00.41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82" y="2163237"/>
            <a:ext cx="1066800" cy="3670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9470" y="3409010"/>
            <a:ext cx="2626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>
                <a:latin typeface="Georgia"/>
                <a:cs typeface="Georgia"/>
              </a:rPr>
              <a:t>Baxter et al. arXiv:2104.02685</a:t>
            </a:r>
            <a:endParaRPr lang="en-US" sz="1400">
              <a:latin typeface="Georgia"/>
              <a:cs typeface="Georg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9119" y="6079351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140215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/>
              <a:t>BH spin evidence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Spins affect GW signal in two ways</a:t>
            </a:r>
          </a:p>
          <a:p>
            <a:pPr lvl="1"/>
            <a:r>
              <a:rPr lang="en-US"/>
              <a:t>Orbit-aligned spins </a:t>
            </a:r>
            <a:r>
              <a:rPr lang="en-US">
                <a:solidFill>
                  <a:srgbClr val="FF0000"/>
                </a:solidFill>
              </a:rPr>
              <a:t>speed up </a:t>
            </a:r>
            <a:r>
              <a:rPr lang="en-US"/>
              <a:t>or </a:t>
            </a:r>
            <a:br>
              <a:rPr lang="en-US"/>
            </a:br>
            <a:r>
              <a:rPr lang="en-US">
                <a:solidFill>
                  <a:srgbClr val="3366FF"/>
                </a:solidFill>
              </a:rPr>
              <a:t>slow down</a:t>
            </a:r>
            <a:r>
              <a:rPr lang="en-US"/>
              <a:t> inspiral</a:t>
            </a:r>
          </a:p>
          <a:p>
            <a:pPr lvl="1"/>
            <a:endParaRPr lang="en-US"/>
          </a:p>
          <a:p>
            <a:pPr lvl="1"/>
            <a:r>
              <a:rPr lang="en-US"/>
              <a:t>In-plane spins cause orbit to </a:t>
            </a:r>
            <a:br>
              <a:rPr lang="en-US"/>
            </a:b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</a:rPr>
              <a:t>precess </a:t>
            </a:r>
            <a:r>
              <a:rPr lang="en-US"/>
              <a:t>around total ang. mom.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18</a:t>
            </a:fld>
            <a:endParaRPr lang="uk-UA"/>
          </a:p>
        </p:txBody>
      </p:sp>
      <p:pic>
        <p:nvPicPr>
          <p:cNvPr id="6" name="Picture 5" descr="Screen Shot 2021-04-12 at 21.28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1438031"/>
            <a:ext cx="2297723" cy="1590437"/>
          </a:xfrm>
          <a:prstGeom prst="rect">
            <a:avLst/>
          </a:prstGeom>
        </p:spPr>
      </p:pic>
      <p:pic>
        <p:nvPicPr>
          <p:cNvPr id="8" name="Picture 7" descr="Screen Shot 2021-04-16 at 16.11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99" y="2741949"/>
            <a:ext cx="3108078" cy="768418"/>
          </a:xfrm>
          <a:prstGeom prst="rect">
            <a:avLst/>
          </a:prstGeom>
        </p:spPr>
      </p:pic>
      <p:pic>
        <p:nvPicPr>
          <p:cNvPr id="9" name="Picture 8" descr="Screen Shot 2021-04-16 at 16.38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71" y="4879734"/>
            <a:ext cx="4398113" cy="769670"/>
          </a:xfrm>
          <a:prstGeom prst="rect">
            <a:avLst/>
          </a:prstGeom>
        </p:spPr>
      </p:pic>
      <p:pic>
        <p:nvPicPr>
          <p:cNvPr id="10" name="Picture 9" descr="Screen Shot 2021-04-16 at 16.52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07" y="3571151"/>
            <a:ext cx="2670672" cy="2837962"/>
          </a:xfrm>
          <a:prstGeom prst="rect">
            <a:avLst/>
          </a:prstGeom>
        </p:spPr>
      </p:pic>
      <p:pic>
        <p:nvPicPr>
          <p:cNvPr id="11" name="Picture 10" descr="Screen Shot 2021-04-16 at 17.06.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71" y="5706208"/>
            <a:ext cx="4052277" cy="2310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0890" y="6369991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Georgia"/>
                <a:cs typeface="Georgia"/>
              </a:rPr>
              <a:t>image credit: V. Varma</a:t>
            </a:r>
            <a:endParaRPr lang="en-US" sz="110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4114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Spin magnitude / tilt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79976"/>
            <a:ext cx="8229600" cy="1605400"/>
          </a:xfrm>
        </p:spPr>
        <p:txBody>
          <a:bodyPr>
            <a:normAutofit lnSpcReduction="10000"/>
          </a:bodyPr>
          <a:lstStyle/>
          <a:p>
            <a:r>
              <a:rPr lang="en-US"/>
              <a:t>Mostly small but nonzero spins</a:t>
            </a:r>
          </a:p>
          <a:p>
            <a:r>
              <a:rPr lang="en-US"/>
              <a:t>Mostly small tilts (spins close to orbit-aligned) but </a:t>
            </a:r>
            <a:r>
              <a:rPr lang="en-US" i="1"/>
              <a:t>some</a:t>
            </a:r>
            <a:r>
              <a:rPr lang="en-US"/>
              <a:t> highly tilted / anti-aligned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19</a:t>
            </a:fld>
            <a:endParaRPr lang="uk-UA"/>
          </a:p>
        </p:txBody>
      </p:sp>
      <p:pic>
        <p:nvPicPr>
          <p:cNvPr id="6" name="Picture 5" descr="Screen Shot 2021-04-16 at 19.46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547"/>
            <a:ext cx="9144000" cy="3219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4350" y="4572582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218317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LIGO </a:t>
            </a:r>
            <a:r>
              <a:rPr lang="mr-IN"/>
              <a:t>–</a:t>
            </a:r>
            <a:r>
              <a:rPr lang="en-US"/>
              <a:t> Virgo collaborations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</a:t>
            </a:fld>
            <a:endParaRPr lang="uk-UA"/>
          </a:p>
        </p:txBody>
      </p:sp>
      <p:pic>
        <p:nvPicPr>
          <p:cNvPr id="7" name="Picture 6" descr="LSC_map_2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7" y="1471561"/>
            <a:ext cx="7130617" cy="3525786"/>
          </a:xfrm>
          <a:prstGeom prst="rect">
            <a:avLst/>
          </a:prstGeom>
        </p:spPr>
      </p:pic>
      <p:pic>
        <p:nvPicPr>
          <p:cNvPr id="8" name="Picture 7" descr="virgo_map_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2" y="3698556"/>
            <a:ext cx="3329185" cy="2573013"/>
          </a:xfrm>
          <a:prstGeom prst="rect">
            <a:avLst/>
          </a:prstGeom>
        </p:spPr>
      </p:pic>
      <p:pic>
        <p:nvPicPr>
          <p:cNvPr id="9" name="Picture 8" descr="lsc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7" y="1471561"/>
            <a:ext cx="1035123" cy="4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1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Evidence for in-plane (precessing)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19668"/>
            <a:ext cx="8559800" cy="1651855"/>
          </a:xfrm>
        </p:spPr>
        <p:txBody>
          <a:bodyPr>
            <a:noAutofit/>
          </a:bodyPr>
          <a:lstStyle/>
          <a:p>
            <a:r>
              <a:rPr lang="en-US" sz="2600"/>
              <a:t>No </a:t>
            </a:r>
            <a:r>
              <a:rPr lang="en-US" sz="2600" i="1"/>
              <a:t>single</a:t>
            </a:r>
            <a:r>
              <a:rPr lang="en-US" sz="2600"/>
              <a:t> binary merger has strong evidence for 𝜒</a:t>
            </a:r>
            <a:r>
              <a:rPr lang="en-US" sz="2600" baseline="-25000"/>
              <a:t>p</a:t>
            </a:r>
            <a:r>
              <a:rPr lang="en-US" sz="2600"/>
              <a:t> &gt; </a:t>
            </a:r>
            <a:r>
              <a:rPr lang="en-US" sz="2600">
                <a:latin typeface="Courier"/>
                <a:cs typeface="Courier"/>
              </a:rPr>
              <a:t>0</a:t>
            </a:r>
          </a:p>
          <a:p>
            <a:r>
              <a:rPr lang="en-US" sz="2600"/>
              <a:t>May be caused by BH formation kicks (isolated binaries)</a:t>
            </a:r>
          </a:p>
          <a:p>
            <a:r>
              <a:rPr lang="en-US" sz="2600"/>
              <a:t>or dynamical formation, or 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20</a:t>
            </a:fld>
            <a:endParaRPr lang="uk-UA"/>
          </a:p>
        </p:txBody>
      </p:sp>
      <p:pic>
        <p:nvPicPr>
          <p:cNvPr id="6" name="Picture 5" descr="Screen Shot 2021-04-16 at 23.16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48" y="1287100"/>
            <a:ext cx="4194284" cy="3148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6611" y="4173358"/>
            <a:ext cx="3616495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Fraction with preferentially aligned spins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848" y="2537991"/>
            <a:ext cx="240232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Width of cos(tilt) Gaussian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3360" y="4507696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142860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Evidence for tilts beyond 90°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29541"/>
            <a:ext cx="8559800" cy="2025087"/>
          </a:xfrm>
        </p:spPr>
        <p:txBody>
          <a:bodyPr>
            <a:normAutofit/>
          </a:bodyPr>
          <a:lstStyle/>
          <a:p>
            <a:r>
              <a:rPr lang="en-US" sz="2400"/>
              <a:t>𝜒</a:t>
            </a:r>
            <a:r>
              <a:rPr lang="en-US" sz="2400" baseline="-25000"/>
              <a:t>eff</a:t>
            </a:r>
            <a:r>
              <a:rPr lang="en-US" sz="2400"/>
              <a:t> &lt; </a:t>
            </a:r>
            <a:r>
              <a:rPr lang="en-US" sz="2400">
                <a:latin typeface="Courier"/>
                <a:cs typeface="Courier"/>
              </a:rPr>
              <a:t>0</a:t>
            </a:r>
            <a:r>
              <a:rPr lang="en-US" sz="2400">
                <a:cs typeface="Courier"/>
              </a:rPr>
              <a:t> implies one or both spins </a:t>
            </a:r>
            <a:r>
              <a:rPr lang="en-US" sz="2400" i="1">
                <a:cs typeface="Courier"/>
              </a:rPr>
              <a:t>anti-aligned </a:t>
            </a:r>
            <a:r>
              <a:rPr lang="en-US" sz="2400">
                <a:cs typeface="Courier"/>
              </a:rPr>
              <a:t>with orbit</a:t>
            </a:r>
          </a:p>
          <a:p>
            <a:r>
              <a:rPr lang="en-US" sz="2400">
                <a:cs typeface="Courier"/>
              </a:rPr>
              <a:t>~12% to ~44% of binaries have such spins</a:t>
            </a:r>
          </a:p>
          <a:p>
            <a:r>
              <a:rPr lang="en-US" sz="2400" i="1">
                <a:cs typeface="Courier"/>
              </a:rPr>
              <a:t>Suggests</a:t>
            </a:r>
            <a:r>
              <a:rPr lang="en-US" sz="2400">
                <a:cs typeface="Courier"/>
              </a:rPr>
              <a:t> more than 1 formation channel active</a:t>
            </a:r>
            <a:br>
              <a:rPr lang="en-US" sz="2400">
                <a:cs typeface="Courier"/>
              </a:rPr>
            </a:br>
            <a:r>
              <a:rPr lang="en-US" sz="1400">
                <a:cs typeface="Courier"/>
              </a:rPr>
              <a:t> eg </a:t>
            </a:r>
            <a:r>
              <a:rPr lang="en-US" sz="1400">
                <a:latin typeface="Georgia"/>
                <a:cs typeface="Georgia"/>
              </a:rPr>
              <a:t>Zevin et al. </a:t>
            </a:r>
            <a:r>
              <a:rPr lang="is-IS" sz="1400">
                <a:latin typeface="Georgia"/>
                <a:cs typeface="Georgia"/>
              </a:rPr>
              <a:t>Astrophys.J. 910 (2021) 2, 152</a:t>
            </a:r>
          </a:p>
          <a:p>
            <a:endParaRPr lang="en-US" sz="2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21</a:t>
            </a:fld>
            <a:endParaRPr lang="uk-UA"/>
          </a:p>
        </p:txBody>
      </p:sp>
      <p:pic>
        <p:nvPicPr>
          <p:cNvPr id="9" name="Picture 8" descr="Screen Shot 2021-04-17 at 00.20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52" y="1240692"/>
            <a:ext cx="4919297" cy="3146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865" y="4409125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330510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Redshift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8376"/>
            <a:ext cx="8229600" cy="1280625"/>
          </a:xfrm>
        </p:spPr>
        <p:txBody>
          <a:bodyPr/>
          <a:lstStyle/>
          <a:p>
            <a:r>
              <a:rPr lang="en-US"/>
              <a:t>Comoving rate probably increases with z</a:t>
            </a:r>
          </a:p>
          <a:p>
            <a:r>
              <a:rPr lang="en-US"/>
              <a:t>Probably more slowly than M-D SFR ~(1+z)</a:t>
            </a:r>
            <a:r>
              <a:rPr lang="en-US" baseline="30000"/>
              <a:t>2.7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22</a:t>
            </a:fld>
            <a:endParaRPr lang="uk-UA"/>
          </a:p>
        </p:txBody>
      </p:sp>
      <p:pic>
        <p:nvPicPr>
          <p:cNvPr id="6" name="Picture 5" descr="Screen Shot 2021-04-17 at 00.59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348153"/>
            <a:ext cx="4946162" cy="3629181"/>
          </a:xfrm>
          <a:prstGeom prst="rect">
            <a:avLst/>
          </a:prstGeom>
        </p:spPr>
      </p:pic>
      <p:pic>
        <p:nvPicPr>
          <p:cNvPr id="7" name="Picture 6" descr="Screen Shot 2021-04-17 at 01.00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22" y="1628371"/>
            <a:ext cx="3710985" cy="269630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7786077" y="1766373"/>
            <a:ext cx="0" cy="2139461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 Shot 2021-04-17 at 01.00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68" y="4420180"/>
            <a:ext cx="3130839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11875" y="4944849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200134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Merger rate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6728"/>
            <a:ext cx="8473440" cy="467868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BBH rate (constant comoving) </a:t>
            </a:r>
          </a:p>
          <a:p>
            <a:pPr lvl="1"/>
            <a:r>
              <a:rPr lang="en-US" sz="3000"/>
              <a:t>allowing redshift evolution </a:t>
            </a:r>
          </a:p>
          <a:p>
            <a:r>
              <a:rPr lang="en-US">
                <a:cs typeface="Courier"/>
              </a:rPr>
              <a:t>BNS rate assuming masses uniform on (1,2.5) M</a:t>
            </a:r>
            <a:r>
              <a:rPr lang="en-US" baseline="-25000"/>
              <a:t>☉</a:t>
            </a:r>
          </a:p>
          <a:p>
            <a:endParaRPr lang="en-US" sz="3500">
              <a:cs typeface="Courier"/>
            </a:endParaRPr>
          </a:p>
          <a:p>
            <a:r>
              <a:rPr lang="en-US">
                <a:cs typeface="Courier"/>
              </a:rPr>
              <a:t>NSBH rate limit (O1-O2)</a:t>
            </a:r>
          </a:p>
          <a:p>
            <a:pPr marL="457200" lvl="1" indent="0">
              <a:buNone/>
            </a:pPr>
            <a:r>
              <a:rPr lang="en-US">
                <a:cs typeface="Courier"/>
              </a:rPr>
              <a:t>(90% credible, 1.4+5 </a:t>
            </a:r>
            <a:r>
              <a:rPr lang="en-US">
                <a:cs typeface="Courier"/>
              </a:rPr>
              <a:t>M</a:t>
            </a:r>
            <a:r>
              <a:rPr lang="en-US" baseline="-25000"/>
              <a:t>☉</a:t>
            </a:r>
            <a:r>
              <a:rPr lang="en-US"/>
              <a:t> systems)</a:t>
            </a:r>
          </a:p>
          <a:p>
            <a:pPr lvl="1"/>
            <a:r>
              <a:rPr lang="en-US"/>
              <a:t>to be updated with O3 data in upcoming publications</a:t>
            </a:r>
          </a:p>
          <a:p>
            <a:r>
              <a:rPr lang="en-US">
                <a:cs typeface="Courier"/>
              </a:rPr>
              <a:t>Other merger rate limits : </a:t>
            </a:r>
            <a:br>
              <a:rPr lang="en-US">
                <a:cs typeface="Courier"/>
              </a:rPr>
            </a:br>
            <a:r>
              <a:rPr lang="en-US">
                <a:cs typeface="Courier"/>
              </a:rPr>
              <a:t>IMBH, sub-solar mass, eccentric binaries 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23</a:t>
            </a:fld>
            <a:endParaRPr lang="uk-UA"/>
          </a:p>
        </p:txBody>
      </p:sp>
      <p:pic>
        <p:nvPicPr>
          <p:cNvPr id="6" name="Picture 5" descr="Screen Shot 2021-04-17 at 17.31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41" y="1650553"/>
            <a:ext cx="3419999" cy="376387"/>
          </a:xfrm>
          <a:prstGeom prst="rect">
            <a:avLst/>
          </a:prstGeom>
        </p:spPr>
      </p:pic>
      <p:pic>
        <p:nvPicPr>
          <p:cNvPr id="7" name="Picture 6" descr="Screen Shot 2021-04-17 at 17.32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42" y="2169010"/>
            <a:ext cx="3779998" cy="349353"/>
          </a:xfrm>
          <a:prstGeom prst="rect">
            <a:avLst/>
          </a:prstGeom>
        </p:spPr>
      </p:pic>
      <p:pic>
        <p:nvPicPr>
          <p:cNvPr id="8" name="Picture 7" descr="Screen Shot 2021-04-17 at 17.40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90" y="3062544"/>
            <a:ext cx="3079750" cy="397685"/>
          </a:xfrm>
          <a:prstGeom prst="rect">
            <a:avLst/>
          </a:prstGeom>
        </p:spPr>
      </p:pic>
      <p:pic>
        <p:nvPicPr>
          <p:cNvPr id="9" name="Picture 8" descr="Screen Shot 2021-04-17 at 17.48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16" y="3798481"/>
            <a:ext cx="1691998" cy="3580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66930" y="3953806"/>
            <a:ext cx="26187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>
                <a:latin typeface="Georgia"/>
                <a:cs typeface="Georgia"/>
              </a:rPr>
              <a:t>LVC, Phys. Rev. X 9, 031040 (2019)</a:t>
            </a:r>
            <a:endParaRPr lang="en-US" sz="1200">
              <a:latin typeface="Georgia"/>
              <a:cs typeface="Georg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5211" y="6022017"/>
            <a:ext cx="2918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>
                <a:latin typeface="Georgia"/>
                <a:cs typeface="Georgia"/>
              </a:rPr>
              <a:t>LVC, </a:t>
            </a:r>
            <a:r>
              <a:rPr lang="nb-NO" sz="1200">
                <a:latin typeface="Georgia"/>
                <a:cs typeface="Georgia"/>
              </a:rPr>
              <a:t>Phys. Rev. Lett. 123, 161102 (2019)</a:t>
            </a:r>
            <a:endParaRPr lang="en-US" sz="1200">
              <a:latin typeface="Georgia"/>
              <a:cs typeface="Georg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43886" y="6022017"/>
            <a:ext cx="25562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>
                <a:latin typeface="Georgia"/>
                <a:cs typeface="Georgia"/>
              </a:rPr>
              <a:t>LVC, </a:t>
            </a:r>
            <a:r>
              <a:rPr lang="de-DE" sz="1200">
                <a:latin typeface="Georgia"/>
                <a:cs typeface="Georgia"/>
              </a:rPr>
              <a:t>Astrophys. J. 883, 149 (2019)</a:t>
            </a:r>
            <a:endParaRPr lang="en-US" sz="1200">
              <a:latin typeface="Georgia"/>
              <a:cs typeface="Georg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1250" y="6022017"/>
            <a:ext cx="2844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>
                <a:latin typeface="Georgia"/>
                <a:cs typeface="Georgia"/>
              </a:rPr>
              <a:t>LVC, Phys. Rev. D 100, 064064 (2019)</a:t>
            </a:r>
            <a:endParaRPr lang="en-US" sz="1200">
              <a:latin typeface="Georgia"/>
              <a:cs typeface="Georg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1346" y="3449733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77188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Outlier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3954" cy="4525963"/>
          </a:xfrm>
        </p:spPr>
        <p:txBody>
          <a:bodyPr/>
          <a:lstStyle/>
          <a:p>
            <a:r>
              <a:rPr lang="en-US"/>
              <a:t>Events with apparently ‘extreme’ mass parameters</a:t>
            </a:r>
          </a:p>
          <a:p>
            <a:pPr lvl="1"/>
            <a:r>
              <a:rPr lang="en-US"/>
              <a:t>Consider impact of population model (~prior) on measured event masses</a:t>
            </a:r>
          </a:p>
          <a:p>
            <a:pPr lvl="1"/>
            <a:r>
              <a:rPr lang="en-US"/>
              <a:t>Compare with most extreme </a:t>
            </a:r>
            <a:r>
              <a:rPr lang="en-US" i="1"/>
              <a:t>expected</a:t>
            </a:r>
            <a:r>
              <a:rPr lang="en-US"/>
              <a:t> event</a:t>
            </a:r>
          </a:p>
          <a:p>
            <a:pPr lvl="1"/>
            <a:r>
              <a:rPr lang="en-US"/>
              <a:t>Check if inferred population is consistent under inclusion/exclusion of event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462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GW190521 </a:t>
            </a:r>
            <a:r>
              <a:rPr lang="mr-IN"/>
              <a:t>–</a:t>
            </a:r>
            <a:r>
              <a:rPr lang="en-US"/>
              <a:t> the heaviest BBH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3661"/>
            <a:ext cx="8229600" cy="4878057"/>
          </a:xfrm>
        </p:spPr>
        <p:txBody>
          <a:bodyPr>
            <a:normAutofit lnSpcReduction="10000"/>
          </a:bodyPr>
          <a:lstStyle/>
          <a:p>
            <a:r>
              <a:rPr lang="en-US"/>
              <a:t>Masses (M</a:t>
            </a:r>
            <a:r>
              <a:rPr lang="en-US" baseline="-25000"/>
              <a:t>☉</a:t>
            </a:r>
            <a:r>
              <a:rPr lang="en-US"/>
              <a:t>)</a:t>
            </a:r>
            <a:r>
              <a:rPr lang="en-US"/>
              <a:t> </a:t>
            </a:r>
          </a:p>
          <a:p>
            <a:pPr lvl="1"/>
            <a:r>
              <a:rPr lang="en-US"/>
              <a:t>remnant is first directly detected IMBH</a:t>
            </a:r>
          </a:p>
          <a:p>
            <a:pPr lvl="1"/>
            <a:endParaRPr lang="en-US" sz="2400"/>
          </a:p>
          <a:p>
            <a:r>
              <a:rPr lang="en-US"/>
              <a:t>Apply population prior </a:t>
            </a:r>
            <a:br>
              <a:rPr lang="en-US"/>
            </a:br>
            <a:r>
              <a:rPr lang="en-US"/>
              <a:t>to mass measurement</a:t>
            </a:r>
            <a:br>
              <a:rPr lang="en-US"/>
            </a:br>
            <a:r>
              <a:rPr lang="en-US" sz="2400"/>
              <a:t>(Power-law Peak)</a:t>
            </a:r>
          </a:p>
          <a:p>
            <a:endParaRPr lang="en-US" sz="1300"/>
          </a:p>
          <a:p>
            <a:r>
              <a:rPr lang="en-US"/>
              <a:t>BBH distribution </a:t>
            </a:r>
            <a:br>
              <a:rPr lang="en-US"/>
            </a:br>
            <a:r>
              <a:rPr lang="en-US"/>
              <a:t>with/without </a:t>
            </a:r>
            <a:br>
              <a:rPr lang="en-US"/>
            </a:br>
            <a:r>
              <a:rPr lang="en-US"/>
              <a:t>event consistent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25</a:t>
            </a:fld>
            <a:endParaRPr lang="uk-UA"/>
          </a:p>
        </p:txBody>
      </p:sp>
      <p:pic>
        <p:nvPicPr>
          <p:cNvPr id="6" name="Picture 5" descr="Screen Shot 2021-04-17 at 19.0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90" y="1567985"/>
            <a:ext cx="2773973" cy="421131"/>
          </a:xfrm>
          <a:prstGeom prst="rect">
            <a:avLst/>
          </a:prstGeom>
        </p:spPr>
      </p:pic>
      <p:pic>
        <p:nvPicPr>
          <p:cNvPr id="7" name="Picture 6" descr="Screen Shot 2021-04-17 at 19.15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12" y="2567471"/>
            <a:ext cx="2693377" cy="1972781"/>
          </a:xfrm>
          <a:prstGeom prst="rect">
            <a:avLst/>
          </a:prstGeom>
        </p:spPr>
      </p:pic>
      <p:pic>
        <p:nvPicPr>
          <p:cNvPr id="8" name="Picture 7" descr="Screen Shot 2021-04-17 at 19.24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19" y="4432791"/>
            <a:ext cx="2916000" cy="1898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379" y="6083410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2105" y="2473007"/>
            <a:ext cx="3083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>
                <a:latin typeface="Georgia"/>
                <a:cs typeface="Georgia"/>
              </a:rPr>
              <a:t>LVC, </a:t>
            </a:r>
            <a:r>
              <a:rPr lang="is-IS" sz="1200" i="1">
                <a:latin typeface="Georgia"/>
                <a:cs typeface="Georgia"/>
              </a:rPr>
              <a:t>Phys.Rev.Lett.</a:t>
            </a:r>
            <a:r>
              <a:rPr lang="is-IS" sz="1200">
                <a:latin typeface="Georgia"/>
                <a:cs typeface="Georgia"/>
              </a:rPr>
              <a:t> 125 (2020) 10, 101102</a:t>
            </a:r>
            <a:br>
              <a:rPr lang="is-IS" sz="1200">
                <a:latin typeface="Georgia"/>
                <a:cs typeface="Georgia"/>
              </a:rPr>
            </a:br>
            <a:r>
              <a:rPr lang="is-IS" sz="1200">
                <a:latin typeface="Georgia"/>
                <a:cs typeface="Georgia"/>
              </a:rPr>
              <a:t>&amp; </a:t>
            </a:r>
            <a:r>
              <a:rPr lang="is-IS" sz="1200" i="1">
                <a:latin typeface="Georgia"/>
                <a:cs typeface="Georgia"/>
              </a:rPr>
              <a:t>Astrophys.J.Lett.</a:t>
            </a:r>
            <a:r>
              <a:rPr lang="is-IS" sz="1200">
                <a:latin typeface="Georgia"/>
                <a:cs typeface="Georgia"/>
              </a:rPr>
              <a:t> 900 (2020) 1, L13</a:t>
            </a:r>
          </a:p>
        </p:txBody>
      </p:sp>
    </p:spTree>
    <p:extLst>
      <p:ext uri="{BB962C8B-B14F-4D97-AF65-F5344CB8AC3E}">
        <p14:creationId xmlns:p14="http://schemas.microsoft.com/office/powerpoint/2010/main" val="230068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GW190814 </a:t>
            </a:r>
            <a:r>
              <a:rPr lang="mr-IN"/>
              <a:t>–</a:t>
            </a:r>
            <a:r>
              <a:rPr lang="en-GB"/>
              <a:t> the ‘mystery object’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Primary ~23 </a:t>
            </a:r>
            <a:r>
              <a:rPr lang="en-US" sz="2800"/>
              <a:t>M</a:t>
            </a:r>
            <a:r>
              <a:rPr lang="en-US" sz="2800" baseline="-25000"/>
              <a:t>☉</a:t>
            </a:r>
            <a:r>
              <a:rPr lang="en-US" sz="2800"/>
              <a:t> BH, secondary </a:t>
            </a:r>
            <a:endParaRPr lang="en-US" sz="2800"/>
          </a:p>
          <a:p>
            <a:pPr lvl="1"/>
            <a:r>
              <a:rPr lang="en-US"/>
              <a:t>Either super-heavy NS or super-light BH</a:t>
            </a:r>
          </a:p>
          <a:p>
            <a:pPr marL="457200" lvl="1" indent="0">
              <a:buNone/>
            </a:pPr>
            <a:r>
              <a:rPr lang="en-US" sz="1400">
                <a:latin typeface="Georgia"/>
                <a:cs typeface="Georgia"/>
              </a:rPr>
              <a:t>					LVC, </a:t>
            </a:r>
            <a:r>
              <a:rPr lang="is-IS" sz="1400">
                <a:latin typeface="Georgia"/>
                <a:cs typeface="Georgia"/>
              </a:rPr>
              <a:t>Astrophys.J.Lett. 896 (2020) 2, L44</a:t>
            </a:r>
            <a:endParaRPr lang="en-US" sz="1400">
              <a:latin typeface="Georgia"/>
              <a:cs typeface="Georgia"/>
            </a:endParaRPr>
          </a:p>
          <a:p>
            <a:r>
              <a:rPr lang="en-US" sz="2800"/>
              <a:t>Clear outlier in secondary mass &amp; mass ratio</a:t>
            </a:r>
          </a:p>
          <a:p>
            <a:r>
              <a:rPr lang="en-US" sz="2800"/>
              <a:t>Probability &lt;0.02% of </a:t>
            </a:r>
            <a:br>
              <a:rPr lang="en-US" sz="2800"/>
            </a:br>
            <a:r>
              <a:rPr lang="en-US" sz="2800"/>
              <a:t>seeing </a:t>
            </a:r>
            <a:r>
              <a:rPr lang="en-US" sz="2800" i="1"/>
              <a:t>as small</a:t>
            </a:r>
            <a:r>
              <a:rPr lang="en-US" sz="2800"/>
              <a:t> a m2 or </a:t>
            </a:r>
            <a:br>
              <a:rPr lang="en-US" sz="2800"/>
            </a:br>
            <a:r>
              <a:rPr lang="en-US" sz="2800"/>
              <a:t>m2/m1 over 45 events</a:t>
            </a:r>
          </a:p>
          <a:p>
            <a:r>
              <a:rPr lang="en-US" sz="2800"/>
              <a:t>Indicates potential origin</a:t>
            </a:r>
            <a:br>
              <a:rPr lang="en-US" sz="2800"/>
            </a:br>
            <a:r>
              <a:rPr lang="en-US" sz="2800"/>
              <a:t>distinct from BBH population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26</a:t>
            </a:fld>
            <a:endParaRPr lang="uk-UA"/>
          </a:p>
        </p:txBody>
      </p:sp>
      <p:pic>
        <p:nvPicPr>
          <p:cNvPr id="6" name="Picture 5" descr="Screen Shot 2021-04-17 at 19.49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1" y="1766286"/>
            <a:ext cx="1649046" cy="391986"/>
          </a:xfrm>
          <a:prstGeom prst="rect">
            <a:avLst/>
          </a:prstGeom>
        </p:spPr>
      </p:pic>
      <p:pic>
        <p:nvPicPr>
          <p:cNvPr id="7" name="Picture 6" descr="Screen Shot 2021-04-17 at 20.16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41" y="3573461"/>
            <a:ext cx="3569347" cy="265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2516" y="6079351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272418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&amp;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2279"/>
            <a:ext cx="8229600" cy="4756150"/>
          </a:xfrm>
        </p:spPr>
        <p:txBody>
          <a:bodyPr>
            <a:normAutofit/>
          </a:bodyPr>
          <a:lstStyle/>
          <a:p>
            <a:r>
              <a:rPr lang="en-US"/>
              <a:t>Detections up to O3a : ‘large’ BBH population</a:t>
            </a:r>
            <a:br>
              <a:rPr lang="en-US"/>
            </a:br>
            <a:r>
              <a:rPr lang="en-US"/>
              <a:t>but so far only hints at astrophysical features</a:t>
            </a:r>
          </a:p>
          <a:p>
            <a:r>
              <a:rPr lang="en-US"/>
              <a:t>Excess of BBH with mass around 33 M</a:t>
            </a:r>
            <a:r>
              <a:rPr lang="en-US" baseline="-25000"/>
              <a:t>☉</a:t>
            </a:r>
            <a:endParaRPr lang="en-US"/>
          </a:p>
          <a:p>
            <a:r>
              <a:rPr lang="en-US"/>
              <a:t>Binary spins are not all orbit-aligned !</a:t>
            </a:r>
          </a:p>
          <a:p>
            <a:r>
              <a:rPr lang="en-US"/>
              <a:t>2 BNS ⇒ not yet a ‘population’</a:t>
            </a:r>
          </a:p>
          <a:p>
            <a:r>
              <a:rPr lang="en-US"/>
              <a:t>GW190814 challenges usual classifications</a:t>
            </a:r>
          </a:p>
          <a:p>
            <a:r>
              <a:rPr lang="en-US"/>
              <a:t>O3b : 5 more months at ~equal sensitivity</a:t>
            </a:r>
          </a:p>
          <a:p>
            <a:r>
              <a:rPr lang="en-US"/>
              <a:t>O4 : 2022+, with KAGRA : watch this space 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876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LVC public data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GW Open Science Center data on GWTC-2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Data release : </a:t>
            </a:r>
            <a:br>
              <a:rPr lang="en-US"/>
            </a:br>
            <a:r>
              <a:rPr lang="en-US"/>
              <a:t>population model </a:t>
            </a:r>
            <a:br>
              <a:rPr lang="en-US"/>
            </a:br>
            <a:r>
              <a:rPr lang="en-US"/>
              <a:t>samples, notebook</a:t>
            </a:r>
            <a:br>
              <a:rPr lang="en-US"/>
            </a:br>
            <a:r>
              <a:rPr lang="en-US"/>
              <a:t>to reproduce figures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28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1025770" y="2188311"/>
            <a:ext cx="5787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ourier"/>
                <a:cs typeface="Courier"/>
                <a:hlinkClick r:id="rId2"/>
              </a:rPr>
              <a:t>https://www.gw-openscience.org/eventapi/html/GWTC-2/</a:t>
            </a:r>
            <a:endParaRPr lang="en-US" sz="1400">
              <a:latin typeface="Courier"/>
              <a:cs typeface="Courier"/>
            </a:endParaRPr>
          </a:p>
        </p:txBody>
      </p:sp>
      <p:pic>
        <p:nvPicPr>
          <p:cNvPr id="7" name="Picture 6" descr="Screen Shot 2021-04-17 at 21.46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" y="2601813"/>
            <a:ext cx="9036538" cy="716532"/>
          </a:xfrm>
          <a:prstGeom prst="rect">
            <a:avLst/>
          </a:prstGeom>
        </p:spPr>
      </p:pic>
      <p:pic>
        <p:nvPicPr>
          <p:cNvPr id="8" name="Picture 7" descr="Screen Shot 2021-04-17 at 22.01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25" y="3536469"/>
            <a:ext cx="4522374" cy="20649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5799" y="5616645"/>
            <a:ext cx="460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ourier"/>
                <a:cs typeface="Courier"/>
                <a:hlinkClick r:id="rId5"/>
              </a:rPr>
              <a:t>https://dcc.ligo.org/LIGO-P2000434/public</a:t>
            </a:r>
            <a:endParaRPr lang="en-US" sz="140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39052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Rate/Pop talks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5736"/>
            <a:ext cx="8229600" cy="3941828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Daniel Wysocki - </a:t>
            </a:r>
            <a:r>
              <a:rPr lang="en-US" i="1"/>
              <a:t>Compact binary populations following O3a</a:t>
            </a:r>
          </a:p>
          <a:p>
            <a:r>
              <a:rPr lang="en-US"/>
              <a:t>Maya Fishbach - Cecilia Payne-Gaposchkin Award Finalist (2021): </a:t>
            </a:r>
            <a:r>
              <a:rPr lang="en-US" i="1"/>
              <a:t>LIGO-Virgo's Biggest Black Holes and the Mass Gap</a:t>
            </a:r>
          </a:p>
          <a:p>
            <a:r>
              <a:rPr lang="en-US"/>
              <a:t>Vicky Kalogera - </a:t>
            </a:r>
            <a:r>
              <a:rPr lang="en-US" i="1"/>
              <a:t>Filling in the Mass Gap: GW190814</a:t>
            </a:r>
          </a:p>
          <a:p>
            <a:r>
              <a:rPr lang="en-US"/>
              <a:t>Philippe Landry - </a:t>
            </a:r>
            <a:r>
              <a:rPr lang="en-US" i="1"/>
              <a:t>Distinguishing the Nature of the Lighter Compact Object in the Binary Merger GW190814</a:t>
            </a:r>
          </a:p>
          <a:p>
            <a:r>
              <a:rPr lang="en-US"/>
              <a:t>Gayathri V. - </a:t>
            </a:r>
            <a:r>
              <a:rPr lang="en-US" i="1"/>
              <a:t>The Heaviest Black Holes of LIGO/Virgo</a:t>
            </a:r>
          </a:p>
          <a:p>
            <a:r>
              <a:rPr lang="en-US"/>
              <a:t>Brendan O’Brien - </a:t>
            </a:r>
            <a:r>
              <a:rPr lang="en-US" i="1"/>
              <a:t>LIGO-Virgo binary black holes in the pair-instability mass gap</a:t>
            </a:r>
          </a:p>
          <a:p>
            <a:r>
              <a:rPr lang="en-US"/>
              <a:t>Salvatore Vitale - </a:t>
            </a:r>
            <a:r>
              <a:rPr lang="en-US" i="1"/>
              <a:t>New spin on LIGO-Virgo binary black holes</a:t>
            </a:r>
          </a:p>
          <a:p>
            <a:r>
              <a:rPr lang="en-US"/>
              <a:t>Vijay Varma - </a:t>
            </a:r>
            <a:r>
              <a:rPr lang="en-US" i="1"/>
              <a:t>Constraining recoil kicks for LIGO-Virgo binary black hole populations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29</a:t>
            </a:fld>
            <a:endParaRPr lang="uk-U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985726"/>
            <a:ext cx="8229600" cy="12226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6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Javier Roulet - </a:t>
            </a:r>
            <a:r>
              <a:rPr lang="en-US" i="1"/>
              <a:t>Characterizing the Population of Binary Black Holes with Detections of Arbitrary Significance</a:t>
            </a:r>
          </a:p>
          <a:p>
            <a:r>
              <a:rPr lang="en-US"/>
              <a:t>Nicholas DePorzio - </a:t>
            </a:r>
            <a:r>
              <a:rPr lang="en-US" i="1"/>
              <a:t>Distinguishing Black Hole Binary Formation Channels With Eccentricity Measurements and Other New Gravity Wave Probes</a:t>
            </a:r>
          </a:p>
        </p:txBody>
      </p:sp>
    </p:spTree>
    <p:extLst>
      <p:ext uri="{BB962C8B-B14F-4D97-AF65-F5344CB8AC3E}">
        <p14:creationId xmlns:p14="http://schemas.microsoft.com/office/powerpoint/2010/main" val="95409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3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2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30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493"/>
          <a:stretch/>
        </p:blipFill>
        <p:spPr>
          <a:xfrm>
            <a:off x="943723" y="0"/>
            <a:ext cx="7256554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26519" y="1976284"/>
            <a:ext cx="5765012" cy="4347493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</a:rPr>
              <a:t>Ready for your </a:t>
            </a:r>
            <a:b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</a:rPr>
              <a:t>Questions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82975"/>
            <a:ext cx="915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>
                    <a:lumMod val="90000"/>
                  </a:schemeClr>
                </a:solidFill>
              </a:rPr>
              <a:t>This material is based upon work supported by NSF’s LIGO Laboratory which is a major facility fully funded by the National Science Foundation.</a:t>
            </a:r>
          </a:p>
        </p:txBody>
      </p:sp>
    </p:spTree>
    <p:extLst>
      <p:ext uri="{BB962C8B-B14F-4D97-AF65-F5344CB8AC3E}">
        <p14:creationId xmlns:p14="http://schemas.microsoft.com/office/powerpoint/2010/main" val="344836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6324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5205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/>
              <a:t>PowerLaw + Peak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32</a:t>
            </a:fld>
            <a:endParaRPr lang="uk-UA"/>
          </a:p>
        </p:txBody>
      </p:sp>
      <p:pic>
        <p:nvPicPr>
          <p:cNvPr id="8" name="Picture 7" descr="Screen Shot 2021-04-17 at 00.30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1" y="964369"/>
            <a:ext cx="5745118" cy="5775616"/>
          </a:xfrm>
          <a:prstGeom prst="rect">
            <a:avLst/>
          </a:prstGeom>
        </p:spPr>
      </p:pic>
      <p:pic>
        <p:nvPicPr>
          <p:cNvPr id="9" name="Picture 8" descr="Screen Shot 2021-04-17 at 00.33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81" y="1322177"/>
            <a:ext cx="6193692" cy="3353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74845" y="5480902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4108825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‘Default’ spin model parameters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33</a:t>
            </a:fld>
            <a:endParaRPr lang="uk-UA"/>
          </a:p>
        </p:txBody>
      </p:sp>
      <p:pic>
        <p:nvPicPr>
          <p:cNvPr id="5" name="Picture 4" descr="Screen Shot 2021-04-16 at 23.3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2378"/>
            <a:ext cx="5123421" cy="5146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0126" y="6026871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371532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‘Default’ spin model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Model spin magnitudes as Beta</a:t>
            </a:r>
          </a:p>
          <a:p>
            <a:endParaRPr lang="en-US"/>
          </a:p>
          <a:p>
            <a:r>
              <a:rPr lang="en-US"/>
              <a:t>Tilts (cos 𝛳) described by mixture :</a:t>
            </a:r>
            <a:br>
              <a:rPr lang="en-US"/>
            </a:br>
            <a:r>
              <a:rPr lang="en-US"/>
              <a:t> 𝜁 * truncated Gaussian +  (1 - </a:t>
            </a:r>
            <a:r>
              <a:rPr lang="en-US"/>
              <a:t> 𝜁 </a:t>
            </a:r>
            <a:r>
              <a:rPr lang="en-US"/>
              <a:t>) * uniform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34</a:t>
            </a:fld>
            <a:endParaRPr lang="uk-UA"/>
          </a:p>
        </p:txBody>
      </p:sp>
      <p:pic>
        <p:nvPicPr>
          <p:cNvPr id="8" name="Picture 7" descr="Screen Shot 2021-04-16 at 19.49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60" y="4153919"/>
            <a:ext cx="1655995" cy="431999"/>
          </a:xfrm>
          <a:prstGeom prst="rect">
            <a:avLst/>
          </a:prstGeom>
        </p:spPr>
      </p:pic>
      <p:pic>
        <p:nvPicPr>
          <p:cNvPr id="9" name="Picture 8" descr="Screen Shot 2021-04-16 at 19.50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/>
          <a:stretch/>
        </p:blipFill>
        <p:spPr>
          <a:xfrm>
            <a:off x="919520" y="4134381"/>
            <a:ext cx="5084793" cy="486465"/>
          </a:xfrm>
          <a:prstGeom prst="rect">
            <a:avLst/>
          </a:prstGeom>
        </p:spPr>
      </p:pic>
      <p:pic>
        <p:nvPicPr>
          <p:cNvPr id="10" name="Picture 9" descr="Screen Shot 2021-04-16 at 19.51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9" y="2270965"/>
            <a:ext cx="4457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20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‘Multi Spin’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0077"/>
            <a:ext cx="8229600" cy="1896086"/>
          </a:xfrm>
        </p:spPr>
        <p:txBody>
          <a:bodyPr>
            <a:normAutofit fontScale="92500"/>
          </a:bodyPr>
          <a:lstStyle/>
          <a:p>
            <a:r>
              <a:rPr lang="en-US"/>
              <a:t>Investigate whether spin properties depend on mass</a:t>
            </a:r>
          </a:p>
          <a:p>
            <a:r>
              <a:rPr lang="en-US"/>
              <a:t>Also allow secondary spin to differ from primary</a:t>
            </a:r>
          </a:p>
          <a:p>
            <a:r>
              <a:rPr lang="en-US"/>
              <a:t>Trends but no conclusive evidence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35</a:t>
            </a:fld>
            <a:endParaRPr lang="uk-UA"/>
          </a:p>
        </p:txBody>
      </p:sp>
      <p:pic>
        <p:nvPicPr>
          <p:cNvPr id="6" name="Picture 5" descr="Screen Shot 2021-04-17 at 01.3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433"/>
            <a:ext cx="9144000" cy="2571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3360" y="4112569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3461991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GW190814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7787"/>
            <a:ext cx="8229600" cy="1308375"/>
          </a:xfrm>
        </p:spPr>
        <p:txBody>
          <a:bodyPr>
            <a:normAutofit/>
          </a:bodyPr>
          <a:lstStyle/>
          <a:p>
            <a:r>
              <a:rPr lang="en-US"/>
              <a:t>m1-m2 values outside region covering expected detections (99%)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36</a:t>
            </a:fld>
            <a:endParaRPr lang="uk-UA"/>
          </a:p>
        </p:txBody>
      </p:sp>
      <p:pic>
        <p:nvPicPr>
          <p:cNvPr id="7" name="Picture 6" descr="Screen Shot 2021-04-17 at 19.2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47" y="1357773"/>
            <a:ext cx="4418507" cy="32474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3360" y="4616311"/>
            <a:ext cx="36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Georgia"/>
                <a:cs typeface="Georgia"/>
              </a:rPr>
              <a:t>LVC, https://dcc.ligo.org/LIGO-P2000077/public</a:t>
            </a:r>
          </a:p>
        </p:txBody>
      </p:sp>
    </p:spTree>
    <p:extLst>
      <p:ext uri="{BB962C8B-B14F-4D97-AF65-F5344CB8AC3E}">
        <p14:creationId xmlns:p14="http://schemas.microsoft.com/office/powerpoint/2010/main" val="1476557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LSC-Virgo O3 run : Where we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024"/>
            <a:ext cx="8229600" cy="5121275"/>
          </a:xfrm>
        </p:spPr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/>
              <a:t>O3 : 2019 Apr 1 </a:t>
            </a:r>
            <a:r>
              <a:rPr lang="mr-IN" sz="2800"/>
              <a:t>–</a:t>
            </a:r>
            <a:r>
              <a:rPr lang="en-US" sz="2800"/>
              <a:t> Oct 1 (O3a)</a:t>
            </a:r>
            <a:r>
              <a:rPr lang="en-GB" sz="2800"/>
              <a:t> </a:t>
            </a:r>
            <a:br>
              <a:rPr lang="en-GB" sz="2800"/>
            </a:br>
            <a:r>
              <a:rPr lang="en-GB" sz="2800"/>
              <a:t>                    </a:t>
            </a:r>
            <a:r>
              <a:rPr lang="en-US" sz="2800"/>
              <a:t>Nov 1 </a:t>
            </a:r>
            <a:r>
              <a:rPr lang="mr-IN" sz="2800"/>
              <a:t>–</a:t>
            </a:r>
            <a:r>
              <a:rPr lang="en-US" sz="2800"/>
              <a:t> 2020 Mar 27 (O3b)</a:t>
            </a:r>
          </a:p>
          <a:p>
            <a:pPr>
              <a:lnSpc>
                <a:spcPct val="100000"/>
              </a:lnSpc>
            </a:pPr>
            <a:r>
              <a:rPr lang="en-US" sz="2800"/>
              <a:t>Many GW signals !</a:t>
            </a:r>
          </a:p>
          <a:p>
            <a:pPr>
              <a:lnSpc>
                <a:spcPct val="100000"/>
              </a:lnSpc>
            </a:pPr>
            <a:r>
              <a:rPr lang="en-US" sz="2800"/>
              <a:t>‘GWTC-2’</a:t>
            </a:r>
            <a:r>
              <a:rPr lang="en-US"/>
              <a:t> : </a:t>
            </a:r>
            <a:r>
              <a:rPr lang="en-US" sz="2800"/>
              <a:t>O3a catalog</a:t>
            </a:r>
            <a:r>
              <a:rPr lang="en-US"/>
              <a:t/>
            </a:r>
            <a:br>
              <a:rPr lang="en-US"/>
            </a:br>
            <a:r>
              <a:rPr lang="en-US" sz="2400"/>
              <a:t>Se</a:t>
            </a:r>
            <a:r>
              <a:rPr lang="en-US" sz="2400"/>
              <a:t>e talks of </a:t>
            </a: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</a:rPr>
              <a:t>A. Effler</a:t>
            </a:r>
            <a:r>
              <a:rPr lang="en-US" sz="2400"/>
              <a:t>, </a:t>
            </a:r>
            <a:br>
              <a:rPr lang="en-US" sz="2400"/>
            </a:br>
            <a:r>
              <a:rPr lang="en-US" sz="2400">
                <a:solidFill>
                  <a:srgbClr val="E09888"/>
                </a:solidFill>
              </a:rPr>
              <a:t>S. Sachdev</a:t>
            </a:r>
            <a:r>
              <a:rPr lang="en-US" sz="2400"/>
              <a:t> in </a:t>
            </a:r>
            <a:r>
              <a:rPr lang="is-IS" sz="2400"/>
              <a:t>T01,</a:t>
            </a:r>
          </a:p>
          <a:p>
            <a:pPr marL="0" indent="0">
              <a:lnSpc>
                <a:spcPct val="100000"/>
              </a:lnSpc>
              <a:buNone/>
            </a:pPr>
            <a:endParaRPr lang="is-IS" sz="2400"/>
          </a:p>
          <a:p>
            <a:pPr marL="0" indent="0">
              <a:lnSpc>
                <a:spcPct val="100000"/>
              </a:lnSpc>
              <a:buNone/>
            </a:pPr>
            <a:r>
              <a:rPr lang="is-IS" sz="2800"/>
              <a:t> </a:t>
            </a:r>
            <a:r>
              <a:rPr lang="is-IS" sz="4400"/>
              <a:t> </a:t>
            </a:r>
            <a:endParaRPr lang="is-IS" sz="2800"/>
          </a:p>
          <a:p>
            <a:pPr marL="0" indent="0">
              <a:lnSpc>
                <a:spcPct val="100000"/>
              </a:lnSpc>
              <a:buNone/>
            </a:pPr>
            <a:r>
              <a:rPr lang="is-IS" sz="2800"/>
              <a:t>     </a:t>
            </a:r>
            <a:r>
              <a:rPr lang="is-IS" sz="2400">
                <a:solidFill>
                  <a:schemeClr val="accent6">
                    <a:lumMod val="60000"/>
                    <a:lumOff val="40000"/>
                  </a:schemeClr>
                </a:solidFill>
              </a:rPr>
              <a:t>M.Isi</a:t>
            </a:r>
            <a:r>
              <a:rPr lang="is-IS" sz="2400"/>
              <a:t> in E01,</a:t>
            </a:r>
            <a:br>
              <a:rPr lang="is-IS" sz="2400"/>
            </a:br>
            <a:r>
              <a:rPr lang="is-IS" sz="2400"/>
              <a:t>      </a:t>
            </a:r>
            <a:r>
              <a:rPr lang="is-IS" sz="2400" i="1"/>
              <a:t>many</a:t>
            </a:r>
            <a:r>
              <a:rPr lang="is-IS" sz="2400"/>
              <a:t> other L-V related talks</a:t>
            </a:r>
            <a:endParaRPr lang="en-US" sz="2400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4</a:t>
            </a:fld>
            <a:endParaRPr lang="uk-UA"/>
          </a:p>
        </p:txBody>
      </p:sp>
      <p:pic>
        <p:nvPicPr>
          <p:cNvPr id="8" name="Picture 7" descr="Screen Shot 2021-04-12 at 00.1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00" y="2442798"/>
            <a:ext cx="4031631" cy="3264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5970" y="5652448"/>
            <a:ext cx="354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Approximate cumulative sensitivity</a:t>
            </a:r>
          </a:p>
        </p:txBody>
      </p:sp>
      <p:pic>
        <p:nvPicPr>
          <p:cNvPr id="10" name="Picture 9" descr="Screen Shot 2021-04-12 at 00.28.3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r="16210" b="68759"/>
          <a:stretch/>
        </p:blipFill>
        <p:spPr>
          <a:xfrm>
            <a:off x="200901" y="4194613"/>
            <a:ext cx="3456699" cy="336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7860" y="5944801"/>
            <a:ext cx="38785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500">
                <a:latin typeface="Courier"/>
                <a:cs typeface="Courier"/>
                <a:hlinkClick r:id="rId4"/>
              </a:rPr>
              <a:t>https://arxiv.org/abs/2010.14527</a:t>
            </a:r>
            <a:endParaRPr lang="en-US" sz="1500"/>
          </a:p>
        </p:txBody>
      </p:sp>
      <p:pic>
        <p:nvPicPr>
          <p:cNvPr id="7" name="Picture 6" descr="Screen Shot 2021-04-16 at 01.24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1" y="5113419"/>
            <a:ext cx="3188970" cy="352420"/>
          </a:xfrm>
          <a:prstGeom prst="rect">
            <a:avLst/>
          </a:prstGeom>
        </p:spPr>
      </p:pic>
      <p:pic>
        <p:nvPicPr>
          <p:cNvPr id="11" name="Picture 10" descr="Screen Shot 2021-04-12 at 00.28.3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t="52920" b="12951"/>
          <a:stretch/>
        </p:blipFill>
        <p:spPr>
          <a:xfrm>
            <a:off x="200901" y="4633991"/>
            <a:ext cx="4536000" cy="36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6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802"/>
            <a:ext cx="9144000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Signals are all binary mergers (so far)...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5</a:t>
            </a:fld>
            <a:endParaRPr lang="uk-UA"/>
          </a:p>
        </p:txBody>
      </p:sp>
      <p:sp>
        <p:nvSpPr>
          <p:cNvPr id="8" name="Rectangle 7"/>
          <p:cNvSpPr/>
          <p:nvPr/>
        </p:nvSpPr>
        <p:spPr>
          <a:xfrm>
            <a:off x="4612832" y="5860519"/>
            <a:ext cx="3201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Courier"/>
                <a:cs typeface="Courier"/>
                <a:hlinkClick r:id="rId3"/>
              </a:rPr>
              <a:t>https://youtu.be/oF_C-HfUamE</a:t>
            </a:r>
            <a:endParaRPr lang="en-US" sz="140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28100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6</a:t>
            </a:fld>
            <a:endParaRPr lang="uk-UA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9127" b="3097"/>
          <a:stretch/>
        </p:blipFill>
        <p:spPr>
          <a:xfrm>
            <a:off x="943723" y="48851"/>
            <a:ext cx="7256554" cy="6369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4764" y="4454766"/>
            <a:ext cx="166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BNS detections</a:t>
            </a:r>
          </a:p>
        </p:txBody>
      </p:sp>
      <p:sp>
        <p:nvSpPr>
          <p:cNvPr id="8" name="TextBox 7"/>
          <p:cNvSpPr txBox="1"/>
          <p:nvPr/>
        </p:nvSpPr>
        <p:spPr>
          <a:xfrm rot="18900000">
            <a:off x="3727474" y="2313466"/>
            <a:ext cx="24299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>
                <a:solidFill>
                  <a:srgbClr val="008000"/>
                </a:solidFill>
              </a:rPr>
              <a:t>Broad BBH population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2202" y="1150009"/>
            <a:ext cx="286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ourier"/>
                <a:cs typeface="Courier"/>
                <a:hlinkClick r:id="rId2"/>
              </a:rPr>
              <a:t>https://www.ligo.org/science/</a:t>
            </a:r>
            <a:br>
              <a:rPr lang="en-US" sz="1200">
                <a:latin typeface="Courier"/>
                <a:cs typeface="Courier"/>
                <a:hlinkClick r:id="rId2"/>
              </a:rPr>
            </a:br>
            <a:r>
              <a:rPr lang="en-US" sz="1200">
                <a:latin typeface="Courier"/>
                <a:cs typeface="Courier"/>
                <a:hlinkClick r:id="rId2"/>
              </a:rPr>
              <a:t>Publication-O3aPopulations/</a:t>
            </a:r>
            <a:endParaRPr lang="en-US" sz="120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 rot="18000000">
            <a:off x="6165310" y="3598006"/>
            <a:ext cx="137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Outliers .. ?</a:t>
            </a:r>
          </a:p>
        </p:txBody>
      </p:sp>
    </p:spTree>
    <p:extLst>
      <p:ext uri="{BB962C8B-B14F-4D97-AF65-F5344CB8AC3E}">
        <p14:creationId xmlns:p14="http://schemas.microsoft.com/office/powerpoint/2010/main" val="393970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Astrophysical models vs. GW detections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109" y="1434127"/>
            <a:ext cx="8374691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/>
              <a:t> Astrophysics modelling</a:t>
            </a:r>
            <a:br>
              <a:rPr lang="en-US"/>
            </a:br>
            <a:r>
              <a:rPr lang="en-US"/>
              <a:t> ⇒ </a:t>
            </a:r>
            <a:r>
              <a:rPr lang="en-US" i="1"/>
              <a:t>expected</a:t>
            </a:r>
            <a:r>
              <a:rPr lang="en-US"/>
              <a:t> merger </a:t>
            </a:r>
            <a:br>
              <a:rPr lang="en-US"/>
            </a:br>
            <a:r>
              <a:rPr lang="en-US"/>
              <a:t>  distribution over </a:t>
            </a:r>
            <a:br>
              <a:rPr lang="en-US"/>
            </a:br>
            <a:r>
              <a:rPr lang="en-US"/>
              <a:t>  redshift, masses, </a:t>
            </a:r>
            <a:br>
              <a:rPr lang="en-US"/>
            </a:br>
            <a:r>
              <a:rPr lang="en-US"/>
              <a:t>  spins, ...</a:t>
            </a:r>
          </a:p>
          <a:p>
            <a:pPr>
              <a:lnSpc>
                <a:spcPct val="100000"/>
              </a:lnSpc>
            </a:pPr>
            <a:r>
              <a:rPr lang="en-US"/>
              <a:t>Models do not predict</a:t>
            </a:r>
            <a:br>
              <a:rPr lang="en-US"/>
            </a:br>
            <a:r>
              <a:rPr lang="en-US" i="1"/>
              <a:t>individual</a:t>
            </a:r>
            <a:r>
              <a:rPr lang="en-US"/>
              <a:t> merger </a:t>
            </a:r>
            <a:br>
              <a:rPr lang="en-US"/>
            </a:br>
            <a:r>
              <a:rPr lang="en-US"/>
              <a:t>parameters</a:t>
            </a:r>
          </a:p>
          <a:p>
            <a:pPr>
              <a:lnSpc>
                <a:spcPct val="100000"/>
              </a:lnSpc>
            </a:pPr>
            <a:r>
              <a:rPr lang="en-US"/>
              <a:t>GW detections  ⇒ </a:t>
            </a:r>
            <a:br>
              <a:rPr lang="en-US"/>
            </a:br>
            <a:r>
              <a:rPr lang="en-US"/>
              <a:t>  distribution ‘samples’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7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5518224" y="5490273"/>
            <a:ext cx="3467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Georgia"/>
                <a:cs typeface="Georgia"/>
              </a:rPr>
              <a:t>Dominik et al. </a:t>
            </a:r>
            <a:r>
              <a:rPr lang="is-IS" sz="1400">
                <a:latin typeface="Georgia"/>
                <a:cs typeface="Georgia"/>
              </a:rPr>
              <a:t>Astrophys.J. 779 (2013) 72</a:t>
            </a:r>
          </a:p>
        </p:txBody>
      </p:sp>
      <p:pic>
        <p:nvPicPr>
          <p:cNvPr id="8" name="Picture 7" descr="Screen Shot 2021-04-13 at 01.00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92" y="1535423"/>
            <a:ext cx="4002540" cy="38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1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Hazards of GW population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7058"/>
            <a:ext cx="8229600" cy="4525963"/>
          </a:xfrm>
        </p:spPr>
        <p:txBody>
          <a:bodyPr/>
          <a:lstStyle/>
          <a:p>
            <a:r>
              <a:rPr lang="en-US"/>
              <a:t>Low # statistics</a:t>
            </a:r>
          </a:p>
          <a:p>
            <a:endParaRPr lang="en-US"/>
          </a:p>
          <a:p>
            <a:r>
              <a:rPr lang="en-US"/>
              <a:t>Measurement error</a:t>
            </a:r>
          </a:p>
          <a:p>
            <a:endParaRPr lang="en-US"/>
          </a:p>
          <a:p>
            <a:r>
              <a:rPr lang="en-US"/>
              <a:t>Selection bias</a:t>
            </a:r>
          </a:p>
          <a:p>
            <a:endParaRPr lang="en-US"/>
          </a:p>
          <a:p>
            <a:r>
              <a:rPr lang="en-US"/>
              <a:t>Noise contamination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8</a:t>
            </a:fld>
            <a:endParaRPr lang="uk-UA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/>
          <a:srcRect t="8246" r="7764"/>
          <a:stretch/>
        </p:blipFill>
        <p:spPr>
          <a:xfrm>
            <a:off x="3438227" y="1255595"/>
            <a:ext cx="2706459" cy="1691999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/>
          <a:srcRect t="8957" r="6587"/>
          <a:stretch/>
        </p:blipFill>
        <p:spPr>
          <a:xfrm>
            <a:off x="6271929" y="2378370"/>
            <a:ext cx="2736000" cy="1691297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4"/>
          <a:srcRect t="9672" r="7474"/>
          <a:stretch/>
        </p:blipFill>
        <p:spPr>
          <a:xfrm>
            <a:off x="3444687" y="3576247"/>
            <a:ext cx="2700000" cy="1691999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5"/>
          <a:srcRect t="8174" r="6374"/>
          <a:stretch/>
        </p:blipFill>
        <p:spPr>
          <a:xfrm>
            <a:off x="6271929" y="4703898"/>
            <a:ext cx="2736000" cy="16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 &amp;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Simplified / ‘straw man’ models</a:t>
            </a:r>
          </a:p>
          <a:p>
            <a:r>
              <a:rPr lang="en-US"/>
              <a:t>Bayesian hierarchical inference</a:t>
            </a:r>
          </a:p>
          <a:p>
            <a:r>
              <a:rPr lang="en-US"/>
              <a:t>Search sensitivity </a:t>
            </a:r>
            <a:br>
              <a:rPr lang="en-US"/>
            </a:br>
            <a:r>
              <a:rPr lang="en-US"/>
              <a:t>estimation</a:t>
            </a:r>
          </a:p>
          <a:p>
            <a:endParaRPr lang="en-US"/>
          </a:p>
          <a:p>
            <a:r>
              <a:rPr lang="en-US"/>
              <a:t>Search background </a:t>
            </a:r>
            <a:br>
              <a:rPr lang="en-US"/>
            </a:br>
            <a:r>
              <a:rPr lang="en-US"/>
              <a:t>estimation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Dent - Compact binary merger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9</a:t>
            </a:fld>
            <a:endParaRPr lang="uk-UA"/>
          </a:p>
        </p:txBody>
      </p:sp>
      <p:pic>
        <p:nvPicPr>
          <p:cNvPr id="6" name="Content Placeholder 4" descr="Screen Shot 2016-07-08 at 16.24.54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1" r="-7271"/>
          <a:stretch>
            <a:fillRect/>
          </a:stretch>
        </p:blipFill>
        <p:spPr>
          <a:xfrm>
            <a:off x="3633989" y="2805398"/>
            <a:ext cx="3076568" cy="171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8347" y="4246899"/>
            <a:ext cx="2767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>
                <a:latin typeface="Georgia"/>
                <a:cs typeface="Georgia"/>
              </a:rPr>
              <a:t>LIGO, Phys. Rev. D 93, 112004 (2016)</a:t>
            </a:r>
            <a:endParaRPr lang="en-US" sz="1200">
              <a:latin typeface="Georgia"/>
              <a:cs typeface="Georgia"/>
            </a:endParaRPr>
          </a:p>
        </p:txBody>
      </p:sp>
      <p:pic>
        <p:nvPicPr>
          <p:cNvPr id="10" name="Picture 9" descr="Screen Shot 2021-04-18 at 20.16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19" y="4431668"/>
            <a:ext cx="2597441" cy="19876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1816" y="6050639"/>
            <a:ext cx="2682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>
                <a:latin typeface="Georgia"/>
                <a:cs typeface="Georgia"/>
              </a:rPr>
              <a:t>LVC, Phys.Rev.X 6 (2016) 4, 041015</a:t>
            </a:r>
          </a:p>
        </p:txBody>
      </p:sp>
    </p:spTree>
    <p:extLst>
      <p:ext uri="{BB962C8B-B14F-4D97-AF65-F5344CB8AC3E}">
        <p14:creationId xmlns:p14="http://schemas.microsoft.com/office/powerpoint/2010/main" val="184831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10015</TotalTime>
  <Words>1546</Words>
  <Application>Microsoft Macintosh PowerPoint</Application>
  <PresentationFormat>On-screen Show (4:3)</PresentationFormat>
  <Paragraphs>267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Twilight</vt:lpstr>
      <vt:lpstr>Rates of compact binary mergers from LIGO/Virgo observations</vt:lpstr>
      <vt:lpstr>LIGO – Virgo collaborations</vt:lpstr>
      <vt:lpstr>PowerPoint Presentation</vt:lpstr>
      <vt:lpstr>LSC-Virgo O3 run : Where we are</vt:lpstr>
      <vt:lpstr>Signals are all binary mergers (so far)...</vt:lpstr>
      <vt:lpstr>PowerPoint Presentation</vt:lpstr>
      <vt:lpstr>Astrophysical models vs. GW detections</vt:lpstr>
      <vt:lpstr>Hazards of GW population analysis</vt:lpstr>
      <vt:lpstr>Strategies &amp; solutions</vt:lpstr>
      <vt:lpstr>Strategies &amp; solutions</vt:lpstr>
      <vt:lpstr>Compact binary merger parameters</vt:lpstr>
      <vt:lpstr>“Population properties of compact objects from [GWTC-2]”</vt:lpstr>
      <vt:lpstr>Mass models – power-law &amp; beyond</vt:lpstr>
      <vt:lpstr>BH mass spectrum has feature(s) !</vt:lpstr>
      <vt:lpstr>BH mass spectrum has feature(s) !</vt:lpstr>
      <vt:lpstr>Mass spectrum parameters</vt:lpstr>
      <vt:lpstr>Mass spectrum parameters</vt:lpstr>
      <vt:lpstr>BH spin evidence</vt:lpstr>
      <vt:lpstr>Spin magnitude / tilt inference</vt:lpstr>
      <vt:lpstr>Evidence for in-plane (precessing) spin</vt:lpstr>
      <vt:lpstr>Evidence for tilts beyond 90°</vt:lpstr>
      <vt:lpstr>Redshift evolution</vt:lpstr>
      <vt:lpstr>Merger rate summary</vt:lpstr>
      <vt:lpstr>Outlier analysis</vt:lpstr>
      <vt:lpstr>GW190521 – the heaviest BBH</vt:lpstr>
      <vt:lpstr>GW190814 – the ‘mystery object’</vt:lpstr>
      <vt:lpstr>Summary &amp; outlook</vt:lpstr>
      <vt:lpstr>LVC public data products</vt:lpstr>
      <vt:lpstr>Related Rate/Pop talks</vt:lpstr>
      <vt:lpstr>PowerPoint Presentation</vt:lpstr>
      <vt:lpstr>Backup slides</vt:lpstr>
      <vt:lpstr>PowerLaw + Peak parameters</vt:lpstr>
      <vt:lpstr>‘Default’ spin model parameters</vt:lpstr>
      <vt:lpstr>‘Default’ spin model</vt:lpstr>
      <vt:lpstr>‘Multi Spin’ parameters</vt:lpstr>
      <vt:lpstr>GW190814 masses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Rates of </dc:title>
  <dc:creator>Thomas Dent</dc:creator>
  <cp:lastModifiedBy>Thomas Dent</cp:lastModifiedBy>
  <cp:revision>206</cp:revision>
  <dcterms:created xsi:type="dcterms:W3CDTF">2021-04-11T16:58:38Z</dcterms:created>
  <dcterms:modified xsi:type="dcterms:W3CDTF">2021-04-18T18:37:01Z</dcterms:modified>
</cp:coreProperties>
</file>