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649" r:id="rId1"/>
  </p:sldMasterIdLst>
  <p:notesMasterIdLst>
    <p:notesMasterId r:id="rId35"/>
  </p:notesMasterIdLst>
  <p:handoutMasterIdLst>
    <p:handoutMasterId r:id="rId36"/>
  </p:handoutMasterIdLst>
  <p:sldIdLst>
    <p:sldId id="302" r:id="rId2"/>
    <p:sldId id="445" r:id="rId3"/>
    <p:sldId id="434" r:id="rId4"/>
    <p:sldId id="438" r:id="rId5"/>
    <p:sldId id="439" r:id="rId6"/>
    <p:sldId id="347" r:id="rId7"/>
    <p:sldId id="431" r:id="rId8"/>
    <p:sldId id="259" r:id="rId9"/>
    <p:sldId id="352" r:id="rId10"/>
    <p:sldId id="409" r:id="rId11"/>
    <p:sldId id="440" r:id="rId12"/>
    <p:sldId id="345" r:id="rId13"/>
    <p:sldId id="363" r:id="rId14"/>
    <p:sldId id="364" r:id="rId15"/>
    <p:sldId id="365" r:id="rId16"/>
    <p:sldId id="366" r:id="rId17"/>
    <p:sldId id="367" r:id="rId18"/>
    <p:sldId id="368" r:id="rId19"/>
    <p:sldId id="369" r:id="rId20"/>
    <p:sldId id="370" r:id="rId21"/>
    <p:sldId id="432" r:id="rId22"/>
    <p:sldId id="407" r:id="rId23"/>
    <p:sldId id="408" r:id="rId24"/>
    <p:sldId id="400" r:id="rId25"/>
    <p:sldId id="420" r:id="rId26"/>
    <p:sldId id="423" r:id="rId27"/>
    <p:sldId id="442" r:id="rId28"/>
    <p:sldId id="443" r:id="rId29"/>
    <p:sldId id="415" r:id="rId30"/>
    <p:sldId id="444" r:id="rId31"/>
    <p:sldId id="437" r:id="rId32"/>
    <p:sldId id="436" r:id="rId33"/>
    <p:sldId id="349" r:id="rId34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68BFC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457"/>
    <p:restoredTop sz="92636" autoAdjust="0"/>
  </p:normalViewPr>
  <p:slideViewPr>
    <p:cSldViewPr>
      <p:cViewPr varScale="1">
        <p:scale>
          <a:sx n="109" d="100"/>
          <a:sy n="109" d="100"/>
        </p:scale>
        <p:origin x="1672" y="17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436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image" Target="../media/image1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322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9978" tIns="44988" rIns="89978" bIns="44988" numCol="1" anchor="t" anchorCtr="0" compatLnSpc="1">
            <a:prstTxWarp prst="textNoShape">
              <a:avLst/>
            </a:prstTxWarp>
          </a:bodyPr>
          <a:lstStyle>
            <a:lvl1pPr defTabSz="900113">
              <a:defRPr sz="1200"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789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00488" y="0"/>
            <a:ext cx="2941637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9978" tIns="44988" rIns="89978" bIns="44988" numCol="1" anchor="t" anchorCtr="0" compatLnSpc="1">
            <a:prstTxWarp prst="textNoShape">
              <a:avLst/>
            </a:prstTxWarp>
          </a:bodyPr>
          <a:lstStyle>
            <a:lvl1pPr algn="r" defTabSz="900113">
              <a:defRPr sz="1200"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789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78863"/>
            <a:ext cx="2943225" cy="46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9978" tIns="44988" rIns="89978" bIns="44988" numCol="1" anchor="b" anchorCtr="0" compatLnSpc="1">
            <a:prstTxWarp prst="textNoShape">
              <a:avLst/>
            </a:prstTxWarp>
          </a:bodyPr>
          <a:lstStyle>
            <a:lvl1pPr defTabSz="900113">
              <a:defRPr sz="1200"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789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00488" y="8678863"/>
            <a:ext cx="2941637" cy="46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9978" tIns="44988" rIns="89978" bIns="44988" numCol="1" anchor="b" anchorCtr="0" compatLnSpc="1">
            <a:prstTxWarp prst="textNoShape">
              <a:avLst/>
            </a:prstTxWarp>
          </a:bodyPr>
          <a:lstStyle>
            <a:lvl1pPr algn="r" defTabSz="900113">
              <a:defRPr sz="1200"/>
            </a:lvl1pPr>
          </a:lstStyle>
          <a:p>
            <a:pPr>
              <a:defRPr/>
            </a:pPr>
            <a:fld id="{E298F390-BB0A-9745-9D6A-1532A2CDA09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003655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89978" tIns="44988" rIns="89978" bIns="44988" numCol="1" anchor="t" anchorCtr="0" compatLnSpc="1">
            <a:prstTxWarp prst="textNoShape">
              <a:avLst/>
            </a:prstTxWarp>
          </a:bodyPr>
          <a:lstStyle>
            <a:lvl1pPr defTabSz="900113">
              <a:defRPr sz="1200"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89978" tIns="44988" rIns="89978" bIns="44988" numCol="1" anchor="t" anchorCtr="0" compatLnSpc="1">
            <a:prstTxWarp prst="textNoShape">
              <a:avLst/>
            </a:prstTxWarp>
          </a:bodyPr>
          <a:lstStyle>
            <a:lvl1pPr algn="r" defTabSz="900113">
              <a:defRPr sz="1200"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638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89978" tIns="44988" rIns="89978" bIns="4498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89978" tIns="44988" rIns="89978" bIns="44988" numCol="1" anchor="b" anchorCtr="0" compatLnSpc="1">
            <a:prstTxWarp prst="textNoShape">
              <a:avLst/>
            </a:prstTxWarp>
          </a:bodyPr>
          <a:lstStyle>
            <a:lvl1pPr defTabSz="900113">
              <a:defRPr sz="1200"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89978" tIns="44988" rIns="89978" bIns="44988" numCol="1" anchor="b" anchorCtr="0" compatLnSpc="1">
            <a:prstTxWarp prst="textNoShape">
              <a:avLst/>
            </a:prstTxWarp>
          </a:bodyPr>
          <a:lstStyle>
            <a:lvl1pPr algn="r" defTabSz="900113">
              <a:defRPr sz="1200"/>
            </a:lvl1pPr>
          </a:lstStyle>
          <a:p>
            <a:pPr>
              <a:defRPr/>
            </a:pPr>
            <a:fld id="{107A017B-F9B1-9743-8104-3F7AB792CE6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910385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spectrum pointed immediately to large black holes.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07A017B-F9B1-9743-8104-3F7AB792CE64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05427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3070385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Raab - Overview of GW Detection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A6DA8A-7F1F-1147-9C6C-874CAACCCC5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16692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00850" y="228600"/>
            <a:ext cx="2038350" cy="5867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28600"/>
            <a:ext cx="5962650" cy="5867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Raab - Overview of GW Detection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F6D1C0-7B07-5D4E-852F-C652A90D9EC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406981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- Top no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asted1.pd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9713" y="682625"/>
            <a:ext cx="7634287" cy="69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sp>
        <p:nvSpPr>
          <p:cNvPr id="29" name="Shape 29"/>
          <p:cNvSpPr>
            <a:spLocks noGrp="1"/>
          </p:cNvSpPr>
          <p:nvPr>
            <p:ph type="title"/>
          </p:nvPr>
        </p:nvSpPr>
        <p:spPr>
          <a:xfrm>
            <a:off x="1375172" y="89297"/>
            <a:ext cx="7134820" cy="473273"/>
          </a:xfrm>
          <a:prstGeom prst="rect">
            <a:avLst/>
          </a:prstGeom>
        </p:spPr>
        <p:txBody>
          <a:bodyPr lIns="0" tIns="0" rIns="0" bIns="0"/>
          <a:lstStyle>
            <a:lvl1pPr marL="0" marR="0" defTabSz="410751">
              <a:lnSpc>
                <a:spcPts val="3867"/>
              </a:lnSpc>
              <a:spcBef>
                <a:spcPts val="211"/>
              </a:spcBef>
              <a:tabLst>
                <a:tab pos="857220" algn="l"/>
              </a:tabLst>
              <a:defRPr sz="3200">
                <a:uFillTx/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/>
            <a:r>
              <a:t>Title Text</a:t>
            </a:r>
          </a:p>
        </p:txBody>
      </p:sp>
    </p:spTree>
    <p:extLst>
      <p:ext uri="{BB962C8B-B14F-4D97-AF65-F5344CB8AC3E}">
        <p14:creationId xmlns:p14="http://schemas.microsoft.com/office/powerpoint/2010/main" val="3162237779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266700"/>
            <a:ext cx="7239000" cy="5334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143000"/>
            <a:ext cx="3810000" cy="4953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143000"/>
            <a:ext cx="3810000" cy="4953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Raab - Overview of GW Detection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36518C8F-5214-F34C-B4EB-4EAFCC95D51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526740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1600200" y="228600"/>
            <a:ext cx="72390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85800" y="19812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85800" y="41148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Raab - Overview of GW Detection</a:t>
            </a:r>
          </a:p>
        </p:txBody>
      </p:sp>
      <p:sp>
        <p:nvSpPr>
          <p:cNvPr id="9" name="Rectangle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73A711-01DE-9C4D-A766-AD87BDAC1B0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71807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-1295400" y="6248400"/>
            <a:ext cx="1905000" cy="457200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Raab - Overview of GW Detection</a:t>
            </a:r>
            <a:endParaRPr lang="en-US" dirty="0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A244CC-88F7-B741-ABEA-29EACDCA51E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96038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Raab - Overview of GW Detection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27AAFD-5CC9-094C-B43C-6DF832D8A84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6224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Raab - Overview of GW Detection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54310B-EE97-7442-930E-12E436E4C0A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45028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Raab - Overview of GW Detection</a:t>
            </a:r>
          </a:p>
        </p:txBody>
      </p:sp>
      <p:sp>
        <p:nvSpPr>
          <p:cNvPr id="9" name="Rectangle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B71AD1-B32E-9C47-A4B3-96FA825277F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70003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Raab - Overview of GW Detection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3317FA-3C5D-644B-AB01-586F21D0C44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51050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Raab - Overview of GW Detection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B0ACC3-A54F-F649-866A-232BBABD2A7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05720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Raab - Overview of GW Detection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796DE8-AE38-5C44-BE82-EE71AA75A34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79797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Raab - Overview of GW Detection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3B1D99-9B66-A14D-83E1-8220989CF47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3107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6" Type="http://schemas.openxmlformats.org/officeDocument/2006/relationships/vmlDrawing" Target="../drawings/vmlDrawing1.v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>
              <a:defRPr sz="1400"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>
              <a:defRPr sz="1400" b="1" i="1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/>
              <a:t>Raab - Overview of GW Detection</a:t>
            </a:r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Helvetica" charset="0"/>
              </a:defRPr>
            </a:lvl1pPr>
          </a:lstStyle>
          <a:p>
            <a:pPr>
              <a:defRPr/>
            </a:pPr>
            <a:fld id="{603AB50E-9E1D-DE48-BBA4-32FEDEB6B2E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1371600" y="228600"/>
            <a:ext cx="6019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2075" tIns="46038" rIns="92075" bIns="46038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31" name="Rectangle 7"/>
          <p:cNvSpPr>
            <a:spLocks noChangeArrowheads="1"/>
          </p:cNvSpPr>
          <p:nvPr/>
        </p:nvSpPr>
        <p:spPr bwMode="auto">
          <a:xfrm>
            <a:off x="762000" y="6322791"/>
            <a:ext cx="4802597" cy="3084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r>
              <a:rPr lang="en-US" sz="900" dirty="0">
                <a:solidFill>
                  <a:schemeClr val="tx2"/>
                </a:solidFill>
                <a:latin typeface="Helvetica" charset="0"/>
              </a:rPr>
              <a:t>LIGO-</a:t>
            </a:r>
            <a:r>
              <a:rPr lang="en-US" sz="900" b="1" dirty="0"/>
              <a:t> G2100318</a:t>
            </a:r>
            <a:r>
              <a:rPr lang="en-US" sz="1400" dirty="0">
                <a:solidFill>
                  <a:schemeClr val="tx2"/>
                </a:solidFill>
                <a:latin typeface="Helvetica" charset="0"/>
              </a:rPr>
              <a:t>	 				</a:t>
            </a:r>
          </a:p>
        </p:txBody>
      </p:sp>
      <p:sp>
        <p:nvSpPr>
          <p:cNvPr id="1032" name="Rectangle 8"/>
          <p:cNvSpPr>
            <a:spLocks noChangeArrowheads="1"/>
          </p:cNvSpPr>
          <p:nvPr/>
        </p:nvSpPr>
        <p:spPr bwMode="auto">
          <a:xfrm>
            <a:off x="4430713" y="6484938"/>
            <a:ext cx="28257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33" name="Rectangle 9"/>
          <p:cNvSpPr>
            <a:spLocks noChangeArrowheads="1"/>
          </p:cNvSpPr>
          <p:nvPr/>
        </p:nvSpPr>
        <p:spPr bwMode="auto">
          <a:xfrm>
            <a:off x="4479925" y="3189288"/>
            <a:ext cx="3540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34" name="Rectangle 10"/>
          <p:cNvSpPr>
            <a:spLocks noChangeArrowheads="1"/>
          </p:cNvSpPr>
          <p:nvPr/>
        </p:nvSpPr>
        <p:spPr bwMode="auto">
          <a:xfrm>
            <a:off x="4479925" y="3108325"/>
            <a:ext cx="5238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35" name="Rectangle 11"/>
          <p:cNvSpPr>
            <a:spLocks noChangeArrowheads="1"/>
          </p:cNvSpPr>
          <p:nvPr/>
        </p:nvSpPr>
        <p:spPr bwMode="auto">
          <a:xfrm>
            <a:off x="0" y="1543050"/>
            <a:ext cx="9132888" cy="38100"/>
          </a:xfrm>
          <a:prstGeom prst="rect">
            <a:avLst/>
          </a:prstGeom>
          <a:solidFill>
            <a:srgbClr val="DC0081"/>
          </a:solidFill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aphicFrame>
        <p:nvGraphicFramePr>
          <p:cNvPr id="1036" name="Object 2"/>
          <p:cNvGraphicFramePr>
            <a:graphicFrameLocks noChangeAspect="1"/>
          </p:cNvGraphicFramePr>
          <p:nvPr/>
        </p:nvGraphicFramePr>
        <p:xfrm>
          <a:off x="0" y="0"/>
          <a:ext cx="1366838" cy="9985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92" name="Photo Editor Photo" r:id="rId17" imgW="4409524" imgH="3219899" progId="MSPhotoEd.3">
                  <p:embed/>
                </p:oleObj>
              </mc:Choice>
              <mc:Fallback>
                <p:oleObj name="Photo Editor Photo" r:id="rId17" imgW="4409524" imgH="3219899" progId="MSPhotoEd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366838" cy="9985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12700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4" name="Picture 2" descr="NSF_LOGO_4-Color_bitmap_Logo.png">
            <a:extLst>
              <a:ext uri="{FF2B5EF4-FFF2-40B4-BE49-F238E27FC236}">
                <a16:creationId xmlns:a16="http://schemas.microsoft.com/office/drawing/2014/main" id="{FF152886-25F6-424B-975A-A53A16FC98BE}"/>
              </a:ext>
            </a:extLst>
          </p:cNvPr>
          <p:cNvPicPr>
            <a:picLocks noChangeAspect="1"/>
          </p:cNvPicPr>
          <p:nvPr userDrawn="1"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8313" y="0"/>
            <a:ext cx="1092200" cy="1096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  <p:sldLayoutId id="2147483707" r:id="rId12"/>
    <p:sldLayoutId id="2147483708" r:id="rId13"/>
    <p:sldLayoutId id="2147483709" r:id="rId14"/>
  </p:sldLayoutIdLst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Helvetica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Helvetica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Helvetica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Helvetica" charset="0"/>
          <a:ea typeface="ＭＳ Ｐゴシック" charset="-128"/>
          <a:cs typeface="ＭＳ Ｐゴシック" charset="-128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Helvetica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Helvetica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Helvetica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Helvetica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5000"/>
        <a:buFont typeface="Monotype Sorts" charset="0"/>
        <a:buChar char="l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»"/>
        <a:defRPr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–"/>
        <a:defRPr sz="1600">
          <a:solidFill>
            <a:schemeClr val="tx1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65000"/>
        <a:buFont typeface="Monotype Sorts" charset="0"/>
        <a:buChar char="l"/>
        <a:defRPr sz="1600"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»"/>
        <a:defRPr sz="1600"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»"/>
        <a:defRPr sz="1600"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»"/>
        <a:defRPr sz="1600"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»"/>
        <a:defRPr sz="1600"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»"/>
        <a:defRPr sz="16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hyperlink" Target="http://iopscience.iop.org/0264-9381/32/7/074001/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5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hyperlink" Target="https://en.wikipedia.org/wiki/Astronomical_object" TargetMode="Externa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12" Type="http://schemas.openxmlformats.org/officeDocument/2006/relationships/image" Target="../media/image7.png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1.png"/><Relationship Id="rId11" Type="http://schemas.openxmlformats.org/officeDocument/2006/relationships/oleObject" Target="../embeddings/oleObject3.bin"/><Relationship Id="rId5" Type="http://schemas.openxmlformats.org/officeDocument/2006/relationships/image" Target="../media/image10.png"/><Relationship Id="rId10" Type="http://schemas.openxmlformats.org/officeDocument/2006/relationships/image" Target="../media/image1.png"/><Relationship Id="rId4" Type="http://schemas.openxmlformats.org/officeDocument/2006/relationships/image" Target="../media/image9.png"/><Relationship Id="rId9" Type="http://schemas.openxmlformats.org/officeDocument/2006/relationships/oleObject" Target="../embeddings/oleObject2.bin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8D4C897-772B-2B4E-8DC2-956E6A9104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565" y="1600200"/>
            <a:ext cx="7075635" cy="5168455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An Overview of Gravitational Wave Detection by LIGO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001564" y="5135940"/>
            <a:ext cx="707563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accent5"/>
                </a:solidFill>
              </a:rPr>
              <a:t>Fred Raab</a:t>
            </a:r>
          </a:p>
          <a:p>
            <a:pPr algn="ctr"/>
            <a:r>
              <a:rPr lang="en-US" dirty="0">
                <a:solidFill>
                  <a:schemeClr val="accent5"/>
                </a:solidFill>
              </a:rPr>
              <a:t>Associate Director for Observatory Operations</a:t>
            </a:r>
          </a:p>
          <a:p>
            <a:pPr algn="ctr"/>
            <a:r>
              <a:rPr lang="en-US" dirty="0">
                <a:solidFill>
                  <a:schemeClr val="accent5"/>
                </a:solidFill>
              </a:rPr>
              <a:t>LIGO Laboratory</a:t>
            </a:r>
          </a:p>
          <a:p>
            <a:pPr algn="ctr"/>
            <a:r>
              <a:rPr lang="en-US" dirty="0">
                <a:solidFill>
                  <a:schemeClr val="accent5"/>
                </a:solidFill>
              </a:rPr>
              <a:t>09 Mar 2021</a:t>
            </a:r>
          </a:p>
        </p:txBody>
      </p:sp>
    </p:spTree>
    <p:extLst>
      <p:ext uri="{BB962C8B-B14F-4D97-AF65-F5344CB8AC3E}">
        <p14:creationId xmlns:p14="http://schemas.microsoft.com/office/powerpoint/2010/main" val="33584742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2"/>
          <p:cNvSpPr>
            <a:spLocks noGrp="1" noChangeArrowheads="1"/>
          </p:cNvSpPr>
          <p:nvPr>
            <p:ph type="title"/>
          </p:nvPr>
        </p:nvSpPr>
        <p:spPr>
          <a:xfrm>
            <a:off x="1295400" y="381000"/>
            <a:ext cx="6858000" cy="1143000"/>
          </a:xfrm>
        </p:spPr>
        <p:txBody>
          <a:bodyPr/>
          <a:lstStyle/>
          <a:p>
            <a:r>
              <a:rPr lang="en-US" dirty="0">
                <a:latin typeface="Helvetica" charset="0"/>
                <a:ea typeface="ＭＳ Ｐゴシック" charset="0"/>
                <a:cs typeface="ＭＳ Ｐゴシック" charset="0"/>
              </a:rPr>
              <a:t>Basic idea for detection is simple</a:t>
            </a:r>
          </a:p>
        </p:txBody>
      </p:sp>
      <p:pic>
        <p:nvPicPr>
          <p:cNvPr id="29698" name="Picture 3" descr="fig03-grav wave effect b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76" b="2676"/>
          <a:stretch>
            <a:fillRect/>
          </a:stretch>
        </p:blipFill>
        <p:spPr bwMode="auto">
          <a:xfrm>
            <a:off x="1219200" y="1622425"/>
            <a:ext cx="6629400" cy="4625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04" name="Text Box 4"/>
          <p:cNvSpPr txBox="1">
            <a:spLocks noChangeArrowheads="1"/>
          </p:cNvSpPr>
          <p:nvPr/>
        </p:nvSpPr>
        <p:spPr bwMode="auto">
          <a:xfrm>
            <a:off x="6477000" y="3505200"/>
            <a:ext cx="22098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dirty="0"/>
              <a:t>GW amplitude  h = (R</a:t>
            </a:r>
            <a:r>
              <a:rPr lang="en-US" baseline="-25000" dirty="0"/>
              <a:t>x</a:t>
            </a:r>
            <a:r>
              <a:rPr lang="en-US" dirty="0"/>
              <a:t>-R</a:t>
            </a:r>
            <a:r>
              <a:rPr lang="en-US" baseline="-25000" dirty="0"/>
              <a:t>y</a:t>
            </a:r>
            <a:r>
              <a:rPr lang="en-US" dirty="0"/>
              <a:t>)/R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A244CC-88F7-B741-ABEA-29EACDCA51E3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  <p:sp>
        <p:nvSpPr>
          <p:cNvPr id="7" name="Text Box 5">
            <a:extLst>
              <a:ext uri="{FF2B5EF4-FFF2-40B4-BE49-F238E27FC236}">
                <a16:creationId xmlns:a16="http://schemas.microsoft.com/office/drawing/2014/main" id="{AA9E27BC-3977-4D4C-82AF-B63195273C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3864114"/>
            <a:ext cx="50292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000" dirty="0"/>
              <a:t>When the arm lengths are equal, no light reaches the detector.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6F2F103-9B55-EE41-BF07-7B2EFE33DC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Raab - Overview of GW Detection</a:t>
            </a:r>
            <a:endParaRPr lang="en-US" dirty="0"/>
          </a:p>
        </p:txBody>
      </p:sp>
      <p:sp>
        <p:nvSpPr>
          <p:cNvPr id="307205" name="Text Box 5"/>
          <p:cNvSpPr txBox="1">
            <a:spLocks noChangeArrowheads="1"/>
          </p:cNvSpPr>
          <p:nvPr/>
        </p:nvSpPr>
        <p:spPr bwMode="auto">
          <a:xfrm>
            <a:off x="2286000" y="5943600"/>
            <a:ext cx="6705600" cy="707886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000" dirty="0"/>
              <a:t>It takes longer for light to travel the longer arm path, which allows light to reach the detector.</a:t>
            </a:r>
          </a:p>
        </p:txBody>
      </p:sp>
    </p:spTree>
    <p:extLst>
      <p:ext uri="{BB962C8B-B14F-4D97-AF65-F5344CB8AC3E}">
        <p14:creationId xmlns:p14="http://schemas.microsoft.com/office/powerpoint/2010/main" val="3488925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07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07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204" grpId="0"/>
      <p:bldP spid="7" grpId="0"/>
      <p:bldP spid="30720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BF7465-B311-3446-B70D-47E75179A4A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What do real GW detectors look like?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3B9A21F-9E52-EE4E-BB61-D8B3F81AED5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827713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Title 1"/>
          <p:cNvSpPr>
            <a:spLocks noGrp="1"/>
          </p:cNvSpPr>
          <p:nvPr>
            <p:ph type="title"/>
          </p:nvPr>
        </p:nvSpPr>
        <p:spPr>
          <a:xfrm>
            <a:off x="1371600" y="228600"/>
            <a:ext cx="6019800" cy="685800"/>
          </a:xfrm>
        </p:spPr>
        <p:txBody>
          <a:bodyPr/>
          <a:lstStyle/>
          <a:p>
            <a:r>
              <a:rPr lang="en-US" dirty="0">
                <a:latin typeface="Helvetica" charset="0"/>
              </a:rPr>
              <a:t>Optical configuration</a:t>
            </a:r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8C0A2742-77ED-AF4B-B3A3-6A6BBB174B9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06650" y="2209800"/>
            <a:ext cx="4330700" cy="3657600"/>
          </a:xfrm>
        </p:spPr>
      </p:pic>
      <p:sp>
        <p:nvSpPr>
          <p:cNvPr id="2" name="Rectangle 1"/>
          <p:cNvSpPr/>
          <p:nvPr/>
        </p:nvSpPr>
        <p:spPr bwMode="auto">
          <a:xfrm>
            <a:off x="0" y="1225176"/>
            <a:ext cx="9144000" cy="239059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sm" len="sm"/>
            <a:tailEnd type="triangle" w="sm" len="sm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Symbol" charset="2"/>
            </a:endParaRPr>
          </a:p>
        </p:txBody>
      </p:sp>
      <p:pic>
        <p:nvPicPr>
          <p:cNvPr id="40964" name="Picture 1028" descr="IFO_SYSdiagra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" y="533400"/>
            <a:ext cx="8229600" cy="6300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 bwMode="auto">
          <a:xfrm>
            <a:off x="522941" y="1329765"/>
            <a:ext cx="343647" cy="5154706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sm" len="sm"/>
            <a:tailEnd type="triangle" w="sm" len="sm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Symbol" charset="2"/>
            </a:endParaRPr>
          </a:p>
        </p:txBody>
      </p:sp>
      <p:sp>
        <p:nvSpPr>
          <p:cNvPr id="10" name="Rectangle 9"/>
          <p:cNvSpPr/>
          <p:nvPr/>
        </p:nvSpPr>
        <p:spPr bwMode="auto">
          <a:xfrm>
            <a:off x="8250518" y="1258048"/>
            <a:ext cx="343647" cy="5154706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sm" len="sm"/>
            <a:tailEnd type="triangle" w="sm" len="sm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Symbol" charset="2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24600"/>
            <a:ext cx="2895600" cy="381000"/>
          </a:xfrm>
        </p:spPr>
        <p:txBody>
          <a:bodyPr/>
          <a:lstStyle/>
          <a:p>
            <a:pPr>
              <a:defRPr/>
            </a:pPr>
            <a:r>
              <a:rPr lang="en-US"/>
              <a:t>Raab - Overview of GW Detection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609600" y="4038600"/>
            <a:ext cx="3962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Complete detector description in </a:t>
            </a:r>
            <a:r>
              <a:rPr lang="is-IS" sz="1800" dirty="0">
                <a:hlinkClick r:id="rId4"/>
              </a:rPr>
              <a:t>Class. Quantum Grav. 32 (2015) 074001</a:t>
            </a:r>
            <a:endParaRPr lang="en-US" sz="18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A244CC-88F7-B741-ABEA-29EACDCA51E3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52C2EEA9-4A8D-9849-BA49-906699221D99}"/>
              </a:ext>
            </a:extLst>
          </p:cNvPr>
          <p:cNvGrpSpPr/>
          <p:nvPr/>
        </p:nvGrpSpPr>
        <p:grpSpPr>
          <a:xfrm>
            <a:off x="6127750" y="1029448"/>
            <a:ext cx="3016250" cy="2173617"/>
            <a:chOff x="6127750" y="1029448"/>
            <a:chExt cx="3016250" cy="2173617"/>
          </a:xfrm>
        </p:grpSpPr>
        <p:pic>
          <p:nvPicPr>
            <p:cNvPr id="17410" name="Picture 2" descr="https://physicsthings.files.wordpress.com/2014/01/phase-difference-2.png">
              <a:extLst>
                <a:ext uri="{FF2B5EF4-FFF2-40B4-BE49-F238E27FC236}">
                  <a16:creationId xmlns:a16="http://schemas.microsoft.com/office/drawing/2014/main" id="{D6C06636-6458-8E49-956A-1516ABB0934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27750" y="1281790"/>
              <a:ext cx="3016250" cy="19212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61A34B54-E87C-1C40-9D0D-4809FDEAA10A}"/>
                </a:ext>
              </a:extLst>
            </p:cNvPr>
            <p:cNvSpPr txBox="1"/>
            <p:nvPr/>
          </p:nvSpPr>
          <p:spPr>
            <a:xfrm>
              <a:off x="6248400" y="1029448"/>
              <a:ext cx="2372659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dirty="0" err="1"/>
                <a:t>physicsthings.wordpress.com</a:t>
              </a:r>
              <a:endParaRPr lang="en-US" sz="1100" dirty="0"/>
            </a:p>
          </p:txBody>
        </p:sp>
      </p:grpSp>
      <p:pic>
        <p:nvPicPr>
          <p:cNvPr id="16" name="Content Placeholder 6">
            <a:extLst>
              <a:ext uri="{FF2B5EF4-FFF2-40B4-BE49-F238E27FC236}">
                <a16:creationId xmlns:a16="http://schemas.microsoft.com/office/drawing/2014/main" id="{9A0EC6E6-3574-4A43-BBA0-84015A9E5F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971082" y="4654661"/>
            <a:ext cx="2562506" cy="21642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pic>
    </p:spTree>
    <p:extLst>
      <p:ext uri="{BB962C8B-B14F-4D97-AF65-F5344CB8AC3E}">
        <p14:creationId xmlns:p14="http://schemas.microsoft.com/office/powerpoint/2010/main" val="23516420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Raab - Overview of GW Detection</a:t>
            </a:r>
          </a:p>
        </p:txBody>
      </p:sp>
      <p:sp>
        <p:nvSpPr>
          <p:cNvPr id="49154" name="Rectangle 2"/>
          <p:cNvSpPr>
            <a:spLocks noGrp="1" noChangeArrowheads="1"/>
          </p:cNvSpPr>
          <p:nvPr>
            <p:ph type="title" sz="quarter"/>
          </p:nvPr>
        </p:nvSpPr>
        <p:spPr>
          <a:xfrm>
            <a:off x="1295400" y="457200"/>
            <a:ext cx="6096000" cy="1143000"/>
          </a:xfrm>
        </p:spPr>
        <p:txBody>
          <a:bodyPr/>
          <a:lstStyle/>
          <a:p>
            <a:r>
              <a:rPr lang="en-US" sz="3200" b="1" dirty="0">
                <a:latin typeface="Helvetica" charset="0"/>
                <a:ea typeface="ＭＳ Ｐゴシック" charset="0"/>
                <a:cs typeface="ＭＳ Ｐゴシック" charset="0"/>
              </a:rPr>
              <a:t>Evacuated Beam Tubes Provide Clear Path for Light</a:t>
            </a:r>
          </a:p>
        </p:txBody>
      </p:sp>
      <p:pic>
        <p:nvPicPr>
          <p:cNvPr id="49155" name="Picture 4" descr="bake1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114800" y="1676400"/>
            <a:ext cx="4546600" cy="2624138"/>
          </a:xfrm>
        </p:spPr>
      </p:pic>
      <p:pic>
        <p:nvPicPr>
          <p:cNvPr id="49156" name="Picture 5" descr="bake2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048000" y="3657600"/>
            <a:ext cx="3886200" cy="2540000"/>
          </a:xfrm>
        </p:spPr>
      </p:pic>
      <p:pic>
        <p:nvPicPr>
          <p:cNvPr id="49157" name="Picture 6" descr="livtube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752600"/>
            <a:ext cx="41148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58" name="Text Box 7"/>
          <p:cNvSpPr txBox="1">
            <a:spLocks noChangeArrowheads="1"/>
          </p:cNvSpPr>
          <p:nvPr/>
        </p:nvSpPr>
        <p:spPr bwMode="auto">
          <a:xfrm>
            <a:off x="304800" y="4419600"/>
            <a:ext cx="2438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/>
              <a:t>P&lt; 10</a:t>
            </a:r>
            <a:r>
              <a:rPr lang="en-US" baseline="30000"/>
              <a:t>-9</a:t>
            </a:r>
            <a:r>
              <a:rPr lang="en-US"/>
              <a:t> Torr</a:t>
            </a:r>
          </a:p>
        </p:txBody>
      </p:sp>
      <p:sp>
        <p:nvSpPr>
          <p:cNvPr id="49159" name="Text Box 8"/>
          <p:cNvSpPr txBox="1">
            <a:spLocks noChangeArrowheads="1"/>
          </p:cNvSpPr>
          <p:nvPr/>
        </p:nvSpPr>
        <p:spPr bwMode="auto">
          <a:xfrm>
            <a:off x="6934200" y="4572000"/>
            <a:ext cx="1600200" cy="155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/>
              <a:t>Portable power supply for bakeout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073A711-01DE-9C4D-A766-AD87BDAC1B04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4686665"/>
      </p:ext>
    </p:extLst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Raab - Overview of GW Detection</a:t>
            </a:r>
          </a:p>
        </p:txBody>
      </p:sp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>
          <a:xfrm>
            <a:off x="1295400" y="457200"/>
            <a:ext cx="6019800" cy="1143000"/>
          </a:xfrm>
        </p:spPr>
        <p:txBody>
          <a:bodyPr/>
          <a:lstStyle/>
          <a:p>
            <a:r>
              <a:rPr lang="en-US" sz="3200" dirty="0">
                <a:latin typeface="Helvetica" charset="0"/>
                <a:ea typeface="ＭＳ Ｐゴシック" charset="0"/>
                <a:cs typeface="ＭＳ Ｐゴシック" charset="0"/>
              </a:rPr>
              <a:t>Vacuum Chambers Provide Quiet Homes for Mirrors</a:t>
            </a:r>
          </a:p>
        </p:txBody>
      </p:sp>
      <p:pic>
        <p:nvPicPr>
          <p:cNvPr id="50179" name="Picture 3" descr="lvea_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38"/>
          <a:stretch>
            <a:fillRect/>
          </a:stretch>
        </p:blipFill>
        <p:spPr bwMode="auto">
          <a:xfrm>
            <a:off x="3733800" y="1590675"/>
            <a:ext cx="4881563" cy="3133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0" name="Picture 4" descr="lvea_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031"/>
          <a:stretch>
            <a:fillRect/>
          </a:stretch>
        </p:blipFill>
        <p:spPr bwMode="auto">
          <a:xfrm>
            <a:off x="381000" y="1676400"/>
            <a:ext cx="4881563" cy="302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1" name="Picture 5" descr="BS_with_Worde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4267200"/>
            <a:ext cx="2733675" cy="2036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82" name="Text Box 6"/>
          <p:cNvSpPr txBox="1">
            <a:spLocks noChangeArrowheads="1"/>
          </p:cNvSpPr>
          <p:nvPr/>
        </p:nvSpPr>
        <p:spPr bwMode="auto">
          <a:xfrm>
            <a:off x="533400" y="4724400"/>
            <a:ext cx="29718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000"/>
              <a:t>View inside Corner Station</a:t>
            </a:r>
          </a:p>
        </p:txBody>
      </p:sp>
      <p:sp>
        <p:nvSpPr>
          <p:cNvPr id="50183" name="Text Box 7"/>
          <p:cNvSpPr txBox="1">
            <a:spLocks noChangeArrowheads="1"/>
          </p:cNvSpPr>
          <p:nvPr/>
        </p:nvSpPr>
        <p:spPr bwMode="auto">
          <a:xfrm>
            <a:off x="6400800" y="5486400"/>
            <a:ext cx="21336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000"/>
              <a:t>Standing at vertex beam splitter 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13317FA-3C5D-644B-AB01-586F21D0C44B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1386806"/>
      </p:ext>
    </p:extLst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>
                <a:latin typeface="Helvetica" charset="0"/>
                <a:ea typeface="ＭＳ Ｐゴシック" charset="0"/>
                <a:cs typeface="ＭＳ Ｐゴシック" charset="0"/>
              </a:rPr>
              <a:t>BSC Internal Seismic Isolator</a:t>
            </a:r>
          </a:p>
        </p:txBody>
      </p:sp>
      <p:sp>
        <p:nvSpPr>
          <p:cNvPr id="52226" name="Footer Placeholder 1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400">
                <a:latin typeface="Helvetica" charset="0"/>
              </a:rPr>
              <a:t>Raab - Overview of GW Detection</a:t>
            </a:r>
          </a:p>
        </p:txBody>
      </p:sp>
      <p:pic>
        <p:nvPicPr>
          <p:cNvPr id="52227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600200"/>
            <a:ext cx="6896100" cy="459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13317FA-3C5D-644B-AB01-586F21D0C44B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637485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Footer Placeholder 1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400">
                <a:latin typeface="Helvetica" charset="0"/>
              </a:rPr>
              <a:t>Raab - Overview of GW Detection</a:t>
            </a:r>
          </a:p>
        </p:txBody>
      </p:sp>
      <p:pic>
        <p:nvPicPr>
          <p:cNvPr id="53250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14" r="29143"/>
          <a:stretch>
            <a:fillRect/>
          </a:stretch>
        </p:blipFill>
        <p:spPr bwMode="auto">
          <a:xfrm>
            <a:off x="1066800" y="1600200"/>
            <a:ext cx="3200400" cy="472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1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4038600"/>
            <a:ext cx="3429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2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1600200"/>
            <a:ext cx="3429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253" name="TextBox 6"/>
          <p:cNvSpPr txBox="1">
            <a:spLocks noChangeArrowheads="1"/>
          </p:cNvSpPr>
          <p:nvPr/>
        </p:nvSpPr>
        <p:spPr bwMode="auto">
          <a:xfrm>
            <a:off x="1447800" y="457200"/>
            <a:ext cx="5791200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/>
            <a:r>
              <a:rPr lang="en-US" sz="3200" dirty="0">
                <a:solidFill>
                  <a:schemeClr val="tx2"/>
                </a:solidFill>
              </a:rPr>
              <a:t>Advanced LIGO Monolithic Suspension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9B0ACC3-A54F-F649-866A-232BBABD2A73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936664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Helvetica" charset="0"/>
                <a:ea typeface="ＭＳ Ｐゴシック" charset="0"/>
                <a:cs typeface="ＭＳ Ｐゴシック" charset="0"/>
              </a:rPr>
              <a:t>Advanced LIGO installation in progress </a:t>
            </a:r>
          </a:p>
        </p:txBody>
      </p:sp>
      <p:pic>
        <p:nvPicPr>
          <p:cNvPr id="54274" name="Content Placeholder 8" descr="QuadMate_0811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40" r="14400" b="13503"/>
          <a:stretch>
            <a:fillRect/>
          </a:stretch>
        </p:blipFill>
        <p:spPr>
          <a:xfrm>
            <a:off x="990600" y="1438275"/>
            <a:ext cx="6934200" cy="4962525"/>
          </a:xfrm>
        </p:spPr>
      </p:pic>
      <p:sp>
        <p:nvSpPr>
          <p:cNvPr id="54275" name="TextBox 9"/>
          <p:cNvSpPr txBox="1">
            <a:spLocks noChangeArrowheads="1"/>
          </p:cNvSpPr>
          <p:nvPr/>
        </p:nvSpPr>
        <p:spPr bwMode="auto">
          <a:xfrm>
            <a:off x="6324600" y="1447800"/>
            <a:ext cx="16002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r"/>
            <a:r>
              <a:rPr lang="en-US" sz="2000">
                <a:solidFill>
                  <a:srgbClr val="FFFF00"/>
                </a:solidFill>
              </a:rPr>
              <a:t>17-Aug-11</a:t>
            </a:r>
          </a:p>
        </p:txBody>
      </p:sp>
      <p:sp>
        <p:nvSpPr>
          <p:cNvPr id="54276" name="Footer Placeholder 10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400">
                <a:latin typeface="Helvetica" charset="0"/>
              </a:rPr>
              <a:t>Raab - Overview of GW Detection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A244CC-88F7-B741-ABEA-29EACDCA51E3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291249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Title 1"/>
          <p:cNvSpPr>
            <a:spLocks noGrp="1"/>
          </p:cNvSpPr>
          <p:nvPr>
            <p:ph type="title"/>
          </p:nvPr>
        </p:nvSpPr>
        <p:spPr>
          <a:xfrm>
            <a:off x="1371600" y="227013"/>
            <a:ext cx="6400800" cy="1220787"/>
          </a:xfrm>
        </p:spPr>
        <p:txBody>
          <a:bodyPr/>
          <a:lstStyle/>
          <a:p>
            <a:r>
              <a:rPr lang="en-US" sz="3200">
                <a:latin typeface="Helvetica" charset="0"/>
                <a:ea typeface="ＭＳ Ｐゴシック" charset="0"/>
                <a:cs typeface="ＭＳ Ｐゴシック" charset="0"/>
              </a:rPr>
              <a:t>Putting it together:</a:t>
            </a:r>
            <a:br>
              <a:rPr lang="en-US" sz="3200">
                <a:latin typeface="Helvetica" charset="0"/>
                <a:ea typeface="ＭＳ Ｐゴシック" charset="0"/>
                <a:cs typeface="ＭＳ Ｐゴシック" charset="0"/>
              </a:rPr>
            </a:br>
            <a:r>
              <a:rPr lang="en-US" sz="3200">
                <a:latin typeface="Helvetica" charset="0"/>
                <a:ea typeface="ＭＳ Ｐゴシック" charset="0"/>
                <a:cs typeface="ＭＳ Ｐゴシック" charset="0"/>
              </a:rPr>
              <a:t>Seismic &amp; Suspension &amp; Optics</a:t>
            </a:r>
          </a:p>
        </p:txBody>
      </p:sp>
      <p:pic>
        <p:nvPicPr>
          <p:cNvPr id="55298" name="Content Placeholder 7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43200" y="1538288"/>
            <a:ext cx="5426075" cy="5076825"/>
          </a:xfrm>
        </p:spPr>
      </p:pic>
      <p:sp>
        <p:nvSpPr>
          <p:cNvPr id="55299" name="AutoShape 4" descr="imap://dhs@newligo.mit.edu:993/fetch%3EUID%3E/INBOX%3E85862?part=1.2&amp;type=image/jpeg&amp;filename=Installation_2.jpg"/>
          <p:cNvSpPr>
            <a:spLocks noChangeAspect="1" noChangeArrowheads="1"/>
          </p:cNvSpPr>
          <p:nvPr/>
        </p:nvSpPr>
        <p:spPr bwMode="auto">
          <a:xfrm>
            <a:off x="168275" y="-1825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5300" name="Content Placeholder 2"/>
          <p:cNvSpPr txBox="1">
            <a:spLocks/>
          </p:cNvSpPr>
          <p:nvPr/>
        </p:nvSpPr>
        <p:spPr bwMode="auto">
          <a:xfrm>
            <a:off x="23813" y="1106488"/>
            <a:ext cx="3978275" cy="550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/>
          <a:lstStyle>
            <a:lvl1pPr marL="342900" indent="-3429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spcBef>
                <a:spcPct val="20000"/>
              </a:spcBef>
              <a:buClr>
                <a:srgbClr val="CC0099"/>
              </a:buClr>
              <a:buSzPct val="85000"/>
              <a:buFont typeface="Monotype Sorts" charset="0"/>
              <a:buChar char="l"/>
            </a:pPr>
            <a:endParaRPr lang="en-US" sz="1800">
              <a:solidFill>
                <a:schemeClr val="tx2"/>
              </a:solidFill>
              <a:latin typeface="Helvetica" charset="0"/>
              <a:cs typeface="Arial" charset="0"/>
            </a:endParaRPr>
          </a:p>
          <a:p>
            <a:pPr>
              <a:spcBef>
                <a:spcPct val="20000"/>
              </a:spcBef>
              <a:buClr>
                <a:srgbClr val="CC0099"/>
              </a:buClr>
              <a:buSzPct val="85000"/>
              <a:buFont typeface="Monotype Sorts" charset="0"/>
              <a:buChar char="l"/>
            </a:pPr>
            <a:endParaRPr lang="en-US" sz="1800">
              <a:solidFill>
                <a:schemeClr val="tx2"/>
              </a:solidFill>
              <a:latin typeface="Helvetica" charset="0"/>
              <a:cs typeface="Arial" charset="0"/>
            </a:endParaRPr>
          </a:p>
          <a:p>
            <a:pPr>
              <a:spcBef>
                <a:spcPct val="20000"/>
              </a:spcBef>
              <a:buClr>
                <a:srgbClr val="CC0099"/>
              </a:buClr>
              <a:buSzPct val="85000"/>
              <a:buFont typeface="Monotype Sorts" charset="0"/>
              <a:buChar char="l"/>
            </a:pPr>
            <a:endParaRPr lang="en-US" sz="1800">
              <a:solidFill>
                <a:schemeClr val="tx2"/>
              </a:solidFill>
              <a:latin typeface="Helvetica" charset="0"/>
              <a:cs typeface="Arial" charset="0"/>
            </a:endParaRPr>
          </a:p>
          <a:p>
            <a:pPr>
              <a:spcBef>
                <a:spcPct val="20000"/>
              </a:spcBef>
              <a:buClr>
                <a:srgbClr val="CC0099"/>
              </a:buClr>
              <a:buSzPct val="85000"/>
              <a:buFont typeface="Monotype Sorts" charset="0"/>
              <a:buChar char="l"/>
            </a:pPr>
            <a:endParaRPr lang="en-US" sz="1800">
              <a:solidFill>
                <a:schemeClr val="tx2"/>
              </a:solidFill>
              <a:latin typeface="Helvetica" charset="0"/>
              <a:cs typeface="Arial" charset="0"/>
            </a:endParaRPr>
          </a:p>
          <a:p>
            <a:pPr>
              <a:spcBef>
                <a:spcPct val="20000"/>
              </a:spcBef>
              <a:buClr>
                <a:srgbClr val="CC0099"/>
              </a:buClr>
              <a:buSzPct val="85000"/>
              <a:buFont typeface="Monotype Sorts" charset="0"/>
              <a:buChar char="l"/>
            </a:pPr>
            <a:endParaRPr lang="en-US" sz="1800">
              <a:solidFill>
                <a:schemeClr val="tx2"/>
              </a:solidFill>
              <a:latin typeface="Helvetica" charset="0"/>
              <a:cs typeface="Arial" charset="0"/>
            </a:endParaRPr>
          </a:p>
          <a:p>
            <a:pPr>
              <a:spcBef>
                <a:spcPct val="20000"/>
              </a:spcBef>
              <a:buClr>
                <a:srgbClr val="CC0099"/>
              </a:buClr>
              <a:buSzPct val="85000"/>
            </a:pPr>
            <a:endParaRPr lang="en-US" sz="1800">
              <a:solidFill>
                <a:schemeClr val="tx2"/>
              </a:solidFill>
              <a:latin typeface="Helvetica" charset="0"/>
              <a:cs typeface="Arial" charset="0"/>
            </a:endParaRPr>
          </a:p>
          <a:p>
            <a:pPr>
              <a:spcBef>
                <a:spcPct val="20000"/>
              </a:spcBef>
              <a:buClr>
                <a:srgbClr val="CC0099"/>
              </a:buClr>
              <a:buSzPct val="85000"/>
              <a:buFont typeface="Monotype Sorts" charset="0"/>
              <a:buChar char="l"/>
            </a:pPr>
            <a:endParaRPr lang="en-US" sz="1800">
              <a:solidFill>
                <a:schemeClr val="tx2"/>
              </a:solidFill>
              <a:latin typeface="Helvetica" charset="0"/>
              <a:cs typeface="Arial" charset="0"/>
            </a:endParaRPr>
          </a:p>
          <a:p>
            <a:pPr>
              <a:spcBef>
                <a:spcPct val="20000"/>
              </a:spcBef>
              <a:buClr>
                <a:srgbClr val="CC0099"/>
              </a:buClr>
              <a:buSzPct val="85000"/>
              <a:buFont typeface="Monotype Sorts" charset="0"/>
              <a:buChar char="l"/>
            </a:pPr>
            <a:endParaRPr lang="en-US" sz="1800">
              <a:solidFill>
                <a:schemeClr val="tx2"/>
              </a:solidFill>
              <a:latin typeface="Helvetica" charset="0"/>
              <a:cs typeface="Arial" charset="0"/>
            </a:endParaRPr>
          </a:p>
          <a:p>
            <a:pPr>
              <a:spcBef>
                <a:spcPct val="20000"/>
              </a:spcBef>
              <a:buClr>
                <a:srgbClr val="CC0099"/>
              </a:buClr>
              <a:buSzPct val="85000"/>
              <a:buFont typeface="Monotype Sorts" charset="0"/>
              <a:buChar char="l"/>
            </a:pPr>
            <a:endParaRPr lang="en-US" sz="1800">
              <a:solidFill>
                <a:schemeClr val="tx2"/>
              </a:solidFill>
              <a:latin typeface="Helvetica" charset="0"/>
              <a:cs typeface="Arial" charset="0"/>
            </a:endParaRPr>
          </a:p>
        </p:txBody>
      </p:sp>
      <p:sp>
        <p:nvSpPr>
          <p:cNvPr id="55301" name="TextBox 1"/>
          <p:cNvSpPr txBox="1">
            <a:spLocks noChangeArrowheads="1"/>
          </p:cNvSpPr>
          <p:nvPr/>
        </p:nvSpPr>
        <p:spPr bwMode="auto">
          <a:xfrm>
            <a:off x="804863" y="1949450"/>
            <a:ext cx="1557337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r"/>
            <a:r>
              <a:rPr lang="en-US" sz="1800" i="1">
                <a:latin typeface="Arial" charset="0"/>
                <a:cs typeface="Arial" charset="0"/>
              </a:rPr>
              <a:t>Seismic isolation</a:t>
            </a:r>
          </a:p>
        </p:txBody>
      </p:sp>
      <p:sp>
        <p:nvSpPr>
          <p:cNvPr id="55302" name="TextBox 10"/>
          <p:cNvSpPr txBox="1">
            <a:spLocks noChangeArrowheads="1"/>
          </p:cNvSpPr>
          <p:nvPr/>
        </p:nvSpPr>
        <p:spPr bwMode="auto">
          <a:xfrm>
            <a:off x="539750" y="5602288"/>
            <a:ext cx="205105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r"/>
            <a:r>
              <a:rPr lang="en-US" sz="1800" i="1">
                <a:latin typeface="Arial" charset="0"/>
                <a:cs typeface="Arial" charset="0"/>
              </a:rPr>
              <a:t>Folding mirror suspension</a:t>
            </a:r>
          </a:p>
        </p:txBody>
      </p:sp>
      <p:sp>
        <p:nvSpPr>
          <p:cNvPr id="55303" name="TextBox 11"/>
          <p:cNvSpPr txBox="1">
            <a:spLocks noChangeArrowheads="1"/>
          </p:cNvSpPr>
          <p:nvPr/>
        </p:nvSpPr>
        <p:spPr bwMode="auto">
          <a:xfrm>
            <a:off x="493713" y="3200400"/>
            <a:ext cx="2020887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r"/>
            <a:r>
              <a:rPr lang="en-US" sz="1800" i="1">
                <a:latin typeface="Arial" charset="0"/>
                <a:cs typeface="Arial" charset="0"/>
              </a:rPr>
              <a:t>Test mass suspension</a:t>
            </a:r>
          </a:p>
        </p:txBody>
      </p:sp>
      <p:cxnSp>
        <p:nvCxnSpPr>
          <p:cNvPr id="55304" name="Straight Arrow Connector 4"/>
          <p:cNvCxnSpPr>
            <a:cxnSpLocks noChangeShapeType="1"/>
          </p:cNvCxnSpPr>
          <p:nvPr/>
        </p:nvCxnSpPr>
        <p:spPr bwMode="auto">
          <a:xfrm flipV="1">
            <a:off x="2438400" y="1981200"/>
            <a:ext cx="2238375" cy="200025"/>
          </a:xfrm>
          <a:prstGeom prst="straightConnector1">
            <a:avLst/>
          </a:prstGeom>
          <a:noFill/>
          <a:ln w="76200">
            <a:solidFill>
              <a:schemeClr val="tx1"/>
            </a:solidFill>
            <a:round/>
            <a:headEnd type="none" w="sm" len="sm"/>
            <a:tailEnd type="arrow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55305" name="Straight Arrow Connector 14"/>
          <p:cNvCxnSpPr>
            <a:cxnSpLocks noChangeShapeType="1"/>
          </p:cNvCxnSpPr>
          <p:nvPr/>
        </p:nvCxnSpPr>
        <p:spPr bwMode="auto">
          <a:xfrm>
            <a:off x="2667000" y="5943600"/>
            <a:ext cx="1219200" cy="76200"/>
          </a:xfrm>
          <a:prstGeom prst="straightConnector1">
            <a:avLst/>
          </a:prstGeom>
          <a:noFill/>
          <a:ln w="76200">
            <a:solidFill>
              <a:schemeClr val="tx1"/>
            </a:solidFill>
            <a:round/>
            <a:headEnd type="none" w="sm" len="sm"/>
            <a:tailEnd type="arrow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55306" name="Straight Arrow Connector 15"/>
          <p:cNvCxnSpPr>
            <a:cxnSpLocks noChangeShapeType="1"/>
          </p:cNvCxnSpPr>
          <p:nvPr/>
        </p:nvCxnSpPr>
        <p:spPr bwMode="auto">
          <a:xfrm>
            <a:off x="2514600" y="3886200"/>
            <a:ext cx="2819400" cy="2057400"/>
          </a:xfrm>
          <a:prstGeom prst="straightConnector1">
            <a:avLst/>
          </a:prstGeom>
          <a:noFill/>
          <a:ln w="76200">
            <a:solidFill>
              <a:schemeClr val="tx1"/>
            </a:solidFill>
            <a:round/>
            <a:headEnd type="none" w="sm" len="sm"/>
            <a:tailEnd type="arrow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55307" name="Footer Placeholder 19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400">
                <a:latin typeface="Helvetica" charset="0"/>
              </a:rPr>
              <a:t>Raab - Overview of GW Detection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A244CC-88F7-B741-ABEA-29EACDCA51E3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099132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Title 5"/>
          <p:cNvSpPr>
            <a:spLocks noGrp="1"/>
          </p:cNvSpPr>
          <p:nvPr>
            <p:ph type="title"/>
          </p:nvPr>
        </p:nvSpPr>
        <p:spPr>
          <a:xfrm>
            <a:off x="1600200" y="228600"/>
            <a:ext cx="6019800" cy="1143000"/>
          </a:xfrm>
        </p:spPr>
        <p:txBody>
          <a:bodyPr/>
          <a:lstStyle/>
          <a:p>
            <a:r>
              <a:rPr lang="en-US">
                <a:latin typeface="Helvetica" charset="0"/>
                <a:ea typeface="ＭＳ Ｐゴシック" charset="0"/>
                <a:cs typeface="ＭＳ Ｐゴシック" charset="0"/>
              </a:rPr>
              <a:t>Lock Acquisition:  Arm Locking Subsystem</a:t>
            </a:r>
          </a:p>
        </p:txBody>
      </p:sp>
      <p:sp>
        <p:nvSpPr>
          <p:cNvPr id="56322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400">
                <a:latin typeface="Helvetica" charset="0"/>
              </a:rPr>
              <a:t>Raab - Overview of GW Detection</a:t>
            </a:r>
          </a:p>
        </p:txBody>
      </p:sp>
      <p:pic>
        <p:nvPicPr>
          <p:cNvPr id="56323" name="Picture 7" descr="GreenLaserBeamInITMy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600200"/>
            <a:ext cx="7239000" cy="4808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13317FA-3C5D-644B-AB01-586F21D0C44B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04972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F256D3-4054-F54E-A03C-E0ECB4EF01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3E8DCF-A4F9-B94C-80B0-20968395418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What do we do? Who are we?</a:t>
            </a:r>
          </a:p>
          <a:p>
            <a:r>
              <a:rPr lang="en-US" dirty="0"/>
              <a:t>Basics of Gravitational Waves (GWs)</a:t>
            </a:r>
          </a:p>
          <a:p>
            <a:r>
              <a:rPr lang="en-US" dirty="0"/>
              <a:t>What do real GW detectors look like?</a:t>
            </a:r>
          </a:p>
          <a:p>
            <a:r>
              <a:rPr lang="en-US" dirty="0"/>
              <a:t>Breakthroughs!</a:t>
            </a:r>
          </a:p>
          <a:p>
            <a:r>
              <a:rPr lang="en-US" dirty="0"/>
              <a:t>The future.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DA0E7D-CE31-774B-98DC-A0B394FCAF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A244CC-88F7-B741-ABEA-29EACDCA51E3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3CEA44-BAE2-8F40-8F19-DFE85A3751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Raab - Overview of GW Detection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509388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Title 1"/>
          <p:cNvSpPr>
            <a:spLocks noGrp="1"/>
          </p:cNvSpPr>
          <p:nvPr>
            <p:ph type="title"/>
          </p:nvPr>
        </p:nvSpPr>
        <p:spPr>
          <a:xfrm>
            <a:off x="1524000" y="204788"/>
            <a:ext cx="5715000" cy="1319212"/>
          </a:xfrm>
        </p:spPr>
        <p:txBody>
          <a:bodyPr/>
          <a:lstStyle/>
          <a:p>
            <a:r>
              <a:rPr lang="en-US">
                <a:latin typeface="Helvetica" charset="0"/>
                <a:ea typeface="ＭＳ Ｐゴシック" charset="0"/>
                <a:cs typeface="ＭＳ Ｐゴシック" charset="0"/>
              </a:rPr>
              <a:t>aLIGO Pre-stabilized laser </a:t>
            </a:r>
          </a:p>
        </p:txBody>
      </p:sp>
      <p:pic>
        <p:nvPicPr>
          <p:cNvPr id="57346" name="Picture 6" descr="RS14399_P1030636-lp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128" b="9503"/>
          <a:stretch>
            <a:fillRect/>
          </a:stretch>
        </p:blipFill>
        <p:spPr bwMode="auto">
          <a:xfrm>
            <a:off x="801688" y="2133600"/>
            <a:ext cx="7470775" cy="349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347" name="Footer Placeholder 6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400">
                <a:latin typeface="Helvetica" charset="0"/>
              </a:rPr>
              <a:t>Raab - Overview of GW Detection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A244CC-88F7-B741-ABEA-29EACDCA51E3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595698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9C40E9-EAAD-C24F-88BD-3E23826CEA6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Breakthroughs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7FB6935-360F-C24F-81BF-F6C62F427CD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16493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8865380-F015-4B9D-8FCA-BD37479F9616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C4638BE-8EBA-F042-8266-9AED812922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Raab - Overview of GW Detection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-197529" y="0"/>
            <a:ext cx="9760091" cy="6858000"/>
            <a:chOff x="-197529" y="0"/>
            <a:chExt cx="9760091" cy="6858000"/>
          </a:xfrm>
        </p:grpSpPr>
        <p:sp>
          <p:nvSpPr>
            <p:cNvPr id="5" name="Rectangle 4"/>
            <p:cNvSpPr/>
            <p:nvPr/>
          </p:nvSpPr>
          <p:spPr bwMode="auto">
            <a:xfrm>
              <a:off x="0" y="0"/>
              <a:ext cx="9144000" cy="6858000"/>
            </a:xfrm>
            <a:prstGeom prst="rect">
              <a:avLst/>
            </a:prstGeom>
            <a:solidFill>
              <a:schemeClr val="tx2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Helvetica" pitchFamily="34" charset="0"/>
              </a:endParaRPr>
            </a:p>
          </p:txBody>
        </p:sp>
        <p:pic>
          <p:nvPicPr>
            <p:cNvPr id="4" name="Content Placeholder 6"/>
            <p:cNvPicPr>
              <a:picLocks noChangeAspect="1"/>
            </p:cNvPicPr>
            <p:nvPr/>
          </p:nvPicPr>
          <p:blipFill>
            <a:blip r:embed="rId3"/>
            <a:srcRect l="-16607" r="-16607"/>
            <a:stretch>
              <a:fillRect/>
            </a:stretch>
          </p:blipFill>
          <p:spPr>
            <a:xfrm>
              <a:off x="-197529" y="278906"/>
              <a:ext cx="9760091" cy="5828964"/>
            </a:xfrm>
            <a:prstGeom prst="rect">
              <a:avLst/>
            </a:prstGeom>
          </p:spPr>
        </p:pic>
      </p:grpSp>
      <p:sp>
        <p:nvSpPr>
          <p:cNvPr id="8" name="TextBox 7"/>
          <p:cNvSpPr txBox="1"/>
          <p:nvPr/>
        </p:nvSpPr>
        <p:spPr>
          <a:xfrm>
            <a:off x="933450" y="6228546"/>
            <a:ext cx="74295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FFFFFF"/>
                </a:solidFill>
              </a:rPr>
              <a:t>B. P. Abbott et al. (LIGO Scientific Collaboration and Virgo Collaboration), </a:t>
            </a:r>
            <a:r>
              <a:rPr lang="en-US" sz="1400" i="1" dirty="0">
                <a:solidFill>
                  <a:srgbClr val="FFFFFF"/>
                </a:solidFill>
              </a:rPr>
              <a:t>Observation of Gravitational Waves from a Binary Black Hole Merger</a:t>
            </a:r>
            <a:r>
              <a:rPr lang="en-US" sz="1400" dirty="0">
                <a:solidFill>
                  <a:srgbClr val="FFFFFF"/>
                </a:solidFill>
              </a:rPr>
              <a:t>, Phys. Rev. Lett. 116, 061102 (2016)</a:t>
            </a:r>
          </a:p>
        </p:txBody>
      </p:sp>
    </p:spTree>
    <p:extLst>
      <p:ext uri="{BB962C8B-B14F-4D97-AF65-F5344CB8AC3E}">
        <p14:creationId xmlns:p14="http://schemas.microsoft.com/office/powerpoint/2010/main" val="403625673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8348" y="1271720"/>
            <a:ext cx="4933152" cy="497668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can we learn from h(t)?</a:t>
            </a:r>
          </a:p>
        </p:txBody>
      </p:sp>
      <p:sp>
        <p:nvSpPr>
          <p:cNvPr id="8" name="Rectangular Callout 7"/>
          <p:cNvSpPr/>
          <p:nvPr/>
        </p:nvSpPr>
        <p:spPr bwMode="auto">
          <a:xfrm>
            <a:off x="5664200" y="4750314"/>
            <a:ext cx="3314700" cy="1106426"/>
          </a:xfrm>
          <a:prstGeom prst="wedgeRectCallout">
            <a:avLst>
              <a:gd name="adj1" fmla="val -40263"/>
              <a:gd name="adj2" fmla="val -161556"/>
            </a:avLst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1800" dirty="0" err="1">
                <a:solidFill>
                  <a:schemeClr val="accent4"/>
                </a:solidFill>
                <a:latin typeface="Arial"/>
                <a:cs typeface="Arial"/>
              </a:rPr>
              <a:t>Ringdown</a:t>
            </a:r>
            <a:r>
              <a:rPr lang="en-US" sz="1800" dirty="0">
                <a:solidFill>
                  <a:schemeClr val="accent4"/>
                </a:solidFill>
                <a:latin typeface="Arial"/>
                <a:cs typeface="Arial"/>
              </a:rPr>
              <a:t> frequency and </a:t>
            </a:r>
            <a:r>
              <a:rPr lang="en-US" sz="1800" i="1" dirty="0">
                <a:solidFill>
                  <a:schemeClr val="accent4"/>
                </a:solidFill>
                <a:latin typeface="Arial"/>
                <a:cs typeface="Arial"/>
              </a:rPr>
              <a:t>Q </a:t>
            </a:r>
            <a:br>
              <a:rPr lang="en-US" sz="1800" dirty="0">
                <a:solidFill>
                  <a:schemeClr val="accent4"/>
                </a:solidFill>
                <a:latin typeface="Arial"/>
                <a:cs typeface="Arial"/>
              </a:rPr>
            </a:br>
            <a:r>
              <a:rPr lang="en-US" sz="1800" dirty="0">
                <a:solidFill>
                  <a:schemeClr val="accent4"/>
                </a:solidFill>
                <a:latin typeface="Arial"/>
                <a:cs typeface="Arial"/>
              </a:rPr>
              <a:t>give mass and spin </a:t>
            </a:r>
            <a:br>
              <a:rPr lang="en-US" sz="1800" dirty="0">
                <a:solidFill>
                  <a:schemeClr val="accent4"/>
                </a:solidFill>
                <a:latin typeface="Arial"/>
                <a:cs typeface="Arial"/>
              </a:rPr>
            </a:br>
            <a:r>
              <a:rPr lang="en-US" sz="1800" dirty="0">
                <a:solidFill>
                  <a:schemeClr val="accent4"/>
                </a:solidFill>
                <a:latin typeface="Arial"/>
                <a:cs typeface="Arial"/>
              </a:rPr>
              <a:t>of final black hole </a:t>
            </a: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accent4"/>
              </a:solidFill>
              <a:effectLst/>
              <a:latin typeface="Arial"/>
              <a:cs typeface="Arial"/>
            </a:endParaRPr>
          </a:p>
        </p:txBody>
      </p:sp>
      <p:sp>
        <p:nvSpPr>
          <p:cNvPr id="9" name="Rectangular Callout 8"/>
          <p:cNvSpPr/>
          <p:nvPr/>
        </p:nvSpPr>
        <p:spPr bwMode="auto">
          <a:xfrm>
            <a:off x="786852" y="1273440"/>
            <a:ext cx="2949412" cy="1106426"/>
          </a:xfrm>
          <a:prstGeom prst="wedgeRectCallout">
            <a:avLst>
              <a:gd name="adj1" fmla="val 35273"/>
              <a:gd name="adj2" fmla="val 111630"/>
            </a:avLst>
          </a:prstGeom>
          <a:solidFill>
            <a:schemeClr val="accent5">
              <a:lumMod val="90000"/>
            </a:scheme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Arial"/>
                <a:cs typeface="Arial"/>
              </a:rPr>
              <a:t>Phase evolution gives chirp mass and aligned components of spin</a:t>
            </a: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/>
              <a:cs typeface="Arial"/>
            </a:endParaRPr>
          </a:p>
        </p:txBody>
      </p:sp>
      <p:sp>
        <p:nvSpPr>
          <p:cNvPr id="10" name="Rectangular Callout 9"/>
          <p:cNvSpPr/>
          <p:nvPr/>
        </p:nvSpPr>
        <p:spPr bwMode="auto">
          <a:xfrm>
            <a:off x="604208" y="5004314"/>
            <a:ext cx="2799392" cy="1106426"/>
          </a:xfrm>
          <a:prstGeom prst="wedgeRectCallout">
            <a:avLst>
              <a:gd name="adj1" fmla="val 53760"/>
              <a:gd name="adj2" fmla="val -160408"/>
            </a:avLst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1800" dirty="0">
                <a:solidFill>
                  <a:schemeClr val="accent4"/>
                </a:solidFill>
                <a:latin typeface="Arial"/>
                <a:cs typeface="Arial"/>
              </a:rPr>
              <a:t>Modulation of amplitude gives nonaligned spin components</a:t>
            </a: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accent4"/>
              </a:solidFill>
              <a:effectLst/>
              <a:latin typeface="Arial"/>
              <a:cs typeface="Arial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477000" y="2438400"/>
            <a:ext cx="2590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tx2"/>
                </a:solidFill>
              </a:rPr>
              <a:t>B. P. Abbott et al. (LIGO Scientific Collaboration and Virgo Collaboration), </a:t>
            </a:r>
            <a:r>
              <a:rPr lang="en-US" sz="1200" i="1" dirty="0">
                <a:solidFill>
                  <a:schemeClr val="tx2"/>
                </a:solidFill>
              </a:rPr>
              <a:t>Observation of Gravitational Waves from a Binary Black Hole Merger</a:t>
            </a:r>
            <a:r>
              <a:rPr lang="en-US" sz="1200" dirty="0">
                <a:solidFill>
                  <a:schemeClr val="tx2"/>
                </a:solidFill>
              </a:rPr>
              <a:t>, Phys. Rev. Lett. 116, 061102 (2016)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50EEEF9-9826-4041-9F88-6CF2534CE865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  <p:sp>
        <p:nvSpPr>
          <p:cNvPr id="12" name="Rectangular Callout 11"/>
          <p:cNvSpPr/>
          <p:nvPr/>
        </p:nvSpPr>
        <p:spPr bwMode="auto">
          <a:xfrm>
            <a:off x="2819400" y="5156714"/>
            <a:ext cx="2799392" cy="1106426"/>
          </a:xfrm>
          <a:prstGeom prst="wedgeRectCallout">
            <a:avLst>
              <a:gd name="adj1" fmla="val 53760"/>
              <a:gd name="adj2" fmla="val -160408"/>
            </a:avLst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1800" dirty="0">
                <a:solidFill>
                  <a:schemeClr val="accent4"/>
                </a:solidFill>
                <a:latin typeface="Arial"/>
                <a:cs typeface="Arial"/>
              </a:rPr>
              <a:t>Highest frequency gives sizes of objects just before merger.</a:t>
            </a: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accent4"/>
              </a:solidFill>
              <a:effectLst/>
              <a:latin typeface="Arial"/>
              <a:cs typeface="Arial"/>
            </a:endParaRPr>
          </a:p>
        </p:txBody>
      </p:sp>
      <p:sp>
        <p:nvSpPr>
          <p:cNvPr id="13" name="Rectangular Callout 12">
            <a:extLst>
              <a:ext uri="{FF2B5EF4-FFF2-40B4-BE49-F238E27FC236}">
                <a16:creationId xmlns:a16="http://schemas.microsoft.com/office/drawing/2014/main" id="{E7F6E2AC-7B7D-9A45-984D-4EC08AD883E1}"/>
              </a:ext>
            </a:extLst>
          </p:cNvPr>
          <p:cNvSpPr/>
          <p:nvPr/>
        </p:nvSpPr>
        <p:spPr bwMode="auto">
          <a:xfrm>
            <a:off x="3908588" y="1447800"/>
            <a:ext cx="3101812" cy="914400"/>
          </a:xfrm>
          <a:prstGeom prst="wedgeRectCallout">
            <a:avLst>
              <a:gd name="adj1" fmla="val -92512"/>
              <a:gd name="adj2" fmla="val 125276"/>
            </a:avLst>
          </a:prstGeom>
          <a:solidFill>
            <a:schemeClr val="accent5">
              <a:lumMod val="90000"/>
            </a:scheme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Arial"/>
                <a:cs typeface="Arial"/>
              </a:rPr>
              <a:t>Amplitude scale factor gives luminosity distance (standard siren)</a:t>
            </a: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/>
              <a:cs typeface="Arial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F4AE581-A604-7D49-B45A-7FFCD8FF16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Raab - Overview of GW Detection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0191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2" grpId="0" animBg="1"/>
      <p:bldP spid="13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981200"/>
            <a:ext cx="5867400" cy="4114800"/>
          </a:xfrm>
        </p:spPr>
        <p:txBody>
          <a:bodyPr/>
          <a:lstStyle/>
          <a:p>
            <a:r>
              <a:rPr lang="en-US" dirty="0"/>
              <a:t>These first observations of dynamic extreme spacetimes with BBHs show us that GR is reasonably accurate in this regime and can be used as a tool for examining and interpreting extreme states of matter.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A244CC-88F7-B741-ABEA-29EACDCA51E3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FCBB53E-DF02-5F4E-8745-11E78B40B3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Raab - Overview of GW Detection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AA96AFB-B78C-A64A-A5BC-41142B0E96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53200" y="1981200"/>
            <a:ext cx="2057400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6700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Onto the study of the most extreme states of matter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A244CC-88F7-B741-ABEA-29EACDCA51E3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  <p:grpSp>
        <p:nvGrpSpPr>
          <p:cNvPr id="8" name="Group 7"/>
          <p:cNvGrpSpPr/>
          <p:nvPr/>
        </p:nvGrpSpPr>
        <p:grpSpPr>
          <a:xfrm>
            <a:off x="5686" y="1447800"/>
            <a:ext cx="9144000" cy="5143500"/>
            <a:chOff x="5686" y="1485900"/>
            <a:chExt cx="9144000" cy="5143500"/>
          </a:xfrm>
        </p:grpSpPr>
        <p:pic>
          <p:nvPicPr>
            <p:cNvPr id="6" name="Picture 5" descr="Fermi-LIGO_INTEGRAL_Graph_Still_Times.jp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86" y="1485900"/>
              <a:ext cx="9144000" cy="5143500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1981200" y="1524000"/>
              <a:ext cx="71628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/>
                <a:t>Credit: NASA's Goddard Space Flight Center, Caltech/MIT/LIGO Lab and ESA</a:t>
              </a:r>
            </a:p>
          </p:txBody>
        </p:sp>
      </p:grp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9EA019C-8B40-B547-BB0A-8F9EBC564C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Raab - Overview of GW Detection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980235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76200"/>
            <a:ext cx="6019800" cy="1371600"/>
          </a:xfrm>
        </p:spPr>
        <p:txBody>
          <a:bodyPr/>
          <a:lstStyle/>
          <a:p>
            <a:r>
              <a:rPr lang="en-US" sz="2800" dirty="0"/>
              <a:t>LIGO-Virgo network localization enables discovery of optical counterpart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13317FA-3C5D-644B-AB01-586F21D0C44B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  <p:grpSp>
        <p:nvGrpSpPr>
          <p:cNvPr id="8" name="Group 7"/>
          <p:cNvGrpSpPr/>
          <p:nvPr/>
        </p:nvGrpSpPr>
        <p:grpSpPr>
          <a:xfrm>
            <a:off x="991360" y="1676400"/>
            <a:ext cx="6933440" cy="4724400"/>
            <a:chOff x="991360" y="1676400"/>
            <a:chExt cx="6933440" cy="4724400"/>
          </a:xfrm>
        </p:grpSpPr>
        <p:pic>
          <p:nvPicPr>
            <p:cNvPr id="5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91360" y="1676400"/>
              <a:ext cx="6933440" cy="46355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TextBox 5"/>
            <p:cNvSpPr txBox="1"/>
            <p:nvPr/>
          </p:nvSpPr>
          <p:spPr>
            <a:xfrm>
              <a:off x="1143000" y="5877580"/>
              <a:ext cx="67818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eaLnBrk="1" hangingPunct="1"/>
              <a:r>
                <a:rPr lang="en-US" sz="1400" dirty="0"/>
                <a:t>Figure 1 from Multi-messenger Observations of a Binary Neutron Star Merger</a:t>
              </a:r>
            </a:p>
            <a:p>
              <a:pPr eaLnBrk="1" hangingPunct="1"/>
              <a:r>
                <a:rPr lang="en-US" sz="1400" dirty="0"/>
                <a:t>B. P. Abbott et al. 2017 </a:t>
              </a:r>
              <a:r>
                <a:rPr lang="en-US" sz="1400" dirty="0" err="1"/>
                <a:t>ApJL</a:t>
              </a:r>
              <a:r>
                <a:rPr lang="en-US" sz="1400" dirty="0"/>
                <a:t> 848 L12 doi:10.3847/2041-8213/aa91c9</a:t>
              </a:r>
            </a:p>
          </p:txBody>
        </p:sp>
      </p:grp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9609F11-201F-714B-92C2-C7AA32A43A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Raab - Overview of GW Detection</a:t>
            </a:r>
          </a:p>
        </p:txBody>
      </p:sp>
    </p:spTree>
    <p:extLst>
      <p:ext uri="{BB962C8B-B14F-4D97-AF65-F5344CB8AC3E}">
        <p14:creationId xmlns:p14="http://schemas.microsoft.com/office/powerpoint/2010/main" val="77082567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C973B8-72BF-424F-AEBD-9E6CF5AE3C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Highlights learned from GW170817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58D368-AE4E-CE41-B985-39D4C8D331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828800"/>
            <a:ext cx="7848600" cy="4419600"/>
          </a:xfrm>
        </p:spPr>
        <p:txBody>
          <a:bodyPr/>
          <a:lstStyle/>
          <a:p>
            <a:r>
              <a:rPr lang="en-US" sz="2000" dirty="0"/>
              <a:t>First GW from binary neutron star </a:t>
            </a:r>
            <a:r>
              <a:rPr lang="en-US" sz="2000" dirty="0" err="1"/>
              <a:t>inspiral</a:t>
            </a:r>
            <a:r>
              <a:rPr lang="en-US" sz="2000" dirty="0"/>
              <a:t> and merger detected.</a:t>
            </a:r>
          </a:p>
          <a:p>
            <a:r>
              <a:rPr lang="en-US" sz="2000" dirty="0"/>
              <a:t>GW detection of tidal distortions as neutron stars rip each other apart provide constraints on neutron-star equation of state.</a:t>
            </a:r>
          </a:p>
          <a:p>
            <a:r>
              <a:rPr lang="en-US" sz="2000" dirty="0"/>
              <a:t>GW follow-up conducted at 70 observatories on Earth and in space, covering EM spectrum from gamma rays to radio waves.</a:t>
            </a:r>
          </a:p>
          <a:p>
            <a:r>
              <a:rPr lang="en-US" sz="2000" dirty="0"/>
              <a:t>Confirmed that speed of gravity is equal to speed of light, at least to 15-digit accuracy.</a:t>
            </a:r>
          </a:p>
          <a:p>
            <a:r>
              <a:rPr lang="en-US" sz="2000" dirty="0"/>
              <a:t>Confirmed neutron-star-merger origin of short gamma-ray bursts.</a:t>
            </a:r>
          </a:p>
          <a:p>
            <a:r>
              <a:rPr lang="en-US" sz="2000" dirty="0"/>
              <a:t>Confirmed “</a:t>
            </a:r>
            <a:r>
              <a:rPr lang="en-US" sz="2000" dirty="0" err="1"/>
              <a:t>kilonova</a:t>
            </a:r>
            <a:r>
              <a:rPr lang="en-US" sz="2000" dirty="0"/>
              <a:t>” description of matter following merger.</a:t>
            </a:r>
          </a:p>
          <a:p>
            <a:r>
              <a:rPr lang="en-US" sz="2000" dirty="0"/>
              <a:t>Confirmed the formation mechanism for most of the abundance of the elements heavier than iron.</a:t>
            </a:r>
          </a:p>
          <a:p>
            <a:r>
              <a:rPr lang="en-US" sz="2000" dirty="0"/>
              <a:t>First measurement of Hubble constant using GWs.</a:t>
            </a:r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833C000-9860-4247-9AFD-33B4855586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A244CC-88F7-B741-ABEA-29EACDCA51E3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641398-C519-794E-A391-24A4F87FBA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Raab - Overview of GW Detection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334664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999119-B729-F44A-8D74-08F9449856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power of a “catalog”</a:t>
            </a:r>
            <a:br>
              <a:rPr lang="en-US" dirty="0"/>
            </a:br>
            <a:r>
              <a:rPr lang="en-US" dirty="0"/>
              <a:t>of GW detections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7E186C-5874-8A4F-B5D9-0B197D002CB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dirty="0"/>
              <a:t>Astronomical catalogs tabulate </a:t>
            </a:r>
            <a:r>
              <a:rPr lang="en-US" sz="2000" dirty="0">
                <a:hlinkClick r:id="rId2" tooltip="Astronomical object"/>
              </a:rPr>
              <a:t>astronomical objects</a:t>
            </a:r>
            <a:r>
              <a:rPr lang="en-US" sz="2000" dirty="0"/>
              <a:t> that share common attributes, but whose representation and differences reveal fundamental information about the nature of the objects and how they form.</a:t>
            </a:r>
          </a:p>
          <a:p>
            <a:r>
              <a:rPr lang="en-US" sz="2000" dirty="0"/>
              <a:t>For example, star catalogs that tabulated colors of stars eventually led to understanding the composition of stars and how stars progress from birth to death.</a:t>
            </a:r>
          </a:p>
          <a:p>
            <a:r>
              <a:rPr lang="en-US" sz="2000" dirty="0"/>
              <a:t>Similarly, catalogs of GW detected sources and their properties can reveal the nature of the objects involved, how they formed and the environments that they have encountered.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57422CC-0D50-9B4A-8CBE-6DB0567829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A244CC-88F7-B741-ABEA-29EACDCA51E3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8EE97C-5715-4447-B2D2-75982B248C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Raab - Overview of GW Detection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186264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112593"/>
            <a:ext cx="6019800" cy="1259007"/>
          </a:xfrm>
        </p:spPr>
        <p:txBody>
          <a:bodyPr/>
          <a:lstStyle/>
          <a:p>
            <a:r>
              <a:rPr lang="en-US" sz="3200" dirty="0"/>
              <a:t>Known Masses of Stellar Remnants – Feb 2021</a:t>
            </a:r>
            <a:br>
              <a:rPr lang="en-US" sz="2800" dirty="0"/>
            </a:br>
            <a:r>
              <a:rPr lang="en-US" sz="1400" dirty="0"/>
              <a:t>https://</a:t>
            </a:r>
            <a:r>
              <a:rPr lang="en-US" sz="1400" dirty="0" err="1"/>
              <a:t>arxiv.org</a:t>
            </a:r>
            <a:r>
              <a:rPr lang="en-US" sz="1400" dirty="0"/>
              <a:t>/abs/2010.14527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A244CC-88F7-B741-ABEA-29EACDCA51E3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7162800" y="1752600"/>
            <a:ext cx="1905000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/>
              <a:t>Non-LIGO Data Sources: Neutron Stars: http://</a:t>
            </a:r>
            <a:r>
              <a:rPr lang="en-US" sz="1400" i="1" dirty="0" err="1"/>
              <a:t>xtreme.as.arizona.edu</a:t>
            </a:r>
            <a:r>
              <a:rPr lang="en-US" sz="1400" i="1" dirty="0"/>
              <a:t>/</a:t>
            </a:r>
            <a:r>
              <a:rPr lang="en-US" sz="1400" i="1" dirty="0" err="1"/>
              <a:t>NeutronStars</a:t>
            </a:r>
            <a:r>
              <a:rPr lang="en-US" sz="1400" i="1" dirty="0"/>
              <a:t>/data/</a:t>
            </a:r>
            <a:r>
              <a:rPr lang="en-US" sz="1400" i="1" dirty="0" err="1"/>
              <a:t>pulsar_masses.dat</a:t>
            </a:r>
            <a:r>
              <a:rPr lang="en-US" sz="1400" i="1" dirty="0"/>
              <a:t> </a:t>
            </a:r>
          </a:p>
          <a:p>
            <a:endParaRPr lang="en-US" sz="1400" i="1" dirty="0"/>
          </a:p>
          <a:p>
            <a:r>
              <a:rPr lang="en-US" sz="1400" i="1" dirty="0"/>
              <a:t>Black Holes: https://</a:t>
            </a:r>
            <a:r>
              <a:rPr lang="en-US" sz="1400" i="1" dirty="0" err="1"/>
              <a:t>stellarcollapse.org</a:t>
            </a:r>
            <a:r>
              <a:rPr lang="en-US" sz="1400" i="1" dirty="0"/>
              <a:t>/sites/default/files/</a:t>
            </a:r>
            <a:r>
              <a:rPr lang="en-US" sz="1400" i="1" dirty="0" err="1"/>
              <a:t>table.pdf</a:t>
            </a:r>
            <a:r>
              <a:rPr lang="en-US" sz="1400" i="1" dirty="0"/>
              <a:t> | </a:t>
            </a:r>
          </a:p>
          <a:p>
            <a:endParaRPr lang="en-US" sz="1400" i="1" dirty="0"/>
          </a:p>
          <a:p>
            <a:r>
              <a:rPr lang="en-US" sz="1400" i="1" dirty="0"/>
              <a:t>LIGO-Virgo Data: </a:t>
            </a:r>
          </a:p>
          <a:p>
            <a:r>
              <a:rPr lang="en-US" sz="1400" i="1" dirty="0" err="1"/>
              <a:t>gw-openscience.org</a:t>
            </a:r>
            <a:endParaRPr lang="en-US" sz="1400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838A853-2748-E74F-A522-592E6D8975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Raab - Overview of GW Detection</a:t>
            </a:r>
            <a:endParaRPr lang="en-US" dirty="0"/>
          </a:p>
        </p:txBody>
      </p:sp>
      <p:pic>
        <p:nvPicPr>
          <p:cNvPr id="16386" name="Picture 2" descr="https://www.ligo.org/detections/O3acatalog/files/Stellar_Graveyard_noerror_EM.png">
            <a:extLst>
              <a:ext uri="{FF2B5EF4-FFF2-40B4-BE49-F238E27FC236}">
                <a16:creationId xmlns:a16="http://schemas.microsoft.com/office/drawing/2014/main" id="{37B9E9DE-27E0-1940-BB68-40BD662AF5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715293"/>
            <a:ext cx="7010400" cy="4837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93098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47CE43-26A2-9B4C-81F8-C4BE46501B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we do at LIGO</a:t>
            </a:r>
            <a:br>
              <a:rPr lang="en-US" dirty="0"/>
            </a:br>
            <a:r>
              <a:rPr lang="en-US" dirty="0"/>
              <a:t>(elevator version)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D7EEE1-7BED-D041-BFF0-FA50AE59AC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marL="0" indent="0" algn="ctr">
              <a:buNone/>
            </a:pPr>
            <a:r>
              <a:rPr lang="en-US" dirty="0"/>
              <a:t>The LIGO team works to explore the most extreme regions of space and time and the most extreme forms of matter in the universe.</a:t>
            </a:r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/>
              <a:t>We do this by detecting the ripples in space-time, called gravitational waves, that are produced by black holes and neutron stars in some of the most violent events in our universe.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9E74967-AC78-8843-A7A7-297F3BCA0A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A244CC-88F7-B741-ABEA-29EACDCA51E3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7E9E1D-7C07-C247-A2CC-A341D7418B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Raab - Overview of GW Detection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220404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A59EA5-95B4-3345-BFB9-DDED099BC3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228600"/>
            <a:ext cx="6324600" cy="1143000"/>
          </a:xfrm>
        </p:spPr>
        <p:txBody>
          <a:bodyPr/>
          <a:lstStyle/>
          <a:p>
            <a:r>
              <a:rPr lang="en-US" sz="2800" dirty="0"/>
              <a:t>Some clues from GW Transient Catalog (GWTC-2) </a:t>
            </a:r>
            <a:br>
              <a:rPr lang="en-US" sz="2400" dirty="0"/>
            </a:br>
            <a:r>
              <a:rPr lang="en-US" sz="1400" dirty="0"/>
              <a:t>https://</a:t>
            </a:r>
            <a:r>
              <a:rPr lang="en-US" sz="1400" dirty="0" err="1"/>
              <a:t>arxiv.org</a:t>
            </a:r>
            <a:r>
              <a:rPr lang="en-US" sz="1400" dirty="0"/>
              <a:t>/abs/2010.14533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DE3B42-F23E-1C4D-A4A2-9AC037B837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676400"/>
            <a:ext cx="7772400" cy="4724400"/>
          </a:xfrm>
        </p:spPr>
        <p:txBody>
          <a:bodyPr/>
          <a:lstStyle/>
          <a:p>
            <a:r>
              <a:rPr lang="en-US" sz="2000" dirty="0"/>
              <a:t>Black-hole binaries are merging many times per hour somewhere in the observable universe.</a:t>
            </a:r>
          </a:p>
          <a:p>
            <a:r>
              <a:rPr lang="en-US" sz="2000" dirty="0"/>
              <a:t>Black hole binaries can have a range of mass ratios.</a:t>
            </a:r>
          </a:p>
          <a:p>
            <a:r>
              <a:rPr lang="en-US" sz="2000" dirty="0"/>
              <a:t>Black holes can form from mechanisms other than core-collapse supernovae.</a:t>
            </a:r>
          </a:p>
          <a:p>
            <a:r>
              <a:rPr lang="en-US" sz="2000" dirty="0"/>
              <a:t>Some black holes in binaries are spinning.</a:t>
            </a:r>
          </a:p>
          <a:p>
            <a:r>
              <a:rPr lang="en-US" sz="2000" dirty="0"/>
              <a:t>Some black holes have spins aligned with their binaries, but some do not, suggesting different mechanisms for how these binaries were formed.</a:t>
            </a:r>
          </a:p>
          <a:p>
            <a:r>
              <a:rPr lang="en-US" sz="2000" dirty="0"/>
              <a:t>Intermediate-mass black holes exist in the mass range between stellar-mass BHs and supermassive BHs at the centers of galaxies.</a:t>
            </a:r>
          </a:p>
          <a:p>
            <a:r>
              <a:rPr lang="en-US" sz="2000" dirty="0"/>
              <a:t>There appear to be objects in the suspected “mass gap” between neutron stars and black holes.</a:t>
            </a:r>
          </a:p>
          <a:p>
            <a:endParaRPr lang="en-US" sz="2000" dirty="0"/>
          </a:p>
          <a:p>
            <a:endParaRPr lang="en-US" sz="20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7B94B2A-1F66-5246-8C98-A3F0E30D8C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A244CC-88F7-B741-ABEA-29EACDCA51E3}" type="slidenum">
              <a:rPr lang="en-US" smtClean="0"/>
              <a:pPr>
                <a:defRPr/>
              </a:pPr>
              <a:t>30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46FCC4-1D43-F84D-A7C7-DEC03B6B83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Raab - Overview of GW Detection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635971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865FD4-BBF8-0D4D-A58D-48E84586204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The future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AAED50A-F7F5-E742-B16E-3D3316734F7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8590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FC3EF5-BC60-8444-8FC8-4ACAB8707C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When you come to a fork in the road, take it. – Yogi Berra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A1FA26-A987-CF4A-8143-C21BEA3A9F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Extending the reach of GW detectors</a:t>
            </a:r>
          </a:p>
          <a:p>
            <a:pPr lvl="1"/>
            <a:r>
              <a:rPr lang="en-US" dirty="0"/>
              <a:t>The path traveled by LIGO’s detected waves expanded by a few times 10% as the universe expanded since the waves were launched.</a:t>
            </a:r>
          </a:p>
          <a:p>
            <a:pPr lvl="1"/>
            <a:r>
              <a:rPr lang="en-US" dirty="0"/>
              <a:t>We can now imagine how to develop detectors to observe the universe when it was tens of times smaller and the first generations of stars were forming and dying.</a:t>
            </a:r>
          </a:p>
          <a:p>
            <a:pPr lvl="1"/>
            <a:r>
              <a:rPr lang="en-US" dirty="0"/>
              <a:t>We now know that somewhere in the universe black holes mergers occur many times each hour and eventually we could observe each one.</a:t>
            </a:r>
          </a:p>
          <a:p>
            <a:r>
              <a:rPr lang="en-US" dirty="0"/>
              <a:t>Extending the spectrum of gravitational-wave observations.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DB6DF8F-02DA-3347-A47E-D23E1DD435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A244CC-88F7-B741-ABEA-29EACDCA51E3}" type="slidenum">
              <a:rPr lang="en-US" smtClean="0"/>
              <a:pPr>
                <a:defRPr/>
              </a:pPr>
              <a:t>32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287040-83D5-6F45-B526-1A66E95139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Raab - Overview of GW Detection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716363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13317FA-3C5D-644B-AB01-586F21D0C44B}" type="slidenum">
              <a:rPr lang="en-US" smtClean="0"/>
              <a:pPr>
                <a:defRPr/>
              </a:pPr>
              <a:t>33</a:t>
            </a:fld>
            <a:endParaRPr lang="en-US"/>
          </a:p>
        </p:txBody>
      </p:sp>
      <p:pic>
        <p:nvPicPr>
          <p:cNvPr id="5" name="Picture 4" descr="The_Gravitational_wave_spectrum_Sources_and_Detector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23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38200" y="6400800"/>
            <a:ext cx="2438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Credit:  NASA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D3B1510-F8D7-8646-A4CB-024D30B9D5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Raab - Overview of GW Detection</a:t>
            </a:r>
          </a:p>
        </p:txBody>
      </p:sp>
    </p:spTree>
    <p:extLst>
      <p:ext uri="{BB962C8B-B14F-4D97-AF65-F5344CB8AC3E}">
        <p14:creationId xmlns:p14="http://schemas.microsoft.com/office/powerpoint/2010/main" val="10165872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8974F81-DB9C-F94C-A565-59CC38A7DE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81500" y="23446"/>
            <a:ext cx="5212795" cy="6858000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CC21434-588E-A541-A7C0-6C6FE00008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Who Am I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27A7CA-9DEE-4645-A79C-93118309A8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3581400"/>
            <a:ext cx="4572000" cy="2800350"/>
          </a:xfrm>
        </p:spPr>
        <p:txBody>
          <a:bodyPr/>
          <a:lstStyle/>
          <a:p>
            <a:r>
              <a:rPr lang="en-US" sz="1600" dirty="0"/>
              <a:t>Born to US immigrants in NYC in 1951.</a:t>
            </a:r>
          </a:p>
          <a:p>
            <a:r>
              <a:rPr lang="en-US" sz="1600" dirty="0"/>
              <a:t>Had an “OK” but not “strong” high school science background.</a:t>
            </a:r>
          </a:p>
          <a:p>
            <a:r>
              <a:rPr lang="en-US" sz="1600" dirty="0"/>
              <a:t>Fan of space; fell in love with Physics.</a:t>
            </a:r>
          </a:p>
          <a:p>
            <a:r>
              <a:rPr lang="en-US" sz="1600" dirty="0"/>
              <a:t>Struggled in my first college physics course, but persevered.</a:t>
            </a:r>
          </a:p>
          <a:p>
            <a:r>
              <a:rPr lang="en-US" sz="1600" dirty="0"/>
              <a:t>BS-Manhattan College, PhD-SUNY Stony Brook (1980).</a:t>
            </a:r>
          </a:p>
          <a:p>
            <a:r>
              <a:rPr lang="en-US" sz="1600" dirty="0"/>
              <a:t>U. Washington research scientist.</a:t>
            </a:r>
          </a:p>
          <a:p>
            <a:r>
              <a:rPr lang="en-US" sz="1600" dirty="0"/>
              <a:t>Kip Thorne recruited me to Caltech in 1988.</a:t>
            </a:r>
          </a:p>
          <a:p>
            <a:endParaRPr lang="en-US" sz="1800" dirty="0"/>
          </a:p>
          <a:p>
            <a:pPr marL="0" indent="0">
              <a:buNone/>
            </a:pPr>
            <a:endParaRPr lang="en-US" sz="18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4530C4D-E92A-6E42-B78C-343F47DAA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A244CC-88F7-B741-ABEA-29EACDCA51E3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8D55389-D084-5642-932D-D9B1F150DC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3362" y="800100"/>
            <a:ext cx="3454838" cy="2800350"/>
          </a:xfrm>
          <a:prstGeom prst="rect">
            <a:avLst/>
          </a:prstGeom>
        </p:spPr>
      </p:pic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B919D947-9A7C-5F4C-B430-92E2721BFB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Raab - Overview of GW Detection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37298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2EE613-2CDB-7B42-9D01-AAF4B4F9C9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Who else is working on terrestrial GW detectors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B4B8D3-5FCF-5D49-8DEC-078E807D405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LIGO Laboratory: 180 members.</a:t>
            </a:r>
          </a:p>
          <a:p>
            <a:r>
              <a:rPr lang="en-US" dirty="0"/>
              <a:t>LIGO Scientific Collaboration:  1100+ members in 108 institutions across 18 countries on 5 continents.</a:t>
            </a:r>
          </a:p>
          <a:p>
            <a:r>
              <a:rPr lang="en-US" dirty="0"/>
              <a:t>Virgo Collaboration: 650+ members in 14 countries in Europe.</a:t>
            </a:r>
          </a:p>
          <a:p>
            <a:r>
              <a:rPr lang="en-US" dirty="0"/>
              <a:t>KAGRA Collaboration: 200+ members from 90 institutions in 15 countries.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Science is a team sport!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207CF5-97A8-2149-BC04-9C474356E0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A244CC-88F7-B741-ABEA-29EACDCA51E3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4EF4FE-B610-1A43-9083-CD63668DB9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Raab - Overview of GW Detection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1097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>
              <a:solidFill>
                <a:srgbClr val="618FFD"/>
              </a:solidFill>
              <a:latin typeface="Helvetic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2466" name="Text Placeholder 2"/>
          <p:cNvSpPr>
            <a:spLocks noGrp="1"/>
          </p:cNvSpPr>
          <p:nvPr>
            <p:ph type="body" sz="half" idx="1"/>
          </p:nvPr>
        </p:nvSpPr>
        <p:spPr/>
        <p:txBody>
          <a:bodyPr lIns="91440" tIns="45720" rIns="91440" bIns="45720"/>
          <a:lstStyle/>
          <a:p>
            <a:endParaRPr lang="en-US">
              <a:solidFill>
                <a:srgbClr val="618FFD"/>
              </a:solidFill>
              <a:latin typeface="Helvetic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2467" name="Content Placeholder 3"/>
          <p:cNvSpPr>
            <a:spLocks noGrp="1"/>
          </p:cNvSpPr>
          <p:nvPr>
            <p:ph sz="half" idx="2"/>
          </p:nvPr>
        </p:nvSpPr>
        <p:spPr/>
        <p:txBody>
          <a:bodyPr lIns="91440" tIns="45720" rIns="91440" bIns="45720"/>
          <a:lstStyle/>
          <a:p>
            <a:endParaRPr lang="en-US">
              <a:solidFill>
                <a:srgbClr val="618FFD"/>
              </a:solidFill>
              <a:latin typeface="Helvetic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" name="Slide Number Placeholder 4"/>
          <p:cNvSpPr txBox="1">
            <a:spLocks/>
          </p:cNvSpPr>
          <p:nvPr/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none" lIns="92075" tIns="46038" rIns="92075" bIns="46038" anchor="ctr"/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b="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14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14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14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14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14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14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14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14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pPr>
              <a:defRPr/>
            </a:pPr>
            <a:fld id="{BDACAB0A-60E5-A44A-94AD-4BFE796F75D9}" type="slidenum">
              <a:rPr lang="en-US" smtClean="0">
                <a:solidFill>
                  <a:srgbClr val="618FFD"/>
                </a:solidFill>
              </a:rPr>
              <a:pPr>
                <a:defRPr/>
              </a:pPr>
              <a:t>6</a:t>
            </a:fld>
            <a:endParaRPr lang="en-US">
              <a:solidFill>
                <a:srgbClr val="618FFD"/>
              </a:solidFill>
            </a:endParaRPr>
          </a:p>
        </p:txBody>
      </p:sp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dirty="0">
              <a:solidFill>
                <a:srgbClr val="618FFD"/>
              </a:solidFill>
              <a:cs typeface="+mn-cs"/>
            </a:endParaRPr>
          </a:p>
        </p:txBody>
      </p:sp>
      <p:pic>
        <p:nvPicPr>
          <p:cNvPr id="62470" name="Picture 6" descr="WorldMapXpare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650" y="1293813"/>
            <a:ext cx="8648700" cy="5208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9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92588" y="1876425"/>
            <a:ext cx="871537" cy="644525"/>
          </a:xfrm>
          <a:prstGeom prst="rect">
            <a:avLst/>
          </a:prstGeom>
          <a:noFill/>
          <a:ln w="28575">
            <a:solidFill>
              <a:srgbClr val="FFFF00"/>
            </a:solidFill>
            <a:miter lim="800000"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10" name="Picture 14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27550" y="2641600"/>
            <a:ext cx="882650" cy="558800"/>
          </a:xfrm>
          <a:prstGeom prst="rect">
            <a:avLst/>
          </a:prstGeom>
          <a:noFill/>
          <a:ln w="28575">
            <a:solidFill>
              <a:srgbClr val="FFFF00"/>
            </a:solidFill>
            <a:miter lim="800000"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11" name="Picture 1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22475" y="2790825"/>
            <a:ext cx="941388" cy="785813"/>
          </a:xfrm>
          <a:prstGeom prst="rect">
            <a:avLst/>
          </a:prstGeom>
          <a:noFill/>
          <a:ln w="28575">
            <a:solidFill>
              <a:srgbClr val="FFFF00"/>
            </a:solidFill>
            <a:miter lim="800000"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12" name="Picture 1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77888" y="1990725"/>
            <a:ext cx="984250" cy="669925"/>
          </a:xfrm>
          <a:prstGeom prst="rect">
            <a:avLst/>
          </a:prstGeom>
          <a:noFill/>
          <a:ln w="28575">
            <a:solidFill>
              <a:srgbClr val="FFFF00"/>
            </a:solidFill>
            <a:miter lim="800000"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3" name="Slide Number Placeholder 4"/>
          <p:cNvSpPr txBox="1">
            <a:spLocks/>
          </p:cNvSpPr>
          <p:nvPr/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none" lIns="92075" tIns="46038" rIns="92075" bIns="46038" anchor="ctr"/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b="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14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14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14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14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14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14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14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14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pPr>
              <a:defRPr/>
            </a:pPr>
            <a:fld id="{94370DCA-CDB5-6C4F-84BC-66DBA0C370B7}" type="slidenum">
              <a:rPr lang="en-US" smtClean="0">
                <a:solidFill>
                  <a:srgbClr val="618FFD"/>
                </a:solidFill>
              </a:rPr>
              <a:pPr>
                <a:defRPr/>
              </a:pPr>
              <a:t>6</a:t>
            </a:fld>
            <a:endParaRPr lang="en-US">
              <a:solidFill>
                <a:srgbClr val="618FFD"/>
              </a:solidFill>
            </a:endParaRPr>
          </a:p>
        </p:txBody>
      </p:sp>
      <p:pic>
        <p:nvPicPr>
          <p:cNvPr id="62476" name="図 10" descr="LCGTPosterSimpleEn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6963" y="2552700"/>
            <a:ext cx="1222375" cy="825500"/>
          </a:xfrm>
          <a:prstGeom prst="rect">
            <a:avLst/>
          </a:prstGeom>
          <a:noFill/>
          <a:ln w="28575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62477" name="Object 14"/>
          <p:cNvGraphicFramePr>
            <a:graphicFrameLocks noChangeAspect="1"/>
          </p:cNvGraphicFramePr>
          <p:nvPr/>
        </p:nvGraphicFramePr>
        <p:xfrm>
          <a:off x="0" y="0"/>
          <a:ext cx="1366838" cy="9985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738" name="Photo Editor Photo" r:id="rId9" imgW="4409524" imgH="3219899" progId="MSPhotoEd.3">
                  <p:embed/>
                </p:oleObj>
              </mc:Choice>
              <mc:Fallback>
                <p:oleObj name="Photo Editor Photo" r:id="rId9" imgW="4409524" imgH="3219899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366838" cy="9985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12700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8" name="Picture 12"/>
          <p:cNvPicPr>
            <a:picLocks noChangeAspect="1" noChangeArrowheads="1"/>
          </p:cNvPicPr>
          <p:nvPr/>
        </p:nvPicPr>
        <p:blipFill>
          <a:blip r:embed="rId6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76925" y="3241675"/>
            <a:ext cx="904875" cy="754063"/>
          </a:xfrm>
          <a:prstGeom prst="rect">
            <a:avLst/>
          </a:prstGeom>
          <a:noFill/>
          <a:ln w="28575">
            <a:solidFill>
              <a:srgbClr val="FFFF00"/>
            </a:solidFill>
            <a:miter lim="800000"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1636713" y="138113"/>
            <a:ext cx="6954837" cy="107791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200" i="1" dirty="0">
                <a:solidFill>
                  <a:srgbClr val="618FFD"/>
                </a:solidFill>
                <a:latin typeface="Helvetica"/>
              </a:rPr>
              <a:t>The advanced GW detector network:</a:t>
            </a:r>
          </a:p>
          <a:p>
            <a:pPr algn="ctr">
              <a:defRPr/>
            </a:pPr>
            <a:r>
              <a:rPr lang="en-US" sz="3200" i="1" dirty="0">
                <a:solidFill>
                  <a:srgbClr val="618FFD"/>
                </a:solidFill>
                <a:latin typeface="+mn-lt"/>
              </a:rPr>
              <a:t>2015-2030</a:t>
            </a:r>
          </a:p>
        </p:txBody>
      </p:sp>
      <p:sp>
        <p:nvSpPr>
          <p:cNvPr id="62480" name="TextBox 19"/>
          <p:cNvSpPr txBox="1">
            <a:spLocks noChangeArrowheads="1"/>
          </p:cNvSpPr>
          <p:nvPr/>
        </p:nvSpPr>
        <p:spPr bwMode="auto">
          <a:xfrm>
            <a:off x="4103688" y="1217613"/>
            <a:ext cx="1341437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400" b="1">
                <a:solidFill>
                  <a:srgbClr val="618FFD"/>
                </a:solidFill>
                <a:latin typeface="Arial" charset="0"/>
              </a:rPr>
              <a:t>GEO600 (HF)</a:t>
            </a:r>
          </a:p>
          <a:p>
            <a:r>
              <a:rPr lang="en-US" sz="1400" b="1">
                <a:solidFill>
                  <a:srgbClr val="618FFD"/>
                </a:solidFill>
                <a:latin typeface="Arial" charset="0"/>
              </a:rPr>
              <a:t>2011 </a:t>
            </a:r>
          </a:p>
        </p:txBody>
      </p:sp>
      <p:sp>
        <p:nvSpPr>
          <p:cNvPr id="62481" name="TextBox 20"/>
          <p:cNvSpPr txBox="1">
            <a:spLocks noChangeArrowheads="1"/>
          </p:cNvSpPr>
          <p:nvPr/>
        </p:nvSpPr>
        <p:spPr bwMode="auto">
          <a:xfrm>
            <a:off x="657225" y="1189038"/>
            <a:ext cx="1531938" cy="73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400" b="1">
                <a:solidFill>
                  <a:srgbClr val="618FFD"/>
                </a:solidFill>
                <a:latin typeface="Arial" charset="0"/>
              </a:rPr>
              <a:t>Advanced LIGO </a:t>
            </a:r>
          </a:p>
          <a:p>
            <a:r>
              <a:rPr lang="en-US" sz="1400" b="1">
                <a:solidFill>
                  <a:srgbClr val="618FFD"/>
                </a:solidFill>
                <a:latin typeface="Arial" charset="0"/>
              </a:rPr>
              <a:t>Hanford </a:t>
            </a:r>
          </a:p>
          <a:p>
            <a:r>
              <a:rPr lang="en-US" sz="1400" b="1">
                <a:solidFill>
                  <a:srgbClr val="618FFD"/>
                </a:solidFill>
                <a:latin typeface="Arial" charset="0"/>
              </a:rPr>
              <a:t>2015 </a:t>
            </a:r>
          </a:p>
        </p:txBody>
      </p:sp>
      <p:sp>
        <p:nvSpPr>
          <p:cNvPr id="62482" name="TextBox 21"/>
          <p:cNvSpPr txBox="1">
            <a:spLocks noChangeArrowheads="1"/>
          </p:cNvSpPr>
          <p:nvPr/>
        </p:nvSpPr>
        <p:spPr bwMode="auto">
          <a:xfrm>
            <a:off x="874713" y="3716338"/>
            <a:ext cx="1531937" cy="73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400" b="1">
                <a:solidFill>
                  <a:srgbClr val="618FFD"/>
                </a:solidFill>
                <a:latin typeface="Arial" charset="0"/>
              </a:rPr>
              <a:t>Advanced LIGO </a:t>
            </a:r>
          </a:p>
          <a:p>
            <a:r>
              <a:rPr lang="en-US" sz="1400" b="1">
                <a:solidFill>
                  <a:srgbClr val="618FFD"/>
                </a:solidFill>
                <a:latin typeface="Arial" charset="0"/>
              </a:rPr>
              <a:t>Livingston </a:t>
            </a:r>
          </a:p>
          <a:p>
            <a:r>
              <a:rPr lang="en-US" sz="1400" b="1">
                <a:solidFill>
                  <a:srgbClr val="618FFD"/>
                </a:solidFill>
                <a:latin typeface="Arial" charset="0"/>
              </a:rPr>
              <a:t>2015 </a:t>
            </a:r>
          </a:p>
        </p:txBody>
      </p:sp>
      <p:sp>
        <p:nvSpPr>
          <p:cNvPr id="62483" name="TextBox 22"/>
          <p:cNvSpPr txBox="1">
            <a:spLocks noChangeArrowheads="1"/>
          </p:cNvSpPr>
          <p:nvPr/>
        </p:nvSpPr>
        <p:spPr bwMode="auto">
          <a:xfrm>
            <a:off x="3836988" y="3838575"/>
            <a:ext cx="1041400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400" b="1" dirty="0">
                <a:solidFill>
                  <a:srgbClr val="618FFD"/>
                </a:solidFill>
                <a:latin typeface="Arial" charset="0"/>
              </a:rPr>
              <a:t>Advanced </a:t>
            </a:r>
          </a:p>
          <a:p>
            <a:r>
              <a:rPr lang="en-US" sz="1400" b="1" dirty="0">
                <a:solidFill>
                  <a:srgbClr val="618FFD"/>
                </a:solidFill>
                <a:latin typeface="Arial" charset="0"/>
              </a:rPr>
              <a:t>Virgo</a:t>
            </a:r>
          </a:p>
          <a:p>
            <a:r>
              <a:rPr lang="en-US" sz="1400" b="1" dirty="0">
                <a:solidFill>
                  <a:srgbClr val="618FFD"/>
                </a:solidFill>
                <a:latin typeface="Arial" charset="0"/>
              </a:rPr>
              <a:t>2017</a:t>
            </a:r>
          </a:p>
        </p:txBody>
      </p:sp>
      <p:sp>
        <p:nvSpPr>
          <p:cNvPr id="62484" name="TextBox 23"/>
          <p:cNvSpPr txBox="1">
            <a:spLocks noChangeArrowheads="1"/>
          </p:cNvSpPr>
          <p:nvPr/>
        </p:nvSpPr>
        <p:spPr bwMode="auto">
          <a:xfrm>
            <a:off x="5813425" y="4141788"/>
            <a:ext cx="109837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400" b="1" dirty="0">
                <a:solidFill>
                  <a:srgbClr val="618FFD"/>
                </a:solidFill>
                <a:latin typeface="Arial" charset="0"/>
              </a:rPr>
              <a:t>LIGO-India</a:t>
            </a:r>
          </a:p>
          <a:p>
            <a:r>
              <a:rPr lang="en-US" sz="1400" b="1" dirty="0">
                <a:solidFill>
                  <a:srgbClr val="618FFD"/>
                </a:solidFill>
                <a:latin typeface="Arial" charset="0"/>
              </a:rPr>
              <a:t>2027</a:t>
            </a:r>
          </a:p>
        </p:txBody>
      </p:sp>
      <p:sp>
        <p:nvSpPr>
          <p:cNvPr id="62485" name="TextBox 24"/>
          <p:cNvSpPr txBox="1">
            <a:spLocks noChangeArrowheads="1"/>
          </p:cNvSpPr>
          <p:nvPr/>
        </p:nvSpPr>
        <p:spPr bwMode="auto">
          <a:xfrm>
            <a:off x="8245475" y="3417888"/>
            <a:ext cx="83661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400" b="1" dirty="0">
                <a:solidFill>
                  <a:srgbClr val="618FFD"/>
                </a:solidFill>
                <a:latin typeface="Arial" charset="0"/>
              </a:rPr>
              <a:t>KAGRA</a:t>
            </a:r>
          </a:p>
          <a:p>
            <a:r>
              <a:rPr lang="en-US" sz="1400" b="1" dirty="0">
                <a:solidFill>
                  <a:srgbClr val="618FFD"/>
                </a:solidFill>
                <a:latin typeface="Arial" charset="0"/>
              </a:rPr>
              <a:t>2020</a:t>
            </a:r>
          </a:p>
        </p:txBody>
      </p:sp>
      <p:graphicFrame>
        <p:nvGraphicFramePr>
          <p:cNvPr id="62486" name="Object 639"/>
          <p:cNvGraphicFramePr>
            <a:graphicFrameLocks noChangeAspect="1"/>
          </p:cNvGraphicFramePr>
          <p:nvPr/>
        </p:nvGraphicFramePr>
        <p:xfrm>
          <a:off x="0" y="0"/>
          <a:ext cx="1430338" cy="10493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739" name="Image" r:id="rId11" imgW="1766325" imgH="1296152" progId="Photoshop.Image.5">
                  <p:embed/>
                </p:oleObj>
              </mc:Choice>
              <mc:Fallback>
                <p:oleObj name="Image" r:id="rId11" imgW="1766325" imgH="1296152" progId="Photoshop.Image.5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430338" cy="10493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12700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5" name="Straight Arrow Connector 14"/>
          <p:cNvCxnSpPr>
            <a:endCxn id="10" idx="2"/>
          </p:cNvCxnSpPr>
          <p:nvPr/>
        </p:nvCxnSpPr>
        <p:spPr bwMode="auto">
          <a:xfrm flipV="1">
            <a:off x="4373563" y="3200400"/>
            <a:ext cx="595312" cy="62230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sm" len="sm"/>
            <a:tailEnd type="arrow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DF02C136-A621-B64D-A789-78C9BFDF0510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1D79093-BDC5-D445-BB54-5416D3A5FF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Raab - Overview of GW Detection</a:t>
            </a:r>
          </a:p>
        </p:txBody>
      </p:sp>
    </p:spTree>
    <p:extLst>
      <p:ext uri="{BB962C8B-B14F-4D97-AF65-F5344CB8AC3E}">
        <p14:creationId xmlns:p14="http://schemas.microsoft.com/office/powerpoint/2010/main" val="26502947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BF7465-B311-3446-B70D-47E75179A4A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Basics of Gravitational-Waves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3B9A21F-9E52-EE4E-BB61-D8B3F81AED5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51921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CustomShape 1"/>
          <p:cNvSpPr/>
          <p:nvPr/>
        </p:nvSpPr>
        <p:spPr>
          <a:xfrm>
            <a:off x="91440" y="162000"/>
            <a:ext cx="8960760" cy="1367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/>
          <a:lstStyle/>
          <a:p>
            <a:pPr algn="ctr"/>
            <a:r>
              <a:rPr lang="en-US" sz="2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Einstein’s General Relativity:</a:t>
            </a:r>
            <a:endParaRPr lang="en-US" sz="2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en-US" sz="2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gravity is a manifestation of space-time curvature</a:t>
            </a:r>
            <a:endParaRPr lang="en-US" sz="2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78" name="CustomShape 2"/>
          <p:cNvSpPr/>
          <p:nvPr/>
        </p:nvSpPr>
        <p:spPr>
          <a:xfrm>
            <a:off x="349560" y="5727906"/>
            <a:ext cx="8519760" cy="48467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en-US" sz="20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ＭＳ Ｐゴシック"/>
              </a:rPr>
              <a:t>Space has a shape, a stiffness and a maximum speed for information transfer.</a:t>
            </a:r>
            <a:endParaRPr lang="en-US" sz="20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124920" y="1737360"/>
            <a:ext cx="4101591" cy="3886920"/>
            <a:chOff x="124920" y="1737360"/>
            <a:chExt cx="4101591" cy="3886920"/>
          </a:xfrm>
        </p:grpSpPr>
        <p:pic>
          <p:nvPicPr>
            <p:cNvPr id="380" name="Picture 3077"/>
            <p:cNvPicPr/>
            <p:nvPr/>
          </p:nvPicPr>
          <p:blipFill>
            <a:blip r:embed="rId4"/>
            <a:stretch/>
          </p:blipFill>
          <p:spPr>
            <a:xfrm>
              <a:off x="124920" y="2104200"/>
              <a:ext cx="4101591" cy="3520080"/>
            </a:xfrm>
            <a:prstGeom prst="rect">
              <a:avLst/>
            </a:prstGeom>
            <a:ln>
              <a:noFill/>
            </a:ln>
          </p:spPr>
        </p:pic>
        <p:sp>
          <p:nvSpPr>
            <p:cNvPr id="381" name="CustomShape 4"/>
            <p:cNvSpPr/>
            <p:nvPr/>
          </p:nvSpPr>
          <p:spPr>
            <a:xfrm>
              <a:off x="1247040" y="4915296"/>
              <a:ext cx="2961720" cy="653760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/>
            <a:lstStyle/>
            <a:p>
              <a:pPr algn="ctr">
                <a:lnSpc>
                  <a:spcPct val="100000"/>
                </a:lnSpc>
              </a:pPr>
              <a:r>
                <a:rPr lang="en-US" sz="2000" b="0" strike="noStrike" spc="-1" dirty="0">
                  <a:solidFill>
                    <a:srgbClr val="000000"/>
                  </a:solidFill>
                  <a:uFill>
                    <a:solidFill>
                      <a:srgbClr val="FFFFFF"/>
                    </a:solidFill>
                  </a:uFill>
                  <a:latin typeface="Times New Roman"/>
                  <a:ea typeface="ＭＳ Ｐゴシック"/>
                </a:rPr>
                <a:t>A massive object shifts apparent position of a star</a:t>
              </a:r>
              <a:endParaRPr lang="en-US" sz="1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endParaRPr>
            </a:p>
          </p:txBody>
        </p:sp>
        <p:sp>
          <p:nvSpPr>
            <p:cNvPr id="382" name="CustomShape 5"/>
            <p:cNvSpPr/>
            <p:nvPr/>
          </p:nvSpPr>
          <p:spPr>
            <a:xfrm>
              <a:off x="205200" y="1737360"/>
              <a:ext cx="3960000" cy="345960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/>
            <a:lstStyle/>
            <a:p>
              <a:r>
                <a:rPr lang="en-US" sz="1800" b="0" strike="noStrike" spc="-1" dirty="0">
                  <a:solidFill>
                    <a:srgbClr val="000000"/>
                  </a:solidFill>
                  <a:uFill>
                    <a:solidFill>
                      <a:srgbClr val="FFFFFF"/>
                    </a:solidFill>
                  </a:uFill>
                  <a:latin typeface="Arial"/>
                </a:rPr>
                <a:t>curved spacetime can bend light, too!</a:t>
              </a: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4208760" y="1653160"/>
            <a:ext cx="4935239" cy="3571429"/>
            <a:chOff x="4208760" y="1653160"/>
            <a:chExt cx="4935239" cy="3571429"/>
          </a:xfrm>
        </p:grpSpPr>
        <p:sp>
          <p:nvSpPr>
            <p:cNvPr id="383" name="CustomShape 6"/>
            <p:cNvSpPr/>
            <p:nvPr/>
          </p:nvSpPr>
          <p:spPr>
            <a:xfrm>
              <a:off x="5122800" y="1653160"/>
              <a:ext cx="3655080" cy="345960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/>
            <a:lstStyle/>
            <a:p>
              <a:r>
                <a:rPr lang="en-US" sz="1800" b="0" strike="noStrike" spc="-1" dirty="0">
                  <a:solidFill>
                    <a:srgbClr val="000000"/>
                  </a:solidFill>
                  <a:uFill>
                    <a:solidFill>
                      <a:srgbClr val="FFFFFF"/>
                    </a:solidFill>
                  </a:uFill>
                  <a:latin typeface="Arial"/>
                </a:rPr>
                <a:t>dynamic deformation of spacetime</a:t>
              </a:r>
            </a:p>
          </p:txBody>
        </p:sp>
        <p:pic>
          <p:nvPicPr>
            <p:cNvPr id="2" name="LIGO-Lab-Gravity-Waves-Video.mp4">
              <a:hlinkClick r:id="" action="ppaction://media"/>
            </p:cNvPr>
            <p:cNvPicPr>
              <a:picLocks noChangeAspect="1"/>
            </p:cNvPicPr>
            <p:nvPr>
              <a:videoFile r:link="rId2"/>
              <p:extLst>
                <p:ext uri="{DAA4B4D4-6D71-4841-9C94-3DE7FCFB9230}">
                  <p14:media xmlns:p14="http://schemas.microsoft.com/office/powerpoint/2010/main" r:embed="rId1"/>
                </p:ext>
              </p:extLst>
            </p:nvPr>
          </p:nvPicPr>
          <p:blipFill>
            <a:blip r:embed="rId5"/>
            <a:stretch>
              <a:fillRect/>
            </a:stretch>
          </p:blipFill>
          <p:spPr>
            <a:xfrm>
              <a:off x="4208760" y="2447661"/>
              <a:ext cx="4935239" cy="2776928"/>
            </a:xfrm>
            <a:prstGeom prst="rect">
              <a:avLst/>
            </a:prstGeom>
          </p:spPr>
        </p:pic>
        <p:sp>
          <p:nvSpPr>
            <p:cNvPr id="4" name="TextBox 3"/>
            <p:cNvSpPr txBox="1"/>
            <p:nvPr/>
          </p:nvSpPr>
          <p:spPr>
            <a:xfrm>
              <a:off x="4226511" y="2447661"/>
              <a:ext cx="292663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chemeClr val="bg1"/>
                  </a:solidFill>
                </a:rPr>
                <a:t>Credit:  R. Hurt - Caltech / JPL:  </a:t>
              </a:r>
            </a:p>
          </p:txBody>
        </p:sp>
      </p:grp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B598D55-95B6-694C-B0A3-88CB950BC4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Raab - Overview of GW Detection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2E27DA6-7B3B-AA41-AE6D-71EBC8F68E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9B0ACC3-A54F-F649-866A-232BBABD2A73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549101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problem with checking relativity in Einstein’s time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752600"/>
            <a:ext cx="7772400" cy="4495800"/>
          </a:xfrm>
        </p:spPr>
        <p:txBody>
          <a:bodyPr/>
          <a:lstStyle/>
          <a:p>
            <a:r>
              <a:rPr lang="en-US" sz="2000" dirty="0"/>
              <a:t>A figure of merit for manifesting relativistic effects is </a:t>
            </a:r>
            <a:r>
              <a:rPr lang="en-US" sz="2000" i="1" dirty="0"/>
              <a:t>v/c.</a:t>
            </a:r>
          </a:p>
          <a:p>
            <a:r>
              <a:rPr lang="en-US" sz="2000" dirty="0"/>
              <a:t>In Einstein’s time, there was not a lot of </a:t>
            </a:r>
            <a:r>
              <a:rPr lang="en-US" sz="2000" i="1" dirty="0"/>
              <a:t>v/c </a:t>
            </a:r>
            <a:r>
              <a:rPr lang="en-US" sz="2000" dirty="0"/>
              <a:t>available to observe and rulers and clocks were not so good.</a:t>
            </a:r>
          </a:p>
          <a:p>
            <a:pPr lvl="1"/>
            <a:r>
              <a:rPr lang="en-US" i="1" dirty="0"/>
              <a:t>v/c for a locomotive is approximately  10</a:t>
            </a:r>
            <a:r>
              <a:rPr lang="en-US" i="1" baseline="30000" dirty="0"/>
              <a:t>-7</a:t>
            </a:r>
          </a:p>
          <a:p>
            <a:pPr lvl="1"/>
            <a:r>
              <a:rPr lang="en-US" i="1" dirty="0"/>
              <a:t>v/c for Mercury is approximately  1.5x10</a:t>
            </a:r>
            <a:r>
              <a:rPr lang="en-US" i="1" baseline="30000" dirty="0"/>
              <a:t>-4</a:t>
            </a:r>
          </a:p>
          <a:p>
            <a:pPr lvl="1"/>
            <a:r>
              <a:rPr lang="en-US" dirty="0"/>
              <a:t>Ruling engines could get down to micron resolution (</a:t>
            </a:r>
            <a:r>
              <a:rPr lang="en-US" i="1" dirty="0"/>
              <a:t>10</a:t>
            </a:r>
            <a:r>
              <a:rPr lang="en-US" i="1" baseline="30000" dirty="0"/>
              <a:t>-6</a:t>
            </a:r>
            <a:r>
              <a:rPr lang="en-US" dirty="0"/>
              <a:t> m)</a:t>
            </a:r>
          </a:p>
          <a:p>
            <a:pPr lvl="1"/>
            <a:r>
              <a:rPr lang="en-US" dirty="0"/>
              <a:t>Clocks could keep time to a second per day</a:t>
            </a:r>
          </a:p>
          <a:p>
            <a:r>
              <a:rPr lang="en-US" sz="2000" dirty="0"/>
              <a:t>Today</a:t>
            </a:r>
          </a:p>
          <a:p>
            <a:pPr lvl="1"/>
            <a:r>
              <a:rPr lang="en-US" i="1" dirty="0"/>
              <a:t>v/c reached 0.5 for GW150914</a:t>
            </a:r>
          </a:p>
          <a:p>
            <a:pPr lvl="1"/>
            <a:r>
              <a:rPr lang="en-US" dirty="0"/>
              <a:t>LIGO resolution is approximately </a:t>
            </a:r>
            <a:r>
              <a:rPr lang="en-US" i="1" dirty="0"/>
              <a:t>10</a:t>
            </a:r>
            <a:r>
              <a:rPr lang="en-US" i="1" baseline="30000" dirty="0"/>
              <a:t>-20 </a:t>
            </a:r>
            <a:r>
              <a:rPr lang="en-US" dirty="0"/>
              <a:t>m</a:t>
            </a:r>
          </a:p>
          <a:p>
            <a:pPr lvl="1"/>
            <a:r>
              <a:rPr lang="en-US" dirty="0"/>
              <a:t>Strontium atomic clocks are accurate to a second in 15 billion years!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Raab - Overview of GW Detection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A244CC-88F7-B741-ABEA-29EACDCA51E3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016733"/>
      </p:ext>
    </p:extLst>
  </p:cSld>
  <p:clrMapOvr>
    <a:masterClrMapping/>
  </p:clrMapOvr>
</p:sld>
</file>

<file path=ppt/theme/theme1.xml><?xml version="1.0" encoding="utf-8"?>
<a:theme xmlns:a="http://schemas.openxmlformats.org/drawingml/2006/main" name="LIGO_II">
  <a:themeElements>
    <a:clrScheme name="">
      <a:dk1>
        <a:srgbClr val="114FFB"/>
      </a:dk1>
      <a:lt1>
        <a:srgbClr val="FFFFFF"/>
      </a:lt1>
      <a:dk2>
        <a:srgbClr val="000000"/>
      </a:dk2>
      <a:lt2>
        <a:srgbClr val="CECECE"/>
      </a:lt2>
      <a:accent1>
        <a:srgbClr val="D49FFF"/>
      </a:accent1>
      <a:accent2>
        <a:srgbClr val="618FFD"/>
      </a:accent2>
      <a:accent3>
        <a:srgbClr val="FFFFFF"/>
      </a:accent3>
      <a:accent4>
        <a:srgbClr val="0D42D6"/>
      </a:accent4>
      <a:accent5>
        <a:srgbClr val="E6CDFF"/>
      </a:accent5>
      <a:accent6>
        <a:srgbClr val="5781E5"/>
      </a:accent6>
      <a:hlink>
        <a:srgbClr val="009688"/>
      </a:hlink>
      <a:folHlink>
        <a:srgbClr val="DADADA"/>
      </a:folHlink>
    </a:clrScheme>
    <a:fontScheme name="LIGO_II">
      <a:majorFont>
        <a:latin typeface="Helvetica"/>
        <a:ea typeface=""/>
        <a:cs typeface=""/>
      </a:majorFont>
      <a:minorFont>
        <a:latin typeface="Helvetic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lnDef>
  </a:objectDefaults>
  <a:extraClrSchemeLst>
    <a:extraClrScheme>
      <a:clrScheme name="LIGO_II 1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IGO_II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33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IGO_II 3">
        <a:dk1>
          <a:srgbClr val="000000"/>
        </a:dk1>
        <a:lt1>
          <a:srgbClr val="FFFFCC"/>
        </a:lt1>
        <a:dk2>
          <a:srgbClr val="999933"/>
        </a:dk2>
        <a:lt2>
          <a:srgbClr val="808000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IGO_II 4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IGO_II 5">
        <a:dk1>
          <a:srgbClr val="000000"/>
        </a:dk1>
        <a:lt1>
          <a:srgbClr val="FFFFFF"/>
        </a:lt1>
        <a:dk2>
          <a:srgbClr val="000000"/>
        </a:dk2>
        <a:lt2>
          <a:srgbClr val="9F9F9F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IGO_II 6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CBCBCB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005CE7"/>
        </a:accent6>
        <a:hlink>
          <a:srgbClr val="FF0033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IGO_II 7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C:\program files\qualcomm\eudora mail\attach\LIGO_II.pot</Template>
  <TotalTime>191594</TotalTime>
  <Words>1570</Words>
  <Application>Microsoft Macintosh PowerPoint</Application>
  <PresentationFormat>On-screen Show (4:3)</PresentationFormat>
  <Paragraphs>209</Paragraphs>
  <Slides>33</Slides>
  <Notes>1</Notes>
  <HiddenSlides>0</HiddenSlides>
  <MMClips>1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33</vt:i4>
      </vt:variant>
    </vt:vector>
  </HeadingPairs>
  <TitlesOfParts>
    <vt:vector size="42" baseType="lpstr">
      <vt:lpstr>ＭＳ Ｐゴシック</vt:lpstr>
      <vt:lpstr>Arial</vt:lpstr>
      <vt:lpstr>Helvetica</vt:lpstr>
      <vt:lpstr>Monotype Sorts</vt:lpstr>
      <vt:lpstr>Symbol</vt:lpstr>
      <vt:lpstr>Times New Roman</vt:lpstr>
      <vt:lpstr>LIGO_II</vt:lpstr>
      <vt:lpstr>Photo Editor Photo</vt:lpstr>
      <vt:lpstr>Image</vt:lpstr>
      <vt:lpstr>An Overview of Gravitational Wave Detection by LIGO</vt:lpstr>
      <vt:lpstr>Outline</vt:lpstr>
      <vt:lpstr>What we do at LIGO (elevator version)</vt:lpstr>
      <vt:lpstr>Who Am I </vt:lpstr>
      <vt:lpstr>Who else is working on terrestrial GW detectors</vt:lpstr>
      <vt:lpstr>PowerPoint Presentation</vt:lpstr>
      <vt:lpstr>Basics of Gravitational-Waves</vt:lpstr>
      <vt:lpstr>PowerPoint Presentation</vt:lpstr>
      <vt:lpstr>The problem with checking relativity in Einstein’s time</vt:lpstr>
      <vt:lpstr>Basic idea for detection is simple</vt:lpstr>
      <vt:lpstr>What do real GW detectors look like?</vt:lpstr>
      <vt:lpstr>Optical configuration</vt:lpstr>
      <vt:lpstr>Evacuated Beam Tubes Provide Clear Path for Light</vt:lpstr>
      <vt:lpstr>Vacuum Chambers Provide Quiet Homes for Mirrors</vt:lpstr>
      <vt:lpstr>BSC Internal Seismic Isolator</vt:lpstr>
      <vt:lpstr>PowerPoint Presentation</vt:lpstr>
      <vt:lpstr>Advanced LIGO installation in progress </vt:lpstr>
      <vt:lpstr>Putting it together: Seismic &amp; Suspension &amp; Optics</vt:lpstr>
      <vt:lpstr>Lock Acquisition:  Arm Locking Subsystem</vt:lpstr>
      <vt:lpstr>aLIGO Pre-stabilized laser </vt:lpstr>
      <vt:lpstr>Breakthroughs</vt:lpstr>
      <vt:lpstr>PowerPoint Presentation</vt:lpstr>
      <vt:lpstr>What can we learn from h(t)?</vt:lpstr>
      <vt:lpstr>PowerPoint Presentation</vt:lpstr>
      <vt:lpstr>Onto the study of the most extreme states of matter</vt:lpstr>
      <vt:lpstr>LIGO-Virgo network localization enables discovery of optical counterpart</vt:lpstr>
      <vt:lpstr>Highlights learned from GW170817</vt:lpstr>
      <vt:lpstr>The power of a “catalog” of GW detections</vt:lpstr>
      <vt:lpstr>Known Masses of Stellar Remnants – Feb 2021 https://arxiv.org/abs/2010.14527</vt:lpstr>
      <vt:lpstr>Some clues from GW Transient Catalog (GWTC-2)  https://arxiv.org/abs/2010.14533</vt:lpstr>
      <vt:lpstr>The future</vt:lpstr>
      <vt:lpstr>When you come to a fork in the road, take it. – Yogi Berra</vt:lpstr>
      <vt:lpstr>PowerPoint Presentation</vt:lpstr>
    </vt:vector>
  </TitlesOfParts>
  <Company>Home</Company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 Slide Title</dc:title>
  <dc:creator>Barry Barish</dc:creator>
  <cp:lastModifiedBy>Raab, Frederick J. (Fred)</cp:lastModifiedBy>
  <cp:revision>547</cp:revision>
  <cp:lastPrinted>2019-11-08T19:57:33Z</cp:lastPrinted>
  <dcterms:created xsi:type="dcterms:W3CDTF">2011-03-02T00:22:05Z</dcterms:created>
  <dcterms:modified xsi:type="dcterms:W3CDTF">2021-03-09T21:46:23Z</dcterms:modified>
</cp:coreProperties>
</file>