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00" r:id="rId2"/>
    <p:sldId id="299" r:id="rId3"/>
    <p:sldId id="290" r:id="rId4"/>
    <p:sldId id="285" r:id="rId5"/>
    <p:sldId id="291" r:id="rId6"/>
    <p:sldId id="287" r:id="rId7"/>
    <p:sldId id="295" r:id="rId8"/>
    <p:sldId id="289" r:id="rId9"/>
    <p:sldId id="286" r:id="rId10"/>
    <p:sldId id="288" r:id="rId11"/>
    <p:sldId id="301" r:id="rId12"/>
    <p:sldId id="296" r:id="rId13"/>
    <p:sldId id="303" r:id="rId14"/>
    <p:sldId id="304" r:id="rId15"/>
    <p:sldId id="297" r:id="rId16"/>
    <p:sldId id="298" r:id="rId17"/>
    <p:sldId id="260" r:id="rId18"/>
    <p:sldId id="266" r:id="rId19"/>
    <p:sldId id="293" r:id="rId20"/>
    <p:sldId id="302" r:id="rId21"/>
    <p:sldId id="294" r:id="rId22"/>
    <p:sldId id="258" r:id="rId23"/>
    <p:sldId id="283" r:id="rId24"/>
    <p:sldId id="292" r:id="rId25"/>
    <p:sldId id="256" r:id="rId26"/>
    <p:sldId id="2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43"/>
  </p:normalViewPr>
  <p:slideViewPr>
    <p:cSldViewPr snapToGrid="0" snapToObjects="1">
      <p:cViewPr>
        <p:scale>
          <a:sx n="93" d="100"/>
          <a:sy n="93" d="100"/>
        </p:scale>
        <p:origin x="144"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02776-6F95-DB48-AF48-0A3BF4509784}" type="datetimeFigureOut">
              <a:rPr lang="en-US" smtClean="0"/>
              <a:t>6/28/21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B28D2F-5709-514D-BA8C-112BD131098B}" type="slidenum">
              <a:rPr lang="en-US" smtClean="0"/>
              <a:t>‹#›</a:t>
            </a:fld>
            <a:endParaRPr lang="en-US"/>
          </a:p>
        </p:txBody>
      </p:sp>
    </p:spTree>
    <p:extLst>
      <p:ext uri="{BB962C8B-B14F-4D97-AF65-F5344CB8AC3E}">
        <p14:creationId xmlns:p14="http://schemas.microsoft.com/office/powerpoint/2010/main" val="1431483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0652fa74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0652fa74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e0652fa74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e0652fa74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729C-D963-6E46-9D61-F7F6B8AC7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E7B5D6-7CB6-4749-8665-0C8E3C910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B5414A-FD87-5A46-8635-EE50B8AB4DF2}"/>
              </a:ext>
            </a:extLst>
          </p:cNvPr>
          <p:cNvSpPr>
            <a:spLocks noGrp="1"/>
          </p:cNvSpPr>
          <p:nvPr>
            <p:ph type="dt" sz="half" idx="10"/>
          </p:nvPr>
        </p:nvSpPr>
        <p:spPr/>
        <p:txBody>
          <a:bodyPr/>
          <a:lstStyle/>
          <a:p>
            <a:fld id="{62F4106D-30B0-EA42-B8D0-4230356C3943}" type="datetime1">
              <a:rPr lang="en-CA" smtClean="0"/>
              <a:t>2021-06-28</a:t>
            </a:fld>
            <a:endParaRPr lang="en-US"/>
          </a:p>
        </p:txBody>
      </p:sp>
      <p:sp>
        <p:nvSpPr>
          <p:cNvPr id="5" name="Footer Placeholder 4">
            <a:extLst>
              <a:ext uri="{FF2B5EF4-FFF2-40B4-BE49-F238E27FC236}">
                <a16:creationId xmlns:a16="http://schemas.microsoft.com/office/drawing/2014/main" id="{F7C41A0A-C09C-5A47-8EBD-25A1D5181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BD7E7-CC33-A742-A38A-7B8CFA0278A3}"/>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211939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6FED0-975B-4542-9ED3-3B204E8294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75D3D-4FB8-2B45-9E03-C65F4D285F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6A83A-E7E8-C746-BC53-EFA9E5CBDCB9}"/>
              </a:ext>
            </a:extLst>
          </p:cNvPr>
          <p:cNvSpPr>
            <a:spLocks noGrp="1"/>
          </p:cNvSpPr>
          <p:nvPr>
            <p:ph type="dt" sz="half" idx="10"/>
          </p:nvPr>
        </p:nvSpPr>
        <p:spPr/>
        <p:txBody>
          <a:bodyPr/>
          <a:lstStyle/>
          <a:p>
            <a:fld id="{DA6A4163-4D7D-274E-9676-0F8A2B9BCCA3}" type="datetime1">
              <a:rPr lang="en-CA" smtClean="0"/>
              <a:t>2021-06-28</a:t>
            </a:fld>
            <a:endParaRPr lang="en-US"/>
          </a:p>
        </p:txBody>
      </p:sp>
      <p:sp>
        <p:nvSpPr>
          <p:cNvPr id="5" name="Footer Placeholder 4">
            <a:extLst>
              <a:ext uri="{FF2B5EF4-FFF2-40B4-BE49-F238E27FC236}">
                <a16:creationId xmlns:a16="http://schemas.microsoft.com/office/drawing/2014/main" id="{1254AFA1-1914-6740-B0C3-2AEE399A5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5D922-C84F-8543-8831-FE5317D1241B}"/>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351412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74800-586C-5D41-8F35-069ED39D7A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EEE2B0-EBC1-7147-B35D-5A57A1A0D4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3721A-36AF-0E4C-A0C4-B8F8662BEAA7}"/>
              </a:ext>
            </a:extLst>
          </p:cNvPr>
          <p:cNvSpPr>
            <a:spLocks noGrp="1"/>
          </p:cNvSpPr>
          <p:nvPr>
            <p:ph type="dt" sz="half" idx="10"/>
          </p:nvPr>
        </p:nvSpPr>
        <p:spPr/>
        <p:txBody>
          <a:bodyPr/>
          <a:lstStyle/>
          <a:p>
            <a:fld id="{E0EE1999-CB33-1645-8236-2BA8E525DC14}" type="datetime1">
              <a:rPr lang="en-CA" smtClean="0"/>
              <a:t>2021-06-28</a:t>
            </a:fld>
            <a:endParaRPr lang="en-US"/>
          </a:p>
        </p:txBody>
      </p:sp>
      <p:sp>
        <p:nvSpPr>
          <p:cNvPr id="5" name="Footer Placeholder 4">
            <a:extLst>
              <a:ext uri="{FF2B5EF4-FFF2-40B4-BE49-F238E27FC236}">
                <a16:creationId xmlns:a16="http://schemas.microsoft.com/office/drawing/2014/main" id="{575C46E7-DB92-8547-94ED-42C79C7A2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E0C8A-AF8E-144E-9B7A-2980A8A138A6}"/>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2238928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11557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6686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6F70-2910-D041-8DBC-62AEC69CE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4B4E-10AE-1D4A-BA1F-5815270BF7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54AE0-B44E-514A-981F-5E9FB38A085D}"/>
              </a:ext>
            </a:extLst>
          </p:cNvPr>
          <p:cNvSpPr>
            <a:spLocks noGrp="1"/>
          </p:cNvSpPr>
          <p:nvPr>
            <p:ph type="dt" sz="half" idx="10"/>
          </p:nvPr>
        </p:nvSpPr>
        <p:spPr/>
        <p:txBody>
          <a:bodyPr/>
          <a:lstStyle/>
          <a:p>
            <a:fld id="{E23D9C73-E581-2E47-8946-FE1EDED237D8}" type="datetime1">
              <a:rPr lang="en-CA" smtClean="0"/>
              <a:t>2021-06-28</a:t>
            </a:fld>
            <a:endParaRPr lang="en-US"/>
          </a:p>
        </p:txBody>
      </p:sp>
      <p:sp>
        <p:nvSpPr>
          <p:cNvPr id="5" name="Footer Placeholder 4">
            <a:extLst>
              <a:ext uri="{FF2B5EF4-FFF2-40B4-BE49-F238E27FC236}">
                <a16:creationId xmlns:a16="http://schemas.microsoft.com/office/drawing/2014/main" id="{A50F217E-6EFB-FF49-BEE2-B7AE7EA60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B574E-3C5D-2344-93F1-90EBC43909F9}"/>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346551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B616-7CFF-374C-A549-5A9D40BCF9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F8B54F-F42E-4A44-8E62-2CED44870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BE2F91-427A-DA4F-8FDE-598BF8188FB5}"/>
              </a:ext>
            </a:extLst>
          </p:cNvPr>
          <p:cNvSpPr>
            <a:spLocks noGrp="1"/>
          </p:cNvSpPr>
          <p:nvPr>
            <p:ph type="dt" sz="half" idx="10"/>
          </p:nvPr>
        </p:nvSpPr>
        <p:spPr/>
        <p:txBody>
          <a:bodyPr/>
          <a:lstStyle/>
          <a:p>
            <a:fld id="{2C934DE6-6E6D-DD47-9712-3B76C0D18885}" type="datetime1">
              <a:rPr lang="en-CA" smtClean="0"/>
              <a:t>2021-06-28</a:t>
            </a:fld>
            <a:endParaRPr lang="en-US"/>
          </a:p>
        </p:txBody>
      </p:sp>
      <p:sp>
        <p:nvSpPr>
          <p:cNvPr id="5" name="Footer Placeholder 4">
            <a:extLst>
              <a:ext uri="{FF2B5EF4-FFF2-40B4-BE49-F238E27FC236}">
                <a16:creationId xmlns:a16="http://schemas.microsoft.com/office/drawing/2014/main" id="{3B8A6A3D-5B2B-334F-8DAD-7A8C8E31B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FA846-364D-DD4A-A883-EBF2720B83CA}"/>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44714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0F4C-F6B6-7541-85EF-17FC10628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DC8DD-C156-1D4B-B93B-C402EECC03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F11C0D-B844-5546-ADCA-FD548E692A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AF3AE1-DA63-2446-915C-DC1F8C9D49F4}"/>
              </a:ext>
            </a:extLst>
          </p:cNvPr>
          <p:cNvSpPr>
            <a:spLocks noGrp="1"/>
          </p:cNvSpPr>
          <p:nvPr>
            <p:ph type="dt" sz="half" idx="10"/>
          </p:nvPr>
        </p:nvSpPr>
        <p:spPr/>
        <p:txBody>
          <a:bodyPr/>
          <a:lstStyle/>
          <a:p>
            <a:fld id="{1498EFD0-4D76-DF46-841D-FB1E47817471}" type="datetime1">
              <a:rPr lang="en-CA" smtClean="0"/>
              <a:t>2021-06-28</a:t>
            </a:fld>
            <a:endParaRPr lang="en-US"/>
          </a:p>
        </p:txBody>
      </p:sp>
      <p:sp>
        <p:nvSpPr>
          <p:cNvPr id="6" name="Footer Placeholder 5">
            <a:extLst>
              <a:ext uri="{FF2B5EF4-FFF2-40B4-BE49-F238E27FC236}">
                <a16:creationId xmlns:a16="http://schemas.microsoft.com/office/drawing/2014/main" id="{401205A4-9E92-8741-BB50-E4F7C514D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7494A-A8B6-C641-9E1D-BC64D48D1909}"/>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17557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F37E-4397-574D-94AE-1F6614F13F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4C8462-59C7-D546-A405-2A5462C60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5580CC-A6D2-EC4B-8E9E-AD29AA89CB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53021-DA9F-E34A-BFC3-725427A73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524C97-B0F8-574C-9FBD-8BC95732B1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45A6C5-E7BF-524F-A14C-F0AE9EF9E6C7}"/>
              </a:ext>
            </a:extLst>
          </p:cNvPr>
          <p:cNvSpPr>
            <a:spLocks noGrp="1"/>
          </p:cNvSpPr>
          <p:nvPr>
            <p:ph type="dt" sz="half" idx="10"/>
          </p:nvPr>
        </p:nvSpPr>
        <p:spPr/>
        <p:txBody>
          <a:bodyPr/>
          <a:lstStyle/>
          <a:p>
            <a:fld id="{A7223C6C-59C3-A44F-A783-69ABBC0E58D3}" type="datetime1">
              <a:rPr lang="en-CA" smtClean="0"/>
              <a:t>2021-06-28</a:t>
            </a:fld>
            <a:endParaRPr lang="en-US"/>
          </a:p>
        </p:txBody>
      </p:sp>
      <p:sp>
        <p:nvSpPr>
          <p:cNvPr id="8" name="Footer Placeholder 7">
            <a:extLst>
              <a:ext uri="{FF2B5EF4-FFF2-40B4-BE49-F238E27FC236}">
                <a16:creationId xmlns:a16="http://schemas.microsoft.com/office/drawing/2014/main" id="{8BC67AAD-69A6-464D-88A5-2A2F1B6BF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A07421-11EC-F945-BABD-1AEF8D438842}"/>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4105556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58ED-ED75-1946-B299-204935ACE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9DA2B0-27A4-D94E-ADB1-6811DF522820}"/>
              </a:ext>
            </a:extLst>
          </p:cNvPr>
          <p:cNvSpPr>
            <a:spLocks noGrp="1"/>
          </p:cNvSpPr>
          <p:nvPr>
            <p:ph type="dt" sz="half" idx="10"/>
          </p:nvPr>
        </p:nvSpPr>
        <p:spPr/>
        <p:txBody>
          <a:bodyPr/>
          <a:lstStyle/>
          <a:p>
            <a:fld id="{BB9F91A7-5A06-8346-A1B0-4A85261B2B32}" type="datetime1">
              <a:rPr lang="en-CA" smtClean="0"/>
              <a:t>2021-06-28</a:t>
            </a:fld>
            <a:endParaRPr lang="en-US"/>
          </a:p>
        </p:txBody>
      </p:sp>
      <p:sp>
        <p:nvSpPr>
          <p:cNvPr id="4" name="Footer Placeholder 3">
            <a:extLst>
              <a:ext uri="{FF2B5EF4-FFF2-40B4-BE49-F238E27FC236}">
                <a16:creationId xmlns:a16="http://schemas.microsoft.com/office/drawing/2014/main" id="{E1BAFD57-83A3-FE4A-80CB-CB6364E2FA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0E69BB-46F8-9442-843A-B1BE366DADAD}"/>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185571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1294A-BA18-3C42-A5D9-96FF68A87F5B}"/>
              </a:ext>
            </a:extLst>
          </p:cNvPr>
          <p:cNvSpPr>
            <a:spLocks noGrp="1"/>
          </p:cNvSpPr>
          <p:nvPr>
            <p:ph type="dt" sz="half" idx="10"/>
          </p:nvPr>
        </p:nvSpPr>
        <p:spPr/>
        <p:txBody>
          <a:bodyPr/>
          <a:lstStyle/>
          <a:p>
            <a:fld id="{2DD1DFA3-08A7-984A-96DD-F8C51CF39D87}" type="datetime1">
              <a:rPr lang="en-CA" smtClean="0"/>
              <a:t>2021-06-28</a:t>
            </a:fld>
            <a:endParaRPr lang="en-US"/>
          </a:p>
        </p:txBody>
      </p:sp>
      <p:sp>
        <p:nvSpPr>
          <p:cNvPr id="3" name="Footer Placeholder 2">
            <a:extLst>
              <a:ext uri="{FF2B5EF4-FFF2-40B4-BE49-F238E27FC236}">
                <a16:creationId xmlns:a16="http://schemas.microsoft.com/office/drawing/2014/main" id="{A23B2CAB-6240-9449-86A2-5B51AE4583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63F5D-FBD0-5841-BEC1-3682C9A47566}"/>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252634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30BB-4E6C-E445-9CF7-A563E6397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E05C85-6476-6243-BC20-D9C764EEE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DE687A-E7E8-5542-91D9-72D0876D7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D81F3-048B-7746-AFA9-729DE1DA69F5}"/>
              </a:ext>
            </a:extLst>
          </p:cNvPr>
          <p:cNvSpPr>
            <a:spLocks noGrp="1"/>
          </p:cNvSpPr>
          <p:nvPr>
            <p:ph type="dt" sz="half" idx="10"/>
          </p:nvPr>
        </p:nvSpPr>
        <p:spPr/>
        <p:txBody>
          <a:bodyPr/>
          <a:lstStyle/>
          <a:p>
            <a:fld id="{0E6546E2-EA4A-E444-A6D7-2687E3ECF4EE}" type="datetime1">
              <a:rPr lang="en-CA" smtClean="0"/>
              <a:t>2021-06-28</a:t>
            </a:fld>
            <a:endParaRPr lang="en-US"/>
          </a:p>
        </p:txBody>
      </p:sp>
      <p:sp>
        <p:nvSpPr>
          <p:cNvPr id="6" name="Footer Placeholder 5">
            <a:extLst>
              <a:ext uri="{FF2B5EF4-FFF2-40B4-BE49-F238E27FC236}">
                <a16:creationId xmlns:a16="http://schemas.microsoft.com/office/drawing/2014/main" id="{23C86F75-92B0-234F-8355-A5693A07D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2FCF1-2608-2E4F-BD4D-70EAC972761C}"/>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285076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451A8-A1EA-E04A-B648-1A38864B0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28315-0A19-C140-8154-FFD99C9CB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67F950-8329-9C40-A465-0C1201331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0D3F2-B709-8846-ADD3-59EFC40E121E}"/>
              </a:ext>
            </a:extLst>
          </p:cNvPr>
          <p:cNvSpPr>
            <a:spLocks noGrp="1"/>
          </p:cNvSpPr>
          <p:nvPr>
            <p:ph type="dt" sz="half" idx="10"/>
          </p:nvPr>
        </p:nvSpPr>
        <p:spPr/>
        <p:txBody>
          <a:bodyPr/>
          <a:lstStyle/>
          <a:p>
            <a:fld id="{A19449EE-FDAC-1D45-86FA-9628770C889C}" type="datetime1">
              <a:rPr lang="en-CA" smtClean="0"/>
              <a:t>2021-06-28</a:t>
            </a:fld>
            <a:endParaRPr lang="en-US"/>
          </a:p>
        </p:txBody>
      </p:sp>
      <p:sp>
        <p:nvSpPr>
          <p:cNvPr id="6" name="Footer Placeholder 5">
            <a:extLst>
              <a:ext uri="{FF2B5EF4-FFF2-40B4-BE49-F238E27FC236}">
                <a16:creationId xmlns:a16="http://schemas.microsoft.com/office/drawing/2014/main" id="{42B77719-8E74-1949-9752-F9E98C702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3B9C9-A0A9-1449-8370-6BBD6D5CF953}"/>
              </a:ext>
            </a:extLst>
          </p:cNvPr>
          <p:cNvSpPr>
            <a:spLocks noGrp="1"/>
          </p:cNvSpPr>
          <p:nvPr>
            <p:ph type="sldNum" sz="quarter" idx="12"/>
          </p:nvPr>
        </p:nvSpPr>
        <p:spPr/>
        <p:txBody>
          <a:bodyPr/>
          <a:lstStyle/>
          <a:p>
            <a:fld id="{C428CDD0-92AB-8C4C-B1C4-8F9058A9F3A6}" type="slidenum">
              <a:rPr lang="en-US" smtClean="0"/>
              <a:t>‹#›</a:t>
            </a:fld>
            <a:endParaRPr lang="en-US"/>
          </a:p>
        </p:txBody>
      </p:sp>
    </p:spTree>
    <p:extLst>
      <p:ext uri="{BB962C8B-B14F-4D97-AF65-F5344CB8AC3E}">
        <p14:creationId xmlns:p14="http://schemas.microsoft.com/office/powerpoint/2010/main" val="83693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456801-9DC5-AF43-BDF5-BCAAEAAF9A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7306D4-9694-9B4E-8098-C151B0632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7B8E6-5510-334B-86B5-33A711705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9BD3-A8EC-3A48-B88D-7C39EFEC4634}" type="datetime1">
              <a:rPr lang="en-CA" smtClean="0"/>
              <a:t>2021-06-28</a:t>
            </a:fld>
            <a:endParaRPr lang="en-US"/>
          </a:p>
        </p:txBody>
      </p:sp>
      <p:sp>
        <p:nvSpPr>
          <p:cNvPr id="5" name="Footer Placeholder 4">
            <a:extLst>
              <a:ext uri="{FF2B5EF4-FFF2-40B4-BE49-F238E27FC236}">
                <a16:creationId xmlns:a16="http://schemas.microsoft.com/office/drawing/2014/main" id="{E8DDC8AA-71D6-BC4F-BDB5-D141E648F2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BD9738-6ACA-F240-86BD-C82AE428B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8CDD0-92AB-8C4C-B1C4-8F9058A9F3A6}" type="slidenum">
              <a:rPr lang="en-US" smtClean="0"/>
              <a:t>‹#›</a:t>
            </a:fld>
            <a:endParaRPr lang="en-US"/>
          </a:p>
        </p:txBody>
      </p:sp>
    </p:spTree>
    <p:extLst>
      <p:ext uri="{BB962C8B-B14F-4D97-AF65-F5344CB8AC3E}">
        <p14:creationId xmlns:p14="http://schemas.microsoft.com/office/powerpoint/2010/main" val="3622506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BC Vancouver Campus">
            <a:extLst>
              <a:ext uri="{FF2B5EF4-FFF2-40B4-BE49-F238E27FC236}">
                <a16:creationId xmlns:a16="http://schemas.microsoft.com/office/drawing/2014/main" id="{6DA0B060-0D5A-F14E-AF25-A619943D7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4293"/>
            <a:ext cx="18927263" cy="7158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5E5978-200B-E946-8611-585BAA4F34A3}"/>
              </a:ext>
            </a:extLst>
          </p:cNvPr>
          <p:cNvSpPr>
            <a:spLocks noGrp="1"/>
          </p:cNvSpPr>
          <p:nvPr>
            <p:ph type="ctrTitle"/>
          </p:nvPr>
        </p:nvSpPr>
        <p:spPr>
          <a:xfrm>
            <a:off x="854869" y="0"/>
            <a:ext cx="10482262" cy="1123950"/>
          </a:xfrm>
        </p:spPr>
        <p:txBody>
          <a:bodyPr/>
          <a:lstStyle/>
          <a:p>
            <a:r>
              <a:rPr lang="en-US" dirty="0"/>
              <a:t>GW astronomy at UBC/TRIUMF</a:t>
            </a:r>
          </a:p>
        </p:txBody>
      </p:sp>
      <p:sp>
        <p:nvSpPr>
          <p:cNvPr id="4" name="TextBox 3">
            <a:extLst>
              <a:ext uri="{FF2B5EF4-FFF2-40B4-BE49-F238E27FC236}">
                <a16:creationId xmlns:a16="http://schemas.microsoft.com/office/drawing/2014/main" id="{FF7D59EF-4963-2C48-8831-CF0ADB07FF34}"/>
              </a:ext>
            </a:extLst>
          </p:cNvPr>
          <p:cNvSpPr txBox="1"/>
          <p:nvPr/>
        </p:nvSpPr>
        <p:spPr>
          <a:xfrm>
            <a:off x="3743325" y="1000125"/>
            <a:ext cx="4429125" cy="923330"/>
          </a:xfrm>
          <a:prstGeom prst="rect">
            <a:avLst/>
          </a:prstGeom>
          <a:noFill/>
        </p:spPr>
        <p:txBody>
          <a:bodyPr wrap="square" rtlCol="0">
            <a:spAutoFit/>
          </a:bodyPr>
          <a:lstStyle/>
          <a:p>
            <a:pPr algn="ctr"/>
            <a:r>
              <a:rPr lang="en-US" dirty="0"/>
              <a:t>Jess McIver for the UBC team</a:t>
            </a:r>
          </a:p>
          <a:p>
            <a:pPr algn="ctr"/>
            <a:r>
              <a:rPr lang="en-US" dirty="0"/>
              <a:t>June 29, 2021</a:t>
            </a:r>
          </a:p>
          <a:p>
            <a:pPr algn="ctr"/>
            <a:r>
              <a:rPr lang="en-US" dirty="0"/>
              <a:t>GWANW 2021 </a:t>
            </a:r>
          </a:p>
        </p:txBody>
      </p:sp>
      <p:sp>
        <p:nvSpPr>
          <p:cNvPr id="5" name="TextBox 4">
            <a:extLst>
              <a:ext uri="{FF2B5EF4-FFF2-40B4-BE49-F238E27FC236}">
                <a16:creationId xmlns:a16="http://schemas.microsoft.com/office/drawing/2014/main" id="{64D04233-3B44-974A-BB89-1E11E3D9ED7A}"/>
              </a:ext>
            </a:extLst>
          </p:cNvPr>
          <p:cNvSpPr txBox="1"/>
          <p:nvPr/>
        </p:nvSpPr>
        <p:spPr>
          <a:xfrm>
            <a:off x="2171697" y="6388652"/>
            <a:ext cx="3552825" cy="646331"/>
          </a:xfrm>
          <a:prstGeom prst="rect">
            <a:avLst/>
          </a:prstGeom>
          <a:noFill/>
        </p:spPr>
        <p:txBody>
          <a:bodyPr wrap="square" rtlCol="0">
            <a:spAutoFit/>
          </a:bodyPr>
          <a:lstStyle/>
          <a:p>
            <a:r>
              <a:rPr lang="en-US" b="1" dirty="0">
                <a:solidFill>
                  <a:schemeClr val="bg1"/>
                </a:solidFill>
              </a:rPr>
              <a:t>LIGO DCC </a:t>
            </a:r>
            <a:r>
              <a:rPr lang="en-CA" b="1" dirty="0">
                <a:solidFill>
                  <a:schemeClr val="bg1"/>
                </a:solidFill>
              </a:rPr>
              <a:t>G2101374</a:t>
            </a:r>
          </a:p>
          <a:p>
            <a:endParaRPr lang="en-US" b="1" dirty="0">
              <a:solidFill>
                <a:schemeClr val="bg1"/>
              </a:solidFill>
            </a:endParaRPr>
          </a:p>
        </p:txBody>
      </p:sp>
      <p:sp>
        <p:nvSpPr>
          <p:cNvPr id="6" name="Slide Number Placeholder 5">
            <a:extLst>
              <a:ext uri="{FF2B5EF4-FFF2-40B4-BE49-F238E27FC236}">
                <a16:creationId xmlns:a16="http://schemas.microsoft.com/office/drawing/2014/main" id="{E7BBDD20-419B-A64F-8259-E518DC4DDB81}"/>
              </a:ext>
            </a:extLst>
          </p:cNvPr>
          <p:cNvSpPr>
            <a:spLocks noGrp="1"/>
          </p:cNvSpPr>
          <p:nvPr>
            <p:ph type="sldNum" sz="quarter" idx="12"/>
          </p:nvPr>
        </p:nvSpPr>
        <p:spPr/>
        <p:txBody>
          <a:bodyPr/>
          <a:lstStyle/>
          <a:p>
            <a:fld id="{C428CDD0-92AB-8C4C-B1C4-8F9058A9F3A6}" type="slidenum">
              <a:rPr lang="en-US" smtClean="0"/>
              <a:t>1</a:t>
            </a:fld>
            <a:endParaRPr lang="en-US"/>
          </a:p>
        </p:txBody>
      </p:sp>
    </p:spTree>
    <p:extLst>
      <p:ext uri="{BB962C8B-B14F-4D97-AF65-F5344CB8AC3E}">
        <p14:creationId xmlns:p14="http://schemas.microsoft.com/office/powerpoint/2010/main" val="60885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DACC-62E1-1C44-8386-56B948EF13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8FED31-08D8-C64D-93A5-BEBAF3060E2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9134A51-8B0D-E149-97E3-31964DB64B17}"/>
              </a:ext>
            </a:extLst>
          </p:cNvPr>
          <p:cNvPicPr>
            <a:picLocks noChangeAspect="1"/>
          </p:cNvPicPr>
          <p:nvPr/>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C131069E-3FD9-8B46-B313-D48675E4E88C}"/>
              </a:ext>
            </a:extLst>
          </p:cNvPr>
          <p:cNvSpPr>
            <a:spLocks noGrp="1"/>
          </p:cNvSpPr>
          <p:nvPr>
            <p:ph type="sldNum" sz="quarter" idx="12"/>
          </p:nvPr>
        </p:nvSpPr>
        <p:spPr/>
        <p:txBody>
          <a:bodyPr/>
          <a:lstStyle/>
          <a:p>
            <a:fld id="{C428CDD0-92AB-8C4C-B1C4-8F9058A9F3A6}" type="slidenum">
              <a:rPr lang="en-US" smtClean="0"/>
              <a:t>10</a:t>
            </a:fld>
            <a:endParaRPr lang="en-US"/>
          </a:p>
        </p:txBody>
      </p:sp>
    </p:spTree>
    <p:extLst>
      <p:ext uri="{BB962C8B-B14F-4D97-AF65-F5344CB8AC3E}">
        <p14:creationId xmlns:p14="http://schemas.microsoft.com/office/powerpoint/2010/main" val="216627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3A8F4C-A893-F64C-936A-7E88082563BE}"/>
              </a:ext>
            </a:extLst>
          </p:cNvPr>
          <p:cNvSpPr>
            <a:spLocks noGrp="1"/>
          </p:cNvSpPr>
          <p:nvPr>
            <p:ph type="sldNum" sz="quarter" idx="12"/>
          </p:nvPr>
        </p:nvSpPr>
        <p:spPr/>
        <p:txBody>
          <a:bodyPr/>
          <a:lstStyle/>
          <a:p>
            <a:fld id="{C428CDD0-92AB-8C4C-B1C4-8F9058A9F3A6}" type="slidenum">
              <a:rPr lang="en-US" smtClean="0"/>
              <a:t>11</a:t>
            </a:fld>
            <a:endParaRPr lang="en-US"/>
          </a:p>
        </p:txBody>
      </p:sp>
      <p:pic>
        <p:nvPicPr>
          <p:cNvPr id="8" name="Picture 7">
            <a:extLst>
              <a:ext uri="{FF2B5EF4-FFF2-40B4-BE49-F238E27FC236}">
                <a16:creationId xmlns:a16="http://schemas.microsoft.com/office/drawing/2014/main" id="{0D473070-4491-084F-BBAE-8EDD6BA555F5}"/>
              </a:ext>
            </a:extLst>
          </p:cNvPr>
          <p:cNvPicPr>
            <a:picLocks noChangeAspect="1"/>
          </p:cNvPicPr>
          <p:nvPr/>
        </p:nvPicPr>
        <p:blipFill>
          <a:blip r:embed="rId2"/>
          <a:stretch>
            <a:fillRect/>
          </a:stretch>
        </p:blipFill>
        <p:spPr>
          <a:xfrm>
            <a:off x="6588889" y="-110836"/>
            <a:ext cx="5603111" cy="3685308"/>
          </a:xfrm>
          <a:prstGeom prst="rect">
            <a:avLst/>
          </a:prstGeom>
        </p:spPr>
      </p:pic>
      <p:pic>
        <p:nvPicPr>
          <p:cNvPr id="6" name="Picture 5">
            <a:extLst>
              <a:ext uri="{FF2B5EF4-FFF2-40B4-BE49-F238E27FC236}">
                <a16:creationId xmlns:a16="http://schemas.microsoft.com/office/drawing/2014/main" id="{0CCF1137-DD4E-8948-BA00-EA7204BCFC2C}"/>
              </a:ext>
            </a:extLst>
          </p:cNvPr>
          <p:cNvPicPr>
            <a:picLocks noChangeAspect="1"/>
          </p:cNvPicPr>
          <p:nvPr/>
        </p:nvPicPr>
        <p:blipFill>
          <a:blip r:embed="rId3"/>
          <a:stretch>
            <a:fillRect/>
          </a:stretch>
        </p:blipFill>
        <p:spPr>
          <a:xfrm>
            <a:off x="3654818" y="3200399"/>
            <a:ext cx="8537182" cy="3796145"/>
          </a:xfrm>
          <a:prstGeom prst="rect">
            <a:avLst/>
          </a:prstGeom>
        </p:spPr>
      </p:pic>
      <p:pic>
        <p:nvPicPr>
          <p:cNvPr id="11" name="Picture 10">
            <a:extLst>
              <a:ext uri="{FF2B5EF4-FFF2-40B4-BE49-F238E27FC236}">
                <a16:creationId xmlns:a16="http://schemas.microsoft.com/office/drawing/2014/main" id="{0FA5032B-0B6D-564C-AED3-3F9C63349659}"/>
              </a:ext>
            </a:extLst>
          </p:cNvPr>
          <p:cNvPicPr>
            <a:picLocks noChangeAspect="1"/>
          </p:cNvPicPr>
          <p:nvPr/>
        </p:nvPicPr>
        <p:blipFill>
          <a:blip r:embed="rId4"/>
          <a:stretch>
            <a:fillRect/>
          </a:stretch>
        </p:blipFill>
        <p:spPr>
          <a:xfrm>
            <a:off x="259772" y="1567873"/>
            <a:ext cx="6195574" cy="856672"/>
          </a:xfrm>
          <a:prstGeom prst="rect">
            <a:avLst/>
          </a:prstGeom>
        </p:spPr>
      </p:pic>
      <p:sp>
        <p:nvSpPr>
          <p:cNvPr id="12" name="TextBox 11">
            <a:extLst>
              <a:ext uri="{FF2B5EF4-FFF2-40B4-BE49-F238E27FC236}">
                <a16:creationId xmlns:a16="http://schemas.microsoft.com/office/drawing/2014/main" id="{0071920A-F11B-6149-9F82-23AA64783DDD}"/>
              </a:ext>
            </a:extLst>
          </p:cNvPr>
          <p:cNvSpPr txBox="1"/>
          <p:nvPr/>
        </p:nvSpPr>
        <p:spPr>
          <a:xfrm flipH="1">
            <a:off x="259772" y="2863795"/>
            <a:ext cx="2561933" cy="3139321"/>
          </a:xfrm>
          <a:prstGeom prst="rect">
            <a:avLst/>
          </a:prstGeom>
          <a:noFill/>
        </p:spPr>
        <p:txBody>
          <a:bodyPr wrap="square" rtlCol="0">
            <a:spAutoFit/>
          </a:bodyPr>
          <a:lstStyle/>
          <a:p>
            <a:r>
              <a:rPr lang="en-US" dirty="0"/>
              <a:t>Introduction to GW sources and the Advanced LIGO detectors at the undergraduate level.</a:t>
            </a:r>
          </a:p>
          <a:p>
            <a:endParaRPr lang="en-US" dirty="0"/>
          </a:p>
          <a:p>
            <a:r>
              <a:rPr lang="en-US" dirty="0"/>
              <a:t>Coming soon to Contemporary Physics (and hopefully also the </a:t>
            </a:r>
            <a:r>
              <a:rPr lang="en-US" dirty="0" err="1"/>
              <a:t>arXiv</a:t>
            </a:r>
            <a:r>
              <a:rPr lang="en-US" dirty="0"/>
              <a:t>)</a:t>
            </a:r>
          </a:p>
          <a:p>
            <a:endParaRPr lang="en-US" dirty="0"/>
          </a:p>
        </p:txBody>
      </p:sp>
      <p:sp>
        <p:nvSpPr>
          <p:cNvPr id="13" name="TextBox 12">
            <a:extLst>
              <a:ext uri="{FF2B5EF4-FFF2-40B4-BE49-F238E27FC236}">
                <a16:creationId xmlns:a16="http://schemas.microsoft.com/office/drawing/2014/main" id="{802229F9-8CD5-C047-8229-585B7C249CBF}"/>
              </a:ext>
            </a:extLst>
          </p:cNvPr>
          <p:cNvSpPr txBox="1"/>
          <p:nvPr/>
        </p:nvSpPr>
        <p:spPr>
          <a:xfrm flipH="1">
            <a:off x="259772" y="792019"/>
            <a:ext cx="4723243" cy="369332"/>
          </a:xfrm>
          <a:prstGeom prst="rect">
            <a:avLst/>
          </a:prstGeom>
          <a:noFill/>
        </p:spPr>
        <p:txBody>
          <a:bodyPr wrap="square" rtlCol="0">
            <a:spAutoFit/>
          </a:bodyPr>
          <a:lstStyle/>
          <a:p>
            <a:r>
              <a:rPr lang="en-US" dirty="0"/>
              <a:t>New review paper in part by the UBC team: </a:t>
            </a:r>
          </a:p>
        </p:txBody>
      </p:sp>
    </p:spTree>
    <p:extLst>
      <p:ext uri="{BB962C8B-B14F-4D97-AF65-F5344CB8AC3E}">
        <p14:creationId xmlns:p14="http://schemas.microsoft.com/office/powerpoint/2010/main" val="412086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144C-D7E0-674B-ACD4-3350E2DA40C8}"/>
              </a:ext>
            </a:extLst>
          </p:cNvPr>
          <p:cNvSpPr>
            <a:spLocks noGrp="1"/>
          </p:cNvSpPr>
          <p:nvPr>
            <p:ph type="title"/>
          </p:nvPr>
        </p:nvSpPr>
        <p:spPr>
          <a:xfrm>
            <a:off x="1102518" y="2465388"/>
            <a:ext cx="9986963" cy="1325563"/>
          </a:xfrm>
        </p:spPr>
        <p:txBody>
          <a:bodyPr/>
          <a:lstStyle/>
          <a:p>
            <a:pPr algn="ctr"/>
            <a:r>
              <a:rPr lang="en-US" dirty="0"/>
              <a:t>The UBC LIGO team: GW detector coatings</a:t>
            </a:r>
            <a:br>
              <a:rPr lang="en-US" dirty="0"/>
            </a:br>
            <a:br>
              <a:rPr lang="en-US" dirty="0"/>
            </a:br>
            <a:endParaRPr lang="en-US" sz="3200" dirty="0"/>
          </a:p>
        </p:txBody>
      </p:sp>
      <p:sp>
        <p:nvSpPr>
          <p:cNvPr id="3" name="Slide Number Placeholder 2">
            <a:extLst>
              <a:ext uri="{FF2B5EF4-FFF2-40B4-BE49-F238E27FC236}">
                <a16:creationId xmlns:a16="http://schemas.microsoft.com/office/drawing/2014/main" id="{65D095E3-BACD-5742-8CAB-0F804BAB4FB7}"/>
              </a:ext>
            </a:extLst>
          </p:cNvPr>
          <p:cNvSpPr>
            <a:spLocks noGrp="1"/>
          </p:cNvSpPr>
          <p:nvPr>
            <p:ph type="sldNum" sz="quarter" idx="12"/>
          </p:nvPr>
        </p:nvSpPr>
        <p:spPr/>
        <p:txBody>
          <a:bodyPr/>
          <a:lstStyle/>
          <a:p>
            <a:fld id="{C428CDD0-92AB-8C4C-B1C4-8F9058A9F3A6}" type="slidenum">
              <a:rPr lang="en-US" smtClean="0"/>
              <a:t>12</a:t>
            </a:fld>
            <a:endParaRPr lang="en-US"/>
          </a:p>
        </p:txBody>
      </p:sp>
    </p:spTree>
    <p:extLst>
      <p:ext uri="{BB962C8B-B14F-4D97-AF65-F5344CB8AC3E}">
        <p14:creationId xmlns:p14="http://schemas.microsoft.com/office/powerpoint/2010/main" val="1297368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6BEB9-E8D6-2D41-B15D-2C488CF7EF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4369EF-F834-B943-B56A-A66397EF1D8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40384ED-F82F-5D43-B3FA-B66531A30561}"/>
              </a:ext>
            </a:extLst>
          </p:cNvPr>
          <p:cNvSpPr>
            <a:spLocks noGrp="1"/>
          </p:cNvSpPr>
          <p:nvPr>
            <p:ph type="sldNum" sz="quarter" idx="12"/>
          </p:nvPr>
        </p:nvSpPr>
        <p:spPr/>
        <p:txBody>
          <a:bodyPr/>
          <a:lstStyle/>
          <a:p>
            <a:fld id="{C428CDD0-92AB-8C4C-B1C4-8F9058A9F3A6}" type="slidenum">
              <a:rPr lang="en-US" smtClean="0"/>
              <a:t>13</a:t>
            </a:fld>
            <a:endParaRPr lang="en-US"/>
          </a:p>
        </p:txBody>
      </p:sp>
      <p:pic>
        <p:nvPicPr>
          <p:cNvPr id="5" name="Picture 4">
            <a:extLst>
              <a:ext uri="{FF2B5EF4-FFF2-40B4-BE49-F238E27FC236}">
                <a16:creationId xmlns:a16="http://schemas.microsoft.com/office/drawing/2014/main" id="{F7568A9E-1402-094A-9958-E25EB0C8A27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65985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5E9C-D66B-E543-A184-3ED066A9E4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9C5502-A218-FA47-AE37-845A090573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F8ECB99-27F1-F04E-85E4-BDF4546D3268}"/>
              </a:ext>
            </a:extLst>
          </p:cNvPr>
          <p:cNvSpPr>
            <a:spLocks noGrp="1"/>
          </p:cNvSpPr>
          <p:nvPr>
            <p:ph type="sldNum" sz="quarter" idx="12"/>
          </p:nvPr>
        </p:nvSpPr>
        <p:spPr/>
        <p:txBody>
          <a:bodyPr/>
          <a:lstStyle/>
          <a:p>
            <a:fld id="{C428CDD0-92AB-8C4C-B1C4-8F9058A9F3A6}" type="slidenum">
              <a:rPr lang="en-US" smtClean="0"/>
              <a:t>14</a:t>
            </a:fld>
            <a:endParaRPr lang="en-US"/>
          </a:p>
        </p:txBody>
      </p:sp>
      <p:pic>
        <p:nvPicPr>
          <p:cNvPr id="5" name="Picture 2">
            <a:extLst>
              <a:ext uri="{FF2B5EF4-FFF2-40B4-BE49-F238E27FC236}">
                <a16:creationId xmlns:a16="http://schemas.microsoft.com/office/drawing/2014/main" id="{0FB6EDA2-4456-ED40-BB51-42A01E7A3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070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886691"/>
            <a:ext cx="11360800" cy="1831494"/>
          </a:xfrm>
          <a:prstGeom prst="rect">
            <a:avLst/>
          </a:prstGeom>
        </p:spPr>
        <p:txBody>
          <a:bodyPr spcFirstLastPara="1" vert="horz" wrap="square" lIns="121900" tIns="121900" rIns="121900" bIns="121900" rtlCol="0" anchor="b" anchorCtr="0">
            <a:normAutofit/>
          </a:bodyPr>
          <a:lstStyle/>
          <a:p>
            <a:pPr>
              <a:lnSpc>
                <a:spcPct val="115000"/>
              </a:lnSpc>
              <a:spcBef>
                <a:spcPts val="1600"/>
              </a:spcBef>
              <a:buClr>
                <a:schemeClr val="dk1"/>
              </a:buClr>
              <a:buSzPct val="37288"/>
            </a:pPr>
            <a:r>
              <a:rPr lang="en-GB" sz="3933" dirty="0" err="1"/>
              <a:t>Microdisk</a:t>
            </a:r>
            <a:r>
              <a:rPr lang="en-GB" sz="3933" dirty="0"/>
              <a:t> measurements with laser doppler vibrometer​</a:t>
            </a:r>
            <a:endParaRPr sz="3933" dirty="0"/>
          </a:p>
        </p:txBody>
      </p:sp>
      <p:sp>
        <p:nvSpPr>
          <p:cNvPr id="55" name="Google Shape;55;p13"/>
          <p:cNvSpPr txBox="1">
            <a:spLocks noGrp="1"/>
          </p:cNvSpPr>
          <p:nvPr>
            <p:ph type="subTitle" idx="1"/>
          </p:nvPr>
        </p:nvSpPr>
        <p:spPr>
          <a:xfrm>
            <a:off x="415600" y="3778832"/>
            <a:ext cx="11360800" cy="2577517"/>
          </a:xfrm>
          <a:prstGeom prst="rect">
            <a:avLst/>
          </a:prstGeom>
        </p:spPr>
        <p:txBody>
          <a:bodyPr spcFirstLastPara="1" vert="horz" wrap="square" lIns="121900" tIns="121900" rIns="121900" bIns="121900" rtlCol="0" anchor="t" anchorCtr="0">
            <a:normAutofit/>
          </a:bodyPr>
          <a:lstStyle/>
          <a:p>
            <a:pPr>
              <a:spcBef>
                <a:spcPts val="0"/>
              </a:spcBef>
            </a:pPr>
            <a:r>
              <a:rPr lang="en-GB" b="1" dirty="0"/>
              <a:t>Kirsty Gardner, Matthew Mitchell, Chang Ge</a:t>
            </a:r>
          </a:p>
          <a:p>
            <a:pPr>
              <a:spcBef>
                <a:spcPts val="0"/>
              </a:spcBef>
            </a:pPr>
            <a:br>
              <a:rPr lang="en-CA" dirty="0"/>
            </a:br>
            <a:r>
              <a:rPr lang="en-CA" dirty="0"/>
              <a:t>In collaboration with David Dvorak, Jeff Young, </a:t>
            </a:r>
            <a:r>
              <a:rPr lang="en-CA" dirty="0" err="1"/>
              <a:t>Ke</a:t>
            </a:r>
            <a:r>
              <a:rPr lang="en-CA" dirty="0"/>
              <a:t> Zou, Andree </a:t>
            </a:r>
            <a:r>
              <a:rPr lang="en-CA" dirty="0" err="1"/>
              <a:t>Coschizza</a:t>
            </a:r>
            <a:r>
              <a:rPr lang="en-CA" dirty="0"/>
              <a:t>, Joerg </a:t>
            </a:r>
            <a:r>
              <a:rPr lang="en-CA" dirty="0" err="1"/>
              <a:t>Rottler</a:t>
            </a:r>
            <a:r>
              <a:rPr lang="en-CA" dirty="0"/>
              <a:t>, Daniel Wong, Curtis </a:t>
            </a:r>
            <a:r>
              <a:rPr lang="en-CA" dirty="0" err="1"/>
              <a:t>Berlinguette</a:t>
            </a:r>
            <a:r>
              <a:rPr lang="en-CA" dirty="0"/>
              <a:t>.</a:t>
            </a:r>
            <a:br>
              <a:rPr lang="en-CA" dirty="0"/>
            </a:br>
            <a:endParaRPr lang="en-CA" dirty="0"/>
          </a:p>
          <a:p>
            <a:pPr>
              <a:spcBef>
                <a:spcPts val="0"/>
              </a:spcBef>
            </a:pPr>
            <a:r>
              <a:rPr lang="en-CA" i="1" dirty="0"/>
              <a:t>Part of the SB Quantum Matter Institute’s ‘Disorder and entropy as design principles’ Grand Challenge </a:t>
            </a:r>
            <a:endParaRPr lang="en-CA" dirty="0"/>
          </a:p>
          <a:p>
            <a:pPr>
              <a:spcBef>
                <a:spcPts val="0"/>
              </a:spcBef>
            </a:pPr>
            <a:endParaRPr dirty="0"/>
          </a:p>
        </p:txBody>
      </p:sp>
      <p:sp>
        <p:nvSpPr>
          <p:cNvPr id="2" name="Slide Number Placeholder 1">
            <a:extLst>
              <a:ext uri="{FF2B5EF4-FFF2-40B4-BE49-F238E27FC236}">
                <a16:creationId xmlns:a16="http://schemas.microsoft.com/office/drawing/2014/main" id="{CC436FAC-5719-459C-9C23-C0EA4ED9FD9D}"/>
              </a:ext>
            </a:extLst>
          </p:cNvPr>
          <p:cNvSpPr>
            <a:spLocks noGrp="1"/>
          </p:cNvSpPr>
          <p:nvPr>
            <p:ph type="sldNum" idx="12"/>
          </p:nvPr>
        </p:nvSpPr>
        <p:spPr/>
        <p:txBody>
          <a:bodyPr/>
          <a:lstStyle/>
          <a:p>
            <a:fld id="{00000000-1234-1234-1234-123412341234}" type="slidenum">
              <a:rPr lang="en-GB" smtClean="0"/>
              <a:pPr/>
              <a:t>15</a:t>
            </a:fld>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115577"/>
            <a:ext cx="11360800" cy="763600"/>
          </a:xfrm>
          <a:prstGeom prst="rect">
            <a:avLst/>
          </a:prstGeom>
        </p:spPr>
        <p:txBody>
          <a:bodyPr spcFirstLastPara="1" vert="horz" wrap="square" lIns="121900" tIns="121900" rIns="121900" bIns="121900" rtlCol="0" anchor="t" anchorCtr="0">
            <a:normAutofit fontScale="90000"/>
          </a:bodyPr>
          <a:lstStyle/>
          <a:p>
            <a:pPr algn="ctr"/>
            <a:r>
              <a:rPr lang="en-GB" dirty="0"/>
              <a:t>Laser Doppler Vibrometer (LDV)</a:t>
            </a:r>
            <a:endParaRPr dirty="0"/>
          </a:p>
        </p:txBody>
      </p:sp>
      <p:sp>
        <p:nvSpPr>
          <p:cNvPr id="2" name="Slide Number Placeholder 1">
            <a:extLst>
              <a:ext uri="{FF2B5EF4-FFF2-40B4-BE49-F238E27FC236}">
                <a16:creationId xmlns:a16="http://schemas.microsoft.com/office/drawing/2014/main" id="{A202666F-3ADA-41E0-8AFD-5262AE743BB1}"/>
              </a:ext>
            </a:extLst>
          </p:cNvPr>
          <p:cNvSpPr>
            <a:spLocks noGrp="1"/>
          </p:cNvSpPr>
          <p:nvPr>
            <p:ph type="sldNum" idx="12"/>
          </p:nvPr>
        </p:nvSpPr>
        <p:spPr/>
        <p:txBody>
          <a:bodyPr/>
          <a:lstStyle/>
          <a:p>
            <a:fld id="{00000000-1234-1234-1234-123412341234}" type="slidenum">
              <a:rPr lang="en-GB" smtClean="0"/>
              <a:pPr/>
              <a:t>16</a:t>
            </a:fld>
            <a:endParaRPr lang="en-GB"/>
          </a:p>
        </p:txBody>
      </p:sp>
      <p:grpSp>
        <p:nvGrpSpPr>
          <p:cNvPr id="3" name="Group 2">
            <a:extLst>
              <a:ext uri="{FF2B5EF4-FFF2-40B4-BE49-F238E27FC236}">
                <a16:creationId xmlns:a16="http://schemas.microsoft.com/office/drawing/2014/main" id="{CE0BAEE5-51A5-4984-ACA6-123C8B6BC67D}"/>
              </a:ext>
            </a:extLst>
          </p:cNvPr>
          <p:cNvGrpSpPr/>
          <p:nvPr/>
        </p:nvGrpSpPr>
        <p:grpSpPr>
          <a:xfrm>
            <a:off x="0" y="844456"/>
            <a:ext cx="8908555" cy="4954529"/>
            <a:chOff x="0" y="444246"/>
            <a:chExt cx="6681416" cy="3715897"/>
          </a:xfrm>
        </p:grpSpPr>
        <p:grpSp>
          <p:nvGrpSpPr>
            <p:cNvPr id="5" name="Group 4">
              <a:extLst>
                <a:ext uri="{FF2B5EF4-FFF2-40B4-BE49-F238E27FC236}">
                  <a16:creationId xmlns:a16="http://schemas.microsoft.com/office/drawing/2014/main" id="{FECF3757-D451-4F6E-A87A-E97ACFE559EB}"/>
                </a:ext>
              </a:extLst>
            </p:cNvPr>
            <p:cNvGrpSpPr/>
            <p:nvPr/>
          </p:nvGrpSpPr>
          <p:grpSpPr>
            <a:xfrm>
              <a:off x="12890" y="444246"/>
              <a:ext cx="5798195" cy="3213087"/>
              <a:chOff x="1439194" y="513846"/>
              <a:chExt cx="5798195" cy="3213087"/>
            </a:xfrm>
          </p:grpSpPr>
          <p:sp>
            <p:nvSpPr>
              <p:cNvPr id="63" name="Google Shape;63;p14"/>
              <p:cNvSpPr/>
              <p:nvPr/>
            </p:nvSpPr>
            <p:spPr>
              <a:xfrm rot="10800000" flipH="1">
                <a:off x="5951514" y="3454427"/>
                <a:ext cx="1285875" cy="135850"/>
              </a:xfrm>
              <a:custGeom>
                <a:avLst/>
                <a:gdLst/>
                <a:ahLst/>
                <a:cxnLst/>
                <a:rect l="l" t="t" r="r" b="b"/>
                <a:pathLst>
                  <a:path w="51435" h="5434" extrusionOk="0">
                    <a:moveTo>
                      <a:pt x="51435" y="336"/>
                    </a:moveTo>
                    <a:cubicBezTo>
                      <a:pt x="34311" y="-1565"/>
                      <a:pt x="17229" y="5434"/>
                      <a:pt x="0" y="5434"/>
                    </a:cubicBezTo>
                  </a:path>
                </a:pathLst>
              </a:custGeom>
              <a:noFill/>
              <a:ln w="76200" cap="flat" cmpd="sng">
                <a:solidFill>
                  <a:schemeClr val="dk1"/>
                </a:solidFill>
                <a:prstDash val="solid"/>
                <a:round/>
                <a:headEnd type="none" w="med" len="med"/>
                <a:tailEnd type="none" w="med" len="med"/>
              </a:ln>
            </p:spPr>
          </p:sp>
          <p:sp>
            <p:nvSpPr>
              <p:cNvPr id="62" name="Google Shape;62;p14"/>
              <p:cNvSpPr/>
              <p:nvPr/>
            </p:nvSpPr>
            <p:spPr>
              <a:xfrm>
                <a:off x="2010511" y="3454427"/>
                <a:ext cx="1285875" cy="135850"/>
              </a:xfrm>
              <a:custGeom>
                <a:avLst/>
                <a:gdLst/>
                <a:ahLst/>
                <a:cxnLst/>
                <a:rect l="l" t="t" r="r" b="b"/>
                <a:pathLst>
                  <a:path w="51435" h="5434" extrusionOk="0">
                    <a:moveTo>
                      <a:pt x="51435" y="336"/>
                    </a:moveTo>
                    <a:cubicBezTo>
                      <a:pt x="34311" y="-1565"/>
                      <a:pt x="17229" y="5434"/>
                      <a:pt x="0" y="5434"/>
                    </a:cubicBezTo>
                  </a:path>
                </a:pathLst>
              </a:custGeom>
              <a:noFill/>
              <a:ln w="76200" cap="flat" cmpd="sng">
                <a:solidFill>
                  <a:srgbClr val="FF0000"/>
                </a:solidFill>
                <a:prstDash val="solid"/>
                <a:round/>
                <a:headEnd type="none" w="med" len="med"/>
                <a:tailEnd type="none" w="med" len="med"/>
              </a:ln>
            </p:spPr>
          </p:sp>
          <p:sp>
            <p:nvSpPr>
              <p:cNvPr id="61" name="Google Shape;61;p14"/>
              <p:cNvSpPr/>
              <p:nvPr/>
            </p:nvSpPr>
            <p:spPr>
              <a:xfrm>
                <a:off x="3216500" y="3205533"/>
                <a:ext cx="2814900" cy="521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 name="Google Shape;64;p14"/>
              <p:cNvSpPr txBox="1"/>
              <p:nvPr/>
            </p:nvSpPr>
            <p:spPr>
              <a:xfrm>
                <a:off x="3390200" y="3205533"/>
                <a:ext cx="2467500" cy="461635"/>
              </a:xfrm>
              <a:prstGeom prst="rect">
                <a:avLst/>
              </a:prstGeom>
              <a:noFill/>
              <a:ln>
                <a:noFill/>
              </a:ln>
            </p:spPr>
            <p:txBody>
              <a:bodyPr spcFirstLastPara="1" wrap="square" lIns="121900" tIns="121900" rIns="121900" bIns="121900" anchor="t" anchorCtr="0">
                <a:spAutoFit/>
              </a:bodyPr>
              <a:lstStyle/>
              <a:p>
                <a:pPr algn="ctr"/>
                <a:r>
                  <a:rPr lang="en-GB" sz="2400" dirty="0">
                    <a:solidFill>
                      <a:schemeClr val="lt1"/>
                    </a:solidFill>
                  </a:rPr>
                  <a:t>piezoelectric chip</a:t>
                </a:r>
                <a:endParaRPr sz="2400" dirty="0">
                  <a:solidFill>
                    <a:schemeClr val="lt1"/>
                  </a:solidFill>
                </a:endParaRPr>
              </a:p>
            </p:txBody>
          </p:sp>
          <p:sp>
            <p:nvSpPr>
              <p:cNvPr id="65" name="Google Shape;65;p14"/>
              <p:cNvSpPr/>
              <p:nvPr/>
            </p:nvSpPr>
            <p:spPr>
              <a:xfrm>
                <a:off x="2289650" y="3069633"/>
                <a:ext cx="4668600" cy="1359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66" name="Google Shape;66;p14"/>
              <p:cNvGrpSpPr/>
              <p:nvPr/>
            </p:nvGrpSpPr>
            <p:grpSpPr>
              <a:xfrm>
                <a:off x="2289650" y="2702733"/>
                <a:ext cx="1390200" cy="366900"/>
                <a:chOff x="2904150" y="2265825"/>
                <a:chExt cx="1390200" cy="366900"/>
              </a:xfrm>
            </p:grpSpPr>
            <p:sp>
              <p:nvSpPr>
                <p:cNvPr id="67" name="Google Shape;67;p14"/>
                <p:cNvSpPr/>
                <p:nvPr/>
              </p:nvSpPr>
              <p:spPr>
                <a:xfrm>
                  <a:off x="3558750" y="2335425"/>
                  <a:ext cx="81000" cy="297300"/>
                </a:xfrm>
                <a:prstGeom prst="rect">
                  <a:avLst/>
                </a:pr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 name="Google Shape;68;p14"/>
                <p:cNvSpPr/>
                <p:nvPr/>
              </p:nvSpPr>
              <p:spPr>
                <a:xfrm>
                  <a:off x="2904150" y="2265825"/>
                  <a:ext cx="1390200" cy="696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69" name="Google Shape;69;p14"/>
              <p:cNvGrpSpPr/>
              <p:nvPr/>
            </p:nvGrpSpPr>
            <p:grpSpPr>
              <a:xfrm>
                <a:off x="3928850" y="2702733"/>
                <a:ext cx="1390200" cy="366900"/>
                <a:chOff x="2904150" y="2265825"/>
                <a:chExt cx="1390200" cy="366900"/>
              </a:xfrm>
            </p:grpSpPr>
            <p:sp>
              <p:nvSpPr>
                <p:cNvPr id="70" name="Google Shape;70;p14"/>
                <p:cNvSpPr/>
                <p:nvPr/>
              </p:nvSpPr>
              <p:spPr>
                <a:xfrm>
                  <a:off x="3558750" y="2335425"/>
                  <a:ext cx="81000" cy="297300"/>
                </a:xfrm>
                <a:prstGeom prst="rect">
                  <a:avLst/>
                </a:pr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 name="Google Shape;71;p14"/>
                <p:cNvSpPr/>
                <p:nvPr/>
              </p:nvSpPr>
              <p:spPr>
                <a:xfrm>
                  <a:off x="2904150" y="2265825"/>
                  <a:ext cx="1390200" cy="696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72" name="Google Shape;72;p14"/>
              <p:cNvGrpSpPr/>
              <p:nvPr/>
            </p:nvGrpSpPr>
            <p:grpSpPr>
              <a:xfrm>
                <a:off x="5568050" y="2702733"/>
                <a:ext cx="1390200" cy="366900"/>
                <a:chOff x="2904150" y="2265825"/>
                <a:chExt cx="1390200" cy="366900"/>
              </a:xfrm>
            </p:grpSpPr>
            <p:sp>
              <p:nvSpPr>
                <p:cNvPr id="73" name="Google Shape;73;p14"/>
                <p:cNvSpPr/>
                <p:nvPr/>
              </p:nvSpPr>
              <p:spPr>
                <a:xfrm>
                  <a:off x="3558750" y="2335425"/>
                  <a:ext cx="81000" cy="297300"/>
                </a:xfrm>
                <a:prstGeom prst="rect">
                  <a:avLst/>
                </a:pr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 name="Google Shape;74;p14"/>
                <p:cNvSpPr/>
                <p:nvPr/>
              </p:nvSpPr>
              <p:spPr>
                <a:xfrm>
                  <a:off x="2904150" y="2265825"/>
                  <a:ext cx="1390200" cy="696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76" name="Google Shape;76;p14"/>
              <p:cNvSpPr txBox="1"/>
              <p:nvPr/>
            </p:nvSpPr>
            <p:spPr>
              <a:xfrm>
                <a:off x="5803774" y="2353983"/>
                <a:ext cx="1243276" cy="461635"/>
              </a:xfrm>
              <a:prstGeom prst="rect">
                <a:avLst/>
              </a:prstGeom>
              <a:noFill/>
              <a:ln>
                <a:noFill/>
              </a:ln>
            </p:spPr>
            <p:txBody>
              <a:bodyPr spcFirstLastPara="1" wrap="square" lIns="121900" tIns="121900" rIns="121900" bIns="121900" anchor="t" anchorCtr="0">
                <a:spAutoFit/>
              </a:bodyPr>
              <a:lstStyle/>
              <a:p>
                <a:r>
                  <a:rPr lang="en-GB" sz="2400" dirty="0" err="1"/>
                  <a:t>microdisks</a:t>
                </a:r>
                <a:endParaRPr sz="2400" dirty="0"/>
              </a:p>
            </p:txBody>
          </p:sp>
          <p:cxnSp>
            <p:nvCxnSpPr>
              <p:cNvPr id="77" name="Google Shape;77;p14"/>
              <p:cNvCxnSpPr>
                <a:cxnSpLocks/>
                <a:endCxn id="68" idx="1"/>
              </p:cNvCxnSpPr>
              <p:nvPr/>
            </p:nvCxnSpPr>
            <p:spPr>
              <a:xfrm>
                <a:off x="2185750" y="887483"/>
                <a:ext cx="307490" cy="1825443"/>
              </a:xfrm>
              <a:prstGeom prst="straightConnector1">
                <a:avLst/>
              </a:prstGeom>
              <a:noFill/>
              <a:ln w="28575" cap="flat" cmpd="sng">
                <a:solidFill>
                  <a:srgbClr val="FF0000"/>
                </a:solidFill>
                <a:prstDash val="solid"/>
                <a:round/>
                <a:headEnd type="none" w="med" len="med"/>
                <a:tailEnd type="none" w="med" len="med"/>
              </a:ln>
            </p:spPr>
          </p:cxnSp>
          <p:sp>
            <p:nvSpPr>
              <p:cNvPr id="79" name="Google Shape;79;p14"/>
              <p:cNvSpPr txBox="1"/>
              <p:nvPr/>
            </p:nvSpPr>
            <p:spPr>
              <a:xfrm>
                <a:off x="1439194" y="513846"/>
                <a:ext cx="984600" cy="1015632"/>
              </a:xfrm>
              <a:prstGeom prst="rect">
                <a:avLst/>
              </a:prstGeom>
              <a:noFill/>
              <a:ln>
                <a:noFill/>
              </a:ln>
            </p:spPr>
            <p:txBody>
              <a:bodyPr spcFirstLastPara="1" wrap="square" lIns="121900" tIns="121900" rIns="121900" bIns="121900" anchor="t" anchorCtr="0">
                <a:spAutoFit/>
              </a:bodyPr>
              <a:lstStyle/>
              <a:p>
                <a:r>
                  <a:rPr lang="en-GB" sz="2400" dirty="0"/>
                  <a:t>incident</a:t>
                </a:r>
                <a:endParaRPr sz="2400" dirty="0"/>
              </a:p>
              <a:p>
                <a:r>
                  <a:rPr lang="en-GB" sz="2400" dirty="0"/>
                  <a:t>laser</a:t>
                </a:r>
                <a:endParaRPr sz="2400" dirty="0"/>
              </a:p>
              <a:p>
                <a:r>
                  <a:rPr lang="en-GB" sz="2400" dirty="0"/>
                  <a:t>beam</a:t>
                </a:r>
                <a:endParaRPr sz="2400" dirty="0"/>
              </a:p>
            </p:txBody>
          </p:sp>
          <p:sp>
            <p:nvSpPr>
              <p:cNvPr id="80" name="Google Shape;80;p14"/>
              <p:cNvSpPr txBox="1"/>
              <p:nvPr/>
            </p:nvSpPr>
            <p:spPr>
              <a:xfrm>
                <a:off x="2831843" y="526867"/>
                <a:ext cx="1187071" cy="1015632"/>
              </a:xfrm>
              <a:prstGeom prst="rect">
                <a:avLst/>
              </a:prstGeom>
              <a:noFill/>
              <a:ln>
                <a:noFill/>
              </a:ln>
            </p:spPr>
            <p:txBody>
              <a:bodyPr spcFirstLastPara="1" wrap="square" lIns="121900" tIns="121900" rIns="121900" bIns="121900" anchor="t" anchorCtr="0">
                <a:spAutoFit/>
              </a:bodyPr>
              <a:lstStyle/>
              <a:p>
                <a:r>
                  <a:rPr lang="en-GB" sz="2400" dirty="0"/>
                  <a:t>reflected</a:t>
                </a:r>
                <a:endParaRPr sz="2400" dirty="0"/>
              </a:p>
              <a:p>
                <a:r>
                  <a:rPr lang="en-GB" sz="2400" dirty="0"/>
                  <a:t>laser</a:t>
                </a:r>
                <a:endParaRPr sz="2400" dirty="0"/>
              </a:p>
              <a:p>
                <a:r>
                  <a:rPr lang="en-GB" sz="2400" dirty="0"/>
                  <a:t>beam</a:t>
                </a:r>
                <a:endParaRPr sz="2400" dirty="0"/>
              </a:p>
            </p:txBody>
          </p:sp>
          <p:cxnSp>
            <p:nvCxnSpPr>
              <p:cNvPr id="28" name="Google Shape;77;p14">
                <a:extLst>
                  <a:ext uri="{FF2B5EF4-FFF2-40B4-BE49-F238E27FC236}">
                    <a16:creationId xmlns:a16="http://schemas.microsoft.com/office/drawing/2014/main" id="{3A828A42-FB5C-48DA-AEBD-58BA111DFC1F}"/>
                  </a:ext>
                </a:extLst>
              </p:cNvPr>
              <p:cNvCxnSpPr>
                <a:cxnSpLocks/>
              </p:cNvCxnSpPr>
              <p:nvPr/>
            </p:nvCxnSpPr>
            <p:spPr>
              <a:xfrm flipH="1">
                <a:off x="2499704" y="885711"/>
                <a:ext cx="307490" cy="1825443"/>
              </a:xfrm>
              <a:prstGeom prst="straightConnector1">
                <a:avLst/>
              </a:prstGeom>
              <a:noFill/>
              <a:ln w="28575" cap="flat" cmpd="sng">
                <a:solidFill>
                  <a:srgbClr val="FF0000"/>
                </a:solidFill>
                <a:prstDash val="solid"/>
                <a:round/>
                <a:headEnd type="none" w="med" len="med"/>
                <a:tailEnd type="none" w="med" len="med"/>
              </a:ln>
            </p:spPr>
          </p:cxnSp>
        </p:grpSp>
        <p:sp>
          <p:nvSpPr>
            <p:cNvPr id="30" name="TextBox 29">
              <a:extLst>
                <a:ext uri="{FF2B5EF4-FFF2-40B4-BE49-F238E27FC236}">
                  <a16:creationId xmlns:a16="http://schemas.microsoft.com/office/drawing/2014/main" id="{4884D6C6-FFE8-4183-9106-93B290BF23BF}"/>
                </a:ext>
              </a:extLst>
            </p:cNvPr>
            <p:cNvSpPr txBox="1"/>
            <p:nvPr/>
          </p:nvSpPr>
          <p:spPr>
            <a:xfrm>
              <a:off x="0" y="3906227"/>
              <a:ext cx="6681416" cy="253916"/>
            </a:xfrm>
            <a:prstGeom prst="rect">
              <a:avLst/>
            </a:prstGeom>
            <a:noFill/>
          </p:spPr>
          <p:txBody>
            <a:bodyPr wrap="square" rtlCol="0">
              <a:spAutoFit/>
            </a:bodyPr>
            <a:lstStyle/>
            <a:p>
              <a:r>
                <a:rPr lang="en-CA" sz="1600" dirty="0"/>
                <a:t>Diagram of experimental setup for LDV measurements of </a:t>
              </a:r>
              <a:r>
                <a:rPr lang="en-CA" sz="1600" dirty="0" err="1"/>
                <a:t>microdisks</a:t>
              </a:r>
              <a:r>
                <a:rPr lang="en-CA" sz="1600" dirty="0"/>
                <a:t> using a piezoelectric chip actuator.</a:t>
              </a:r>
            </a:p>
          </p:txBody>
        </p:sp>
      </p:grpSp>
      <p:sp>
        <p:nvSpPr>
          <p:cNvPr id="6" name="TextBox 5">
            <a:extLst>
              <a:ext uri="{FF2B5EF4-FFF2-40B4-BE49-F238E27FC236}">
                <a16:creationId xmlns:a16="http://schemas.microsoft.com/office/drawing/2014/main" id="{9AAE2FD4-8908-4519-B802-7794EA89B78D}"/>
              </a:ext>
            </a:extLst>
          </p:cNvPr>
          <p:cNvSpPr txBox="1"/>
          <p:nvPr/>
        </p:nvSpPr>
        <p:spPr>
          <a:xfrm>
            <a:off x="8917173" y="1200865"/>
            <a:ext cx="3268953" cy="5016758"/>
          </a:xfrm>
          <a:prstGeom prst="rect">
            <a:avLst/>
          </a:prstGeom>
          <a:noFill/>
        </p:spPr>
        <p:txBody>
          <a:bodyPr wrap="square" rtlCol="0">
            <a:spAutoFit/>
          </a:bodyPr>
          <a:lstStyle/>
          <a:p>
            <a:pPr marL="380990" indent="-380990">
              <a:buFont typeface="Arial" panose="020B0604020202020204" pitchFamily="34" charset="0"/>
              <a:buChar char="•"/>
            </a:pPr>
            <a:r>
              <a:rPr lang="en-CA" sz="2000" dirty="0"/>
              <a:t>Measurements done at room temperature and in ambient atmosphere</a:t>
            </a:r>
          </a:p>
          <a:p>
            <a:pPr marL="380990" indent="-380990">
              <a:buFont typeface="Arial" panose="020B0604020202020204" pitchFamily="34" charset="0"/>
              <a:buChar char="•"/>
            </a:pPr>
            <a:endParaRPr lang="en-CA" sz="2000" dirty="0"/>
          </a:p>
          <a:p>
            <a:pPr marL="380990" indent="-380990">
              <a:buFont typeface="Arial" panose="020B0604020202020204" pitchFamily="34" charset="0"/>
              <a:buChar char="•"/>
            </a:pPr>
            <a:r>
              <a:rPr lang="en-CA" sz="2000" dirty="0"/>
              <a:t>Piezo chip actuates </a:t>
            </a:r>
            <a:r>
              <a:rPr lang="en-CA" sz="2000" dirty="0" err="1"/>
              <a:t>microdisks</a:t>
            </a:r>
            <a:endParaRPr lang="en-CA" sz="2000" dirty="0"/>
          </a:p>
          <a:p>
            <a:pPr marL="380990" indent="-380990">
              <a:buFont typeface="Arial" panose="020B0604020202020204" pitchFamily="34" charset="0"/>
              <a:buChar char="•"/>
            </a:pPr>
            <a:endParaRPr lang="en-CA" sz="2000" dirty="0"/>
          </a:p>
          <a:p>
            <a:pPr marL="380990" indent="-380990">
              <a:buFont typeface="Arial" panose="020B0604020202020204" pitchFamily="34" charset="0"/>
              <a:buChar char="•"/>
            </a:pPr>
            <a:r>
              <a:rPr lang="en-CA" sz="2000" dirty="0"/>
              <a:t>Doppler shift of reflected laser beam used to measure motion of single disk</a:t>
            </a:r>
          </a:p>
          <a:p>
            <a:pPr marL="380990" indent="-380990">
              <a:buFont typeface="Arial" panose="020B0604020202020204" pitchFamily="34" charset="0"/>
              <a:buChar char="•"/>
            </a:pPr>
            <a:endParaRPr lang="en-CA" sz="2000" dirty="0"/>
          </a:p>
          <a:p>
            <a:pPr marL="380990" indent="-380990">
              <a:buFont typeface="Arial" panose="020B0604020202020204" pitchFamily="34" charset="0"/>
              <a:buChar char="•"/>
            </a:pPr>
            <a:r>
              <a:rPr lang="en-CA" sz="2000" dirty="0"/>
              <a:t>Software generates spectra of </a:t>
            </a:r>
            <a:r>
              <a:rPr lang="en-CA" sz="2000" dirty="0" err="1"/>
              <a:t>microdisks</a:t>
            </a:r>
            <a:r>
              <a:rPr lang="en-CA" sz="2000" dirty="0"/>
              <a:t>, as well as animation of </a:t>
            </a:r>
            <a:r>
              <a:rPr lang="en-CA" sz="2000" dirty="0" err="1"/>
              <a:t>microdisk</a:t>
            </a:r>
            <a:r>
              <a:rPr lang="en-CA" sz="2000" dirty="0"/>
              <a:t> motion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481759" y="115577"/>
            <a:ext cx="11360800" cy="763600"/>
          </a:xfrm>
          <a:prstGeom prst="rect">
            <a:avLst/>
          </a:prstGeom>
        </p:spPr>
        <p:txBody>
          <a:bodyPr spcFirstLastPara="1" vert="horz" wrap="square" lIns="121900" tIns="121900" rIns="121900" bIns="121900" rtlCol="0" anchor="t" anchorCtr="0">
            <a:normAutofit fontScale="90000"/>
          </a:bodyPr>
          <a:lstStyle/>
          <a:p>
            <a:pPr algn="ctr"/>
            <a:r>
              <a:rPr lang="en-GB" dirty="0"/>
              <a:t>Spectra of Uncoated </a:t>
            </a:r>
            <a:r>
              <a:rPr lang="en-GB" dirty="0" err="1"/>
              <a:t>Microdisks</a:t>
            </a:r>
            <a:endParaRPr dirty="0"/>
          </a:p>
        </p:txBody>
      </p:sp>
      <p:sp>
        <p:nvSpPr>
          <p:cNvPr id="2" name="Slide Number Placeholder 1">
            <a:extLst>
              <a:ext uri="{FF2B5EF4-FFF2-40B4-BE49-F238E27FC236}">
                <a16:creationId xmlns:a16="http://schemas.microsoft.com/office/drawing/2014/main" id="{BAA16D83-2746-49C7-A950-1290A8831AE0}"/>
              </a:ext>
            </a:extLst>
          </p:cNvPr>
          <p:cNvSpPr>
            <a:spLocks noGrp="1"/>
          </p:cNvSpPr>
          <p:nvPr>
            <p:ph type="sldNum" idx="12"/>
          </p:nvPr>
        </p:nvSpPr>
        <p:spPr/>
        <p:txBody>
          <a:bodyPr/>
          <a:lstStyle/>
          <a:p>
            <a:fld id="{00000000-1234-1234-1234-123412341234}" type="slidenum">
              <a:rPr lang="en-GB" smtClean="0"/>
              <a:pPr/>
              <a:t>17</a:t>
            </a:fld>
            <a:endParaRPr lang="en-GB"/>
          </a:p>
        </p:txBody>
      </p:sp>
      <p:sp>
        <p:nvSpPr>
          <p:cNvPr id="4" name="TextBox 3">
            <a:extLst>
              <a:ext uri="{FF2B5EF4-FFF2-40B4-BE49-F238E27FC236}">
                <a16:creationId xmlns:a16="http://schemas.microsoft.com/office/drawing/2014/main" id="{96146D36-7220-48E4-BC84-9349214E7197}"/>
              </a:ext>
            </a:extLst>
          </p:cNvPr>
          <p:cNvSpPr txBox="1"/>
          <p:nvPr/>
        </p:nvSpPr>
        <p:spPr>
          <a:xfrm>
            <a:off x="190537" y="5602070"/>
            <a:ext cx="5307453" cy="646331"/>
          </a:xfrm>
          <a:prstGeom prst="rect">
            <a:avLst/>
          </a:prstGeom>
          <a:noFill/>
        </p:spPr>
        <p:txBody>
          <a:bodyPr wrap="square" rtlCol="0">
            <a:spAutoFit/>
          </a:bodyPr>
          <a:lstStyle/>
          <a:p>
            <a:r>
              <a:rPr lang="en-CA" dirty="0"/>
              <a:t>a) Spectra from a disk of radius 71.5 µm, showing a resonance at approximately 750 kHz. </a:t>
            </a:r>
          </a:p>
        </p:txBody>
      </p:sp>
      <p:grpSp>
        <p:nvGrpSpPr>
          <p:cNvPr id="9" name="Group 8">
            <a:extLst>
              <a:ext uri="{FF2B5EF4-FFF2-40B4-BE49-F238E27FC236}">
                <a16:creationId xmlns:a16="http://schemas.microsoft.com/office/drawing/2014/main" id="{EDA155AE-31AE-4904-B630-D653F0057B32}"/>
              </a:ext>
            </a:extLst>
          </p:cNvPr>
          <p:cNvGrpSpPr/>
          <p:nvPr/>
        </p:nvGrpSpPr>
        <p:grpSpPr>
          <a:xfrm>
            <a:off x="6196705" y="1025485"/>
            <a:ext cx="5905464" cy="4426535"/>
            <a:chOff x="4572000" y="769113"/>
            <a:chExt cx="4429098" cy="3319901"/>
          </a:xfrm>
        </p:grpSpPr>
        <p:grpSp>
          <p:nvGrpSpPr>
            <p:cNvPr id="7" name="Group 6">
              <a:extLst>
                <a:ext uri="{FF2B5EF4-FFF2-40B4-BE49-F238E27FC236}">
                  <a16:creationId xmlns:a16="http://schemas.microsoft.com/office/drawing/2014/main" id="{8346D990-6F47-4C8F-AE4B-01B3C7B6C754}"/>
                </a:ext>
              </a:extLst>
            </p:cNvPr>
            <p:cNvGrpSpPr/>
            <p:nvPr/>
          </p:nvGrpSpPr>
          <p:grpSpPr>
            <a:xfrm>
              <a:off x="4572000" y="778100"/>
              <a:ext cx="4429098" cy="3310914"/>
              <a:chOff x="4572000" y="769114"/>
              <a:chExt cx="4429098" cy="3310914"/>
            </a:xfrm>
          </p:grpSpPr>
          <p:pic>
            <p:nvPicPr>
              <p:cNvPr id="6" name="Google Shape;133;p21">
                <a:extLst>
                  <a:ext uri="{FF2B5EF4-FFF2-40B4-BE49-F238E27FC236}">
                    <a16:creationId xmlns:a16="http://schemas.microsoft.com/office/drawing/2014/main" id="{07CFA25A-1476-4BC5-8C23-295CE0EDB32A}"/>
                  </a:ext>
                </a:extLst>
              </p:cNvPr>
              <p:cNvPicPr preferRelativeResize="0">
                <a:picLocks noChangeAspect="1"/>
              </p:cNvPicPr>
              <p:nvPr/>
            </p:nvPicPr>
            <p:blipFill>
              <a:blip r:embed="rId3"/>
              <a:srcRect/>
              <a:stretch/>
            </p:blipFill>
            <p:spPr>
              <a:xfrm>
                <a:off x="4572000" y="769114"/>
                <a:ext cx="4429098" cy="3310914"/>
              </a:xfrm>
              <a:prstGeom prst="rect">
                <a:avLst/>
              </a:prstGeom>
              <a:noFill/>
              <a:ln>
                <a:noFill/>
              </a:ln>
            </p:spPr>
          </p:pic>
          <p:sp>
            <p:nvSpPr>
              <p:cNvPr id="11" name="TextBox 10">
                <a:extLst>
                  <a:ext uri="{FF2B5EF4-FFF2-40B4-BE49-F238E27FC236}">
                    <a16:creationId xmlns:a16="http://schemas.microsoft.com/office/drawing/2014/main" id="{F48AB8B8-73CE-4872-8D7D-EFC9974091CC}"/>
                  </a:ext>
                </a:extLst>
              </p:cNvPr>
              <p:cNvSpPr txBox="1"/>
              <p:nvPr/>
            </p:nvSpPr>
            <p:spPr>
              <a:xfrm>
                <a:off x="8286286" y="791701"/>
                <a:ext cx="329658" cy="346249"/>
              </a:xfrm>
              <a:prstGeom prst="rect">
                <a:avLst/>
              </a:prstGeom>
              <a:noFill/>
            </p:spPr>
            <p:txBody>
              <a:bodyPr wrap="none" rtlCol="0">
                <a:spAutoFit/>
              </a:bodyPr>
              <a:lstStyle/>
              <a:p>
                <a:r>
                  <a:rPr lang="en-CA" sz="2400" dirty="0"/>
                  <a:t>b)</a:t>
                </a:r>
              </a:p>
            </p:txBody>
          </p:sp>
        </p:grpSp>
        <p:sp>
          <p:nvSpPr>
            <p:cNvPr id="3" name="Rectangle 2">
              <a:extLst>
                <a:ext uri="{FF2B5EF4-FFF2-40B4-BE49-F238E27FC236}">
                  <a16:creationId xmlns:a16="http://schemas.microsoft.com/office/drawing/2014/main" id="{377591F9-F6E1-4BAB-B95A-9CDF4599B962}"/>
                </a:ext>
              </a:extLst>
            </p:cNvPr>
            <p:cNvSpPr/>
            <p:nvPr/>
          </p:nvSpPr>
          <p:spPr>
            <a:xfrm>
              <a:off x="8629650" y="2900363"/>
              <a:ext cx="237849" cy="707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5AA6CF68-D592-4CB1-954E-3294237BF149}"/>
                </a:ext>
              </a:extLst>
            </p:cNvPr>
            <p:cNvSpPr/>
            <p:nvPr/>
          </p:nvSpPr>
          <p:spPr>
            <a:xfrm>
              <a:off x="4729163" y="769113"/>
              <a:ext cx="114300" cy="1661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grpSp>
        <p:nvGrpSpPr>
          <p:cNvPr id="14" name="Group 13">
            <a:extLst>
              <a:ext uri="{FF2B5EF4-FFF2-40B4-BE49-F238E27FC236}">
                <a16:creationId xmlns:a16="http://schemas.microsoft.com/office/drawing/2014/main" id="{0A3196B7-129B-4257-A4B8-D5F4071AD7D6}"/>
              </a:ext>
            </a:extLst>
          </p:cNvPr>
          <p:cNvGrpSpPr/>
          <p:nvPr/>
        </p:nvGrpSpPr>
        <p:grpSpPr>
          <a:xfrm>
            <a:off x="87791" y="1025485"/>
            <a:ext cx="5903435" cy="4425775"/>
            <a:chOff x="142902" y="769113"/>
            <a:chExt cx="4427576" cy="3319331"/>
          </a:xfrm>
        </p:grpSpPr>
        <p:pic>
          <p:nvPicPr>
            <p:cNvPr id="103" name="Google Shape;103;p17"/>
            <p:cNvPicPr preferRelativeResize="0"/>
            <p:nvPr/>
          </p:nvPicPr>
          <p:blipFill>
            <a:blip r:embed="rId4"/>
            <a:srcRect/>
            <a:stretch/>
          </p:blipFill>
          <p:spPr>
            <a:xfrm>
              <a:off x="142902" y="778668"/>
              <a:ext cx="4427576" cy="3309776"/>
            </a:xfrm>
            <a:prstGeom prst="rect">
              <a:avLst/>
            </a:prstGeom>
            <a:noFill/>
            <a:ln>
              <a:noFill/>
            </a:ln>
          </p:spPr>
        </p:pic>
        <p:sp>
          <p:nvSpPr>
            <p:cNvPr id="5" name="TextBox 4">
              <a:extLst>
                <a:ext uri="{FF2B5EF4-FFF2-40B4-BE49-F238E27FC236}">
                  <a16:creationId xmlns:a16="http://schemas.microsoft.com/office/drawing/2014/main" id="{1732C2FE-2A38-4C1C-8BDE-74C014CE0A4C}"/>
                </a:ext>
              </a:extLst>
            </p:cNvPr>
            <p:cNvSpPr txBox="1"/>
            <p:nvPr/>
          </p:nvSpPr>
          <p:spPr>
            <a:xfrm>
              <a:off x="3857188" y="800687"/>
              <a:ext cx="318837" cy="346249"/>
            </a:xfrm>
            <a:prstGeom prst="rect">
              <a:avLst/>
            </a:prstGeom>
            <a:noFill/>
          </p:spPr>
          <p:txBody>
            <a:bodyPr wrap="none" rtlCol="0">
              <a:spAutoFit/>
            </a:bodyPr>
            <a:lstStyle/>
            <a:p>
              <a:r>
                <a:rPr lang="en-CA" sz="2400" dirty="0"/>
                <a:t>a)</a:t>
              </a:r>
            </a:p>
          </p:txBody>
        </p:sp>
        <p:sp>
          <p:nvSpPr>
            <p:cNvPr id="16" name="Rectangle 15">
              <a:extLst>
                <a:ext uri="{FF2B5EF4-FFF2-40B4-BE49-F238E27FC236}">
                  <a16:creationId xmlns:a16="http://schemas.microsoft.com/office/drawing/2014/main" id="{EF06A983-CCC7-42C8-A6C9-4CAFD5AB4F58}"/>
                </a:ext>
              </a:extLst>
            </p:cNvPr>
            <p:cNvSpPr/>
            <p:nvPr/>
          </p:nvSpPr>
          <p:spPr>
            <a:xfrm>
              <a:off x="297012" y="769113"/>
              <a:ext cx="114300" cy="1277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Rectangle 16">
              <a:extLst>
                <a:ext uri="{FF2B5EF4-FFF2-40B4-BE49-F238E27FC236}">
                  <a16:creationId xmlns:a16="http://schemas.microsoft.com/office/drawing/2014/main" id="{4E39BDB3-AEBD-499C-98F1-282CB7318FED}"/>
                </a:ext>
              </a:extLst>
            </p:cNvPr>
            <p:cNvSpPr/>
            <p:nvPr/>
          </p:nvSpPr>
          <p:spPr>
            <a:xfrm>
              <a:off x="4200551" y="2994273"/>
              <a:ext cx="237849" cy="689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sp>
        <p:nvSpPr>
          <p:cNvPr id="8" name="Rectangle 7">
            <a:extLst>
              <a:ext uri="{FF2B5EF4-FFF2-40B4-BE49-F238E27FC236}">
                <a16:creationId xmlns:a16="http://schemas.microsoft.com/office/drawing/2014/main" id="{B97025D2-56EF-264B-BF49-A7B8DA2AF310}"/>
              </a:ext>
            </a:extLst>
          </p:cNvPr>
          <p:cNvSpPr/>
          <p:nvPr/>
        </p:nvSpPr>
        <p:spPr>
          <a:xfrm>
            <a:off x="6558656" y="5497366"/>
            <a:ext cx="5118152" cy="646331"/>
          </a:xfrm>
          <a:prstGeom prst="rect">
            <a:avLst/>
          </a:prstGeom>
        </p:spPr>
        <p:txBody>
          <a:bodyPr wrap="square">
            <a:spAutoFit/>
          </a:bodyPr>
          <a:lstStyle/>
          <a:p>
            <a:r>
              <a:rPr lang="en-CA" dirty="0"/>
              <a:t>b) Spectra from a disk of radius 80.0 µm, showing a resonance at approximately 600 kHz.</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13_760_kHz">
            <a:hlinkClick r:id="" action="ppaction://media"/>
            <a:extLst>
              <a:ext uri="{FF2B5EF4-FFF2-40B4-BE49-F238E27FC236}">
                <a16:creationId xmlns:a16="http://schemas.microsoft.com/office/drawing/2014/main" id="{432E075D-28D2-4638-AD06-05CE904A1A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37636" b="61958"/>
          <a:stretch/>
        </p:blipFill>
        <p:spPr>
          <a:xfrm>
            <a:off x="0" y="885420"/>
            <a:ext cx="12196384" cy="4007981"/>
          </a:xfrm>
          <a:prstGeom prst="rect">
            <a:avLst/>
          </a:prstGeom>
        </p:spPr>
      </p:pic>
      <p:sp>
        <p:nvSpPr>
          <p:cNvPr id="5" name="Google Shape;101;p17">
            <a:extLst>
              <a:ext uri="{FF2B5EF4-FFF2-40B4-BE49-F238E27FC236}">
                <a16:creationId xmlns:a16="http://schemas.microsoft.com/office/drawing/2014/main" id="{D1468F98-4DB0-4532-93BF-431A2024685F}"/>
              </a:ext>
            </a:extLst>
          </p:cNvPr>
          <p:cNvSpPr txBox="1">
            <a:spLocks noGrp="1"/>
          </p:cNvSpPr>
          <p:nvPr>
            <p:ph type="title"/>
          </p:nvPr>
        </p:nvSpPr>
        <p:spPr>
          <a:xfrm>
            <a:off x="415600" y="121820"/>
            <a:ext cx="11360800" cy="763600"/>
          </a:xfrm>
          <a:prstGeom prst="rect">
            <a:avLst/>
          </a:prstGeom>
        </p:spPr>
        <p:txBody>
          <a:bodyPr spcFirstLastPara="1" vert="horz" wrap="square" lIns="121900" tIns="121900" rIns="121900" bIns="121900" rtlCol="0" anchor="t" anchorCtr="0">
            <a:normAutofit fontScale="90000"/>
          </a:bodyPr>
          <a:lstStyle/>
          <a:p>
            <a:pPr algn="ctr"/>
            <a:r>
              <a:rPr lang="en-GB" dirty="0"/>
              <a:t>Animation of vibrational mode</a:t>
            </a:r>
            <a:endParaRPr dirty="0"/>
          </a:p>
        </p:txBody>
      </p:sp>
      <p:sp>
        <p:nvSpPr>
          <p:cNvPr id="6" name="Slide Number Placeholder 5">
            <a:extLst>
              <a:ext uri="{FF2B5EF4-FFF2-40B4-BE49-F238E27FC236}">
                <a16:creationId xmlns:a16="http://schemas.microsoft.com/office/drawing/2014/main" id="{F5E88C6F-5C3E-4DFD-8004-CC614738BD36}"/>
              </a:ext>
            </a:extLst>
          </p:cNvPr>
          <p:cNvSpPr>
            <a:spLocks noGrp="1"/>
          </p:cNvSpPr>
          <p:nvPr>
            <p:ph type="sldNum" idx="12"/>
          </p:nvPr>
        </p:nvSpPr>
        <p:spPr/>
        <p:txBody>
          <a:bodyPr/>
          <a:lstStyle/>
          <a:p>
            <a:fld id="{00000000-1234-1234-1234-123412341234}" type="slidenum">
              <a:rPr lang="en-GB" smtClean="0"/>
              <a:pPr/>
              <a:t>18</a:t>
            </a:fld>
            <a:endParaRPr lang="en-GB"/>
          </a:p>
        </p:txBody>
      </p:sp>
      <p:sp>
        <p:nvSpPr>
          <p:cNvPr id="7" name="TextBox 6">
            <a:extLst>
              <a:ext uri="{FF2B5EF4-FFF2-40B4-BE49-F238E27FC236}">
                <a16:creationId xmlns:a16="http://schemas.microsoft.com/office/drawing/2014/main" id="{0369F8C5-0CD2-4C5D-9CAF-508E4CE608A4}"/>
              </a:ext>
            </a:extLst>
          </p:cNvPr>
          <p:cNvSpPr txBox="1"/>
          <p:nvPr/>
        </p:nvSpPr>
        <p:spPr>
          <a:xfrm>
            <a:off x="0" y="5590089"/>
            <a:ext cx="12192000" cy="338554"/>
          </a:xfrm>
          <a:prstGeom prst="rect">
            <a:avLst/>
          </a:prstGeom>
          <a:noFill/>
        </p:spPr>
        <p:txBody>
          <a:bodyPr wrap="square" rtlCol="0">
            <a:spAutoFit/>
          </a:bodyPr>
          <a:lstStyle/>
          <a:p>
            <a:pPr algn="ctr"/>
            <a:r>
              <a:rPr lang="en-CA" sz="1600" dirty="0"/>
              <a:t>Figure 3. Video of the mode shape of the smallest disk (radius 71.5 µm) at 760 kHz, showing the motion of the </a:t>
            </a:r>
            <a:r>
              <a:rPr lang="en-CA" sz="1600" dirty="0" err="1"/>
              <a:t>microdisk</a:t>
            </a:r>
            <a:r>
              <a:rPr lang="en-CA" sz="1600" dirty="0"/>
              <a:t>.</a:t>
            </a:r>
          </a:p>
        </p:txBody>
      </p:sp>
    </p:spTree>
    <p:extLst>
      <p:ext uri="{BB962C8B-B14F-4D97-AF65-F5344CB8AC3E}">
        <p14:creationId xmlns:p14="http://schemas.microsoft.com/office/powerpoint/2010/main" val="7395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144C-D7E0-674B-ACD4-3350E2DA40C8}"/>
              </a:ext>
            </a:extLst>
          </p:cNvPr>
          <p:cNvSpPr>
            <a:spLocks noGrp="1"/>
          </p:cNvSpPr>
          <p:nvPr>
            <p:ph type="title"/>
          </p:nvPr>
        </p:nvSpPr>
        <p:spPr>
          <a:xfrm>
            <a:off x="838200" y="2222500"/>
            <a:ext cx="10515600" cy="1325563"/>
          </a:xfrm>
        </p:spPr>
        <p:txBody>
          <a:bodyPr/>
          <a:lstStyle/>
          <a:p>
            <a:pPr algn="ctr"/>
            <a:r>
              <a:rPr lang="en-US" dirty="0"/>
              <a:t>The UBC-TRIUMF LISA team</a:t>
            </a:r>
          </a:p>
        </p:txBody>
      </p:sp>
      <p:sp>
        <p:nvSpPr>
          <p:cNvPr id="3" name="Slide Number Placeholder 2">
            <a:extLst>
              <a:ext uri="{FF2B5EF4-FFF2-40B4-BE49-F238E27FC236}">
                <a16:creationId xmlns:a16="http://schemas.microsoft.com/office/drawing/2014/main" id="{00B07D1F-04F1-774B-9062-A73DA4122740}"/>
              </a:ext>
            </a:extLst>
          </p:cNvPr>
          <p:cNvSpPr>
            <a:spLocks noGrp="1"/>
          </p:cNvSpPr>
          <p:nvPr>
            <p:ph type="sldNum" sz="quarter" idx="12"/>
          </p:nvPr>
        </p:nvSpPr>
        <p:spPr/>
        <p:txBody>
          <a:bodyPr/>
          <a:lstStyle/>
          <a:p>
            <a:fld id="{C428CDD0-92AB-8C4C-B1C4-8F9058A9F3A6}" type="slidenum">
              <a:rPr lang="en-US" smtClean="0"/>
              <a:t>19</a:t>
            </a:fld>
            <a:endParaRPr lang="en-US"/>
          </a:p>
        </p:txBody>
      </p:sp>
      <p:sp>
        <p:nvSpPr>
          <p:cNvPr id="4" name="TextBox 3">
            <a:extLst>
              <a:ext uri="{FF2B5EF4-FFF2-40B4-BE49-F238E27FC236}">
                <a16:creationId xmlns:a16="http://schemas.microsoft.com/office/drawing/2014/main" id="{1DA60A3A-9B8B-634E-A873-67B10E2FA285}"/>
              </a:ext>
            </a:extLst>
          </p:cNvPr>
          <p:cNvSpPr txBox="1"/>
          <p:nvPr/>
        </p:nvSpPr>
        <p:spPr>
          <a:xfrm>
            <a:off x="2036618" y="3244334"/>
            <a:ext cx="8118764" cy="369332"/>
          </a:xfrm>
          <a:prstGeom prst="rect">
            <a:avLst/>
          </a:prstGeom>
          <a:noFill/>
        </p:spPr>
        <p:txBody>
          <a:bodyPr wrap="square" rtlCol="0">
            <a:spAutoFit/>
          </a:bodyPr>
          <a:lstStyle/>
          <a:p>
            <a:pPr algn="ctr"/>
            <a:r>
              <a:rPr lang="en-US" dirty="0" err="1"/>
              <a:t>Djuna</a:t>
            </a:r>
            <a:r>
              <a:rPr lang="en-US" dirty="0"/>
              <a:t> Croon (PI), Evan Goetz, Jess McIver, David Morrissey, Scott </a:t>
            </a:r>
            <a:r>
              <a:rPr lang="en-US" dirty="0" err="1"/>
              <a:t>Oser</a:t>
            </a:r>
            <a:endParaRPr lang="en-US" dirty="0"/>
          </a:p>
        </p:txBody>
      </p:sp>
    </p:spTree>
    <p:extLst>
      <p:ext uri="{BB962C8B-B14F-4D97-AF65-F5344CB8AC3E}">
        <p14:creationId xmlns:p14="http://schemas.microsoft.com/office/powerpoint/2010/main" val="616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F2542-499B-4849-BD15-B7F67EA4AD5B}"/>
              </a:ext>
            </a:extLst>
          </p:cNvPr>
          <p:cNvSpPr>
            <a:spLocks noGrp="1"/>
          </p:cNvSpPr>
          <p:nvPr>
            <p:ph type="title"/>
          </p:nvPr>
        </p:nvSpPr>
        <p:spPr>
          <a:xfrm>
            <a:off x="623890" y="320609"/>
            <a:ext cx="10515600" cy="1325563"/>
          </a:xfrm>
        </p:spPr>
        <p:txBody>
          <a:bodyPr/>
          <a:lstStyle/>
          <a:p>
            <a:r>
              <a:rPr lang="en-US" dirty="0"/>
              <a:t>Across the GW spectrum: UBC and TRIUMF </a:t>
            </a:r>
          </a:p>
        </p:txBody>
      </p:sp>
      <p:sp>
        <p:nvSpPr>
          <p:cNvPr id="4" name="Slide Number Placeholder 3">
            <a:extLst>
              <a:ext uri="{FF2B5EF4-FFF2-40B4-BE49-F238E27FC236}">
                <a16:creationId xmlns:a16="http://schemas.microsoft.com/office/drawing/2014/main" id="{03F38687-7AAD-DA48-AE98-2505B82272B2}"/>
              </a:ext>
            </a:extLst>
          </p:cNvPr>
          <p:cNvSpPr>
            <a:spLocks noGrp="1"/>
          </p:cNvSpPr>
          <p:nvPr>
            <p:ph type="sldNum" sz="quarter" idx="12"/>
          </p:nvPr>
        </p:nvSpPr>
        <p:spPr/>
        <p:txBody>
          <a:bodyPr/>
          <a:lstStyle/>
          <a:p>
            <a:fld id="{C428CDD0-92AB-8C4C-B1C4-8F9058A9F3A6}" type="slidenum">
              <a:rPr lang="en-US" smtClean="0"/>
              <a:t>2</a:t>
            </a:fld>
            <a:endParaRPr lang="en-US"/>
          </a:p>
        </p:txBody>
      </p:sp>
      <p:sp>
        <p:nvSpPr>
          <p:cNvPr id="6" name="TextBox 5">
            <a:extLst>
              <a:ext uri="{FF2B5EF4-FFF2-40B4-BE49-F238E27FC236}">
                <a16:creationId xmlns:a16="http://schemas.microsoft.com/office/drawing/2014/main" id="{630CAB5C-0525-DD4F-916F-D74F5FE1E734}"/>
              </a:ext>
            </a:extLst>
          </p:cNvPr>
          <p:cNvSpPr txBox="1"/>
          <p:nvPr/>
        </p:nvSpPr>
        <p:spPr>
          <a:xfrm>
            <a:off x="288133" y="4498835"/>
            <a:ext cx="2743201" cy="1754326"/>
          </a:xfrm>
          <a:prstGeom prst="rect">
            <a:avLst/>
          </a:prstGeom>
          <a:noFill/>
        </p:spPr>
        <p:txBody>
          <a:bodyPr wrap="square" rtlCol="0">
            <a:spAutoFit/>
          </a:bodyPr>
          <a:lstStyle/>
          <a:p>
            <a:r>
              <a:rPr lang="en-US" b="1" dirty="0"/>
              <a:t>Ground based interferometers</a:t>
            </a:r>
          </a:p>
          <a:p>
            <a:pPr marL="285750" indent="-285750">
              <a:buFont typeface="Arial" panose="020B0604020202020204" pitchFamily="34" charset="0"/>
              <a:buChar char="•"/>
            </a:pPr>
            <a:r>
              <a:rPr lang="en-US" dirty="0"/>
              <a:t>UBC LIGO group</a:t>
            </a:r>
          </a:p>
          <a:p>
            <a:pPr marL="285750" indent="-285750">
              <a:buFont typeface="Arial" panose="020B0604020202020204" pitchFamily="34" charset="0"/>
              <a:buChar char="•"/>
            </a:pPr>
            <a:r>
              <a:rPr lang="en-US" dirty="0"/>
              <a:t>UBC GW astrophysics group</a:t>
            </a:r>
          </a:p>
          <a:p>
            <a:endParaRPr lang="en-US" dirty="0"/>
          </a:p>
        </p:txBody>
      </p:sp>
      <p:sp>
        <p:nvSpPr>
          <p:cNvPr id="7" name="TextBox 6">
            <a:extLst>
              <a:ext uri="{FF2B5EF4-FFF2-40B4-BE49-F238E27FC236}">
                <a16:creationId xmlns:a16="http://schemas.microsoft.com/office/drawing/2014/main" id="{02A8E527-30F7-A84C-BCF1-47B826166425}"/>
              </a:ext>
            </a:extLst>
          </p:cNvPr>
          <p:cNvSpPr txBox="1"/>
          <p:nvPr/>
        </p:nvSpPr>
        <p:spPr>
          <a:xfrm>
            <a:off x="3345657" y="4456653"/>
            <a:ext cx="2881313" cy="923330"/>
          </a:xfrm>
          <a:prstGeom prst="rect">
            <a:avLst/>
          </a:prstGeom>
          <a:noFill/>
        </p:spPr>
        <p:txBody>
          <a:bodyPr wrap="square" rtlCol="0">
            <a:spAutoFit/>
          </a:bodyPr>
          <a:lstStyle/>
          <a:p>
            <a:r>
              <a:rPr lang="en-US" b="1" dirty="0"/>
              <a:t>Space based interferometers</a:t>
            </a:r>
          </a:p>
          <a:p>
            <a:pPr marL="285750" indent="-285750">
              <a:buFont typeface="Arial" panose="020B0604020202020204" pitchFamily="34" charset="0"/>
              <a:buChar char="•"/>
            </a:pPr>
            <a:r>
              <a:rPr lang="en-US" dirty="0"/>
              <a:t>UBC-TRIUMF LISA group</a:t>
            </a:r>
          </a:p>
        </p:txBody>
      </p:sp>
      <p:sp>
        <p:nvSpPr>
          <p:cNvPr id="8" name="TextBox 7">
            <a:extLst>
              <a:ext uri="{FF2B5EF4-FFF2-40B4-BE49-F238E27FC236}">
                <a16:creationId xmlns:a16="http://schemas.microsoft.com/office/drawing/2014/main" id="{CF6D7457-E02F-B74C-9770-FFDA8589311D}"/>
              </a:ext>
            </a:extLst>
          </p:cNvPr>
          <p:cNvSpPr txBox="1"/>
          <p:nvPr/>
        </p:nvSpPr>
        <p:spPr>
          <a:xfrm>
            <a:off x="6201968" y="4471035"/>
            <a:ext cx="2743200" cy="646331"/>
          </a:xfrm>
          <a:prstGeom prst="rect">
            <a:avLst/>
          </a:prstGeom>
          <a:noFill/>
        </p:spPr>
        <p:txBody>
          <a:bodyPr wrap="square" rtlCol="0">
            <a:spAutoFit/>
          </a:bodyPr>
          <a:lstStyle/>
          <a:p>
            <a:r>
              <a:rPr lang="en-US" b="1" dirty="0"/>
              <a:t>Pulsar Timing Arrays/FRBs</a:t>
            </a:r>
          </a:p>
          <a:p>
            <a:pPr marL="285750" indent="-285750">
              <a:buFont typeface="Arial" panose="020B0604020202020204" pitchFamily="34" charset="0"/>
              <a:buChar char="•"/>
            </a:pPr>
            <a:r>
              <a:rPr lang="en-US" dirty="0"/>
              <a:t>UBC CHIME team</a:t>
            </a:r>
          </a:p>
        </p:txBody>
      </p:sp>
      <p:sp>
        <p:nvSpPr>
          <p:cNvPr id="9" name="TextBox 8">
            <a:extLst>
              <a:ext uri="{FF2B5EF4-FFF2-40B4-BE49-F238E27FC236}">
                <a16:creationId xmlns:a16="http://schemas.microsoft.com/office/drawing/2014/main" id="{720649B5-39A5-F54A-BF5C-FD3D7520AC04}"/>
              </a:ext>
            </a:extLst>
          </p:cNvPr>
          <p:cNvSpPr txBox="1"/>
          <p:nvPr/>
        </p:nvSpPr>
        <p:spPr>
          <a:xfrm>
            <a:off x="9241730" y="4456653"/>
            <a:ext cx="2743200" cy="923330"/>
          </a:xfrm>
          <a:prstGeom prst="rect">
            <a:avLst/>
          </a:prstGeom>
          <a:noFill/>
        </p:spPr>
        <p:txBody>
          <a:bodyPr wrap="square" rtlCol="0">
            <a:spAutoFit/>
          </a:bodyPr>
          <a:lstStyle/>
          <a:p>
            <a:r>
              <a:rPr lang="en-US" b="1" dirty="0"/>
              <a:t>B-mode polarization</a:t>
            </a:r>
          </a:p>
          <a:p>
            <a:pPr marL="285750" indent="-285750">
              <a:buFont typeface="Arial" panose="020B0604020202020204" pitchFamily="34" charset="0"/>
              <a:buChar char="•"/>
            </a:pPr>
            <a:r>
              <a:rPr lang="en-US" dirty="0"/>
              <a:t>Search for B-mode polarization at UBC</a:t>
            </a:r>
          </a:p>
        </p:txBody>
      </p:sp>
      <p:pic>
        <p:nvPicPr>
          <p:cNvPr id="4098" name="Picture 2" descr="Gravitational waves discovered: how did the experiment at LIGO actually  work?">
            <a:extLst>
              <a:ext uri="{FF2B5EF4-FFF2-40B4-BE49-F238E27FC236}">
                <a16:creationId xmlns:a16="http://schemas.microsoft.com/office/drawing/2014/main" id="{A01D3A9E-98FB-374C-ABA9-E121308876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51"/>
          <a:stretch/>
        </p:blipFill>
        <p:spPr bwMode="auto">
          <a:xfrm>
            <a:off x="40874" y="2028408"/>
            <a:ext cx="3097452" cy="22419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ISA | Max Planck Institute for Gravitational Physics (Albert Einstein  Institute)">
            <a:extLst>
              <a:ext uri="{FF2B5EF4-FFF2-40B4-BE49-F238E27FC236}">
                <a16:creationId xmlns:a16="http://schemas.microsoft.com/office/drawing/2014/main" id="{4BAB59D9-A712-D648-BFC7-4DBF49C74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447" y="2028407"/>
            <a:ext cx="2902595" cy="224194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IME begins its cosmic search | Astronomy.com">
            <a:extLst>
              <a:ext uri="{FF2B5EF4-FFF2-40B4-BE49-F238E27FC236}">
                <a16:creationId xmlns:a16="http://schemas.microsoft.com/office/drawing/2014/main" id="{70024691-7D8F-7A40-A896-1063A0BAA9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34" r="2990"/>
          <a:stretch/>
        </p:blipFill>
        <p:spPr bwMode="auto">
          <a:xfrm>
            <a:off x="6096000" y="2028408"/>
            <a:ext cx="2955136" cy="224194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ICEP2">
            <a:extLst>
              <a:ext uri="{FF2B5EF4-FFF2-40B4-BE49-F238E27FC236}">
                <a16:creationId xmlns:a16="http://schemas.microsoft.com/office/drawing/2014/main" id="{34FF9FBF-C09C-3543-96B8-075A26BC0B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87" t="-1" r="203" b="4288"/>
          <a:stretch/>
        </p:blipFill>
        <p:spPr bwMode="auto">
          <a:xfrm>
            <a:off x="9082257" y="2028408"/>
            <a:ext cx="3062146" cy="2241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66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9564-96AB-8243-A97C-4E73EC29D0EF}"/>
              </a:ext>
            </a:extLst>
          </p:cNvPr>
          <p:cNvSpPr>
            <a:spLocks noGrp="1"/>
          </p:cNvSpPr>
          <p:nvPr>
            <p:ph type="title"/>
          </p:nvPr>
        </p:nvSpPr>
        <p:spPr>
          <a:xfrm>
            <a:off x="436418" y="179500"/>
            <a:ext cx="10515600" cy="1325563"/>
          </a:xfrm>
        </p:spPr>
        <p:txBody>
          <a:bodyPr/>
          <a:lstStyle/>
          <a:p>
            <a:r>
              <a:rPr lang="en-US" dirty="0"/>
              <a:t>The LISA Canada 2021 workshop</a:t>
            </a:r>
          </a:p>
        </p:txBody>
      </p:sp>
      <p:sp>
        <p:nvSpPr>
          <p:cNvPr id="3" name="Content Placeholder 2">
            <a:extLst>
              <a:ext uri="{FF2B5EF4-FFF2-40B4-BE49-F238E27FC236}">
                <a16:creationId xmlns:a16="http://schemas.microsoft.com/office/drawing/2014/main" id="{51F9FD9C-FEC3-DC42-AF8A-ECDEC261F336}"/>
              </a:ext>
            </a:extLst>
          </p:cNvPr>
          <p:cNvSpPr>
            <a:spLocks noGrp="1"/>
          </p:cNvSpPr>
          <p:nvPr>
            <p:ph idx="1"/>
          </p:nvPr>
        </p:nvSpPr>
        <p:spPr>
          <a:xfrm>
            <a:off x="436418" y="3557876"/>
            <a:ext cx="7266709" cy="3120624"/>
          </a:xfrm>
        </p:spPr>
        <p:txBody>
          <a:bodyPr>
            <a:normAutofit/>
          </a:bodyPr>
          <a:lstStyle/>
          <a:p>
            <a:pPr marL="0" indent="0">
              <a:buNone/>
            </a:pPr>
            <a:r>
              <a:rPr lang="en-US" sz="2600" b="1" dirty="0"/>
              <a:t>Featured</a:t>
            </a:r>
            <a:r>
              <a:rPr lang="en-US" sz="2600" dirty="0"/>
              <a:t>: </a:t>
            </a:r>
          </a:p>
          <a:p>
            <a:r>
              <a:rPr lang="en-US" sz="2600" dirty="0"/>
              <a:t>Overview of LISA science and the LISA experiment</a:t>
            </a:r>
          </a:p>
          <a:p>
            <a:r>
              <a:rPr lang="en-US" sz="2600" dirty="0"/>
              <a:t>Introduction to each working group in the LISA Consortium and how to plug into ongoing research</a:t>
            </a:r>
          </a:p>
          <a:p>
            <a:r>
              <a:rPr lang="en-US" sz="2600" dirty="0"/>
              <a:t>Discussion of Canadian contributions to LISA</a:t>
            </a:r>
          </a:p>
          <a:p>
            <a:r>
              <a:rPr lang="en-US" sz="2600" dirty="0"/>
              <a:t>Most talks are available on YouTube (please ask for the links)</a:t>
            </a:r>
          </a:p>
        </p:txBody>
      </p:sp>
      <p:sp>
        <p:nvSpPr>
          <p:cNvPr id="4" name="Slide Number Placeholder 3">
            <a:extLst>
              <a:ext uri="{FF2B5EF4-FFF2-40B4-BE49-F238E27FC236}">
                <a16:creationId xmlns:a16="http://schemas.microsoft.com/office/drawing/2014/main" id="{5F8635E6-6136-564F-B852-79C0F55207C3}"/>
              </a:ext>
            </a:extLst>
          </p:cNvPr>
          <p:cNvSpPr>
            <a:spLocks noGrp="1"/>
          </p:cNvSpPr>
          <p:nvPr>
            <p:ph type="sldNum" sz="quarter" idx="12"/>
          </p:nvPr>
        </p:nvSpPr>
        <p:spPr/>
        <p:txBody>
          <a:bodyPr/>
          <a:lstStyle/>
          <a:p>
            <a:fld id="{C428CDD0-92AB-8C4C-B1C4-8F9058A9F3A6}" type="slidenum">
              <a:rPr lang="en-US" smtClean="0"/>
              <a:t>20</a:t>
            </a:fld>
            <a:endParaRPr lang="en-US"/>
          </a:p>
        </p:txBody>
      </p:sp>
      <p:sp>
        <p:nvSpPr>
          <p:cNvPr id="5" name="Content Placeholder 2">
            <a:extLst>
              <a:ext uri="{FF2B5EF4-FFF2-40B4-BE49-F238E27FC236}">
                <a16:creationId xmlns:a16="http://schemas.microsoft.com/office/drawing/2014/main" id="{7C828636-AC89-3043-B45D-3973D66BA1AB}"/>
              </a:ext>
            </a:extLst>
          </p:cNvPr>
          <p:cNvSpPr txBox="1">
            <a:spLocks/>
          </p:cNvSpPr>
          <p:nvPr/>
        </p:nvSpPr>
        <p:spPr>
          <a:xfrm>
            <a:off x="436418" y="1690688"/>
            <a:ext cx="6241473" cy="1648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Well attended</a:t>
            </a:r>
          </a:p>
          <a:p>
            <a:r>
              <a:rPr lang="en-US" sz="2600" dirty="0"/>
              <a:t>&gt;300 registrants (100+ Canadian) </a:t>
            </a:r>
          </a:p>
          <a:p>
            <a:r>
              <a:rPr lang="en-US" sz="2600" dirty="0"/>
              <a:t>Over 150 participants on Zoom on Day 1</a:t>
            </a:r>
          </a:p>
        </p:txBody>
      </p:sp>
      <p:sp>
        <p:nvSpPr>
          <p:cNvPr id="6" name="TextBox 5">
            <a:extLst>
              <a:ext uri="{FF2B5EF4-FFF2-40B4-BE49-F238E27FC236}">
                <a16:creationId xmlns:a16="http://schemas.microsoft.com/office/drawing/2014/main" id="{91FB8E69-3DDB-FB4A-89B2-B7C016888561}"/>
              </a:ext>
            </a:extLst>
          </p:cNvPr>
          <p:cNvSpPr txBox="1"/>
          <p:nvPr/>
        </p:nvSpPr>
        <p:spPr>
          <a:xfrm>
            <a:off x="9866835" y="4385621"/>
            <a:ext cx="2452255" cy="1785104"/>
          </a:xfrm>
          <a:prstGeom prst="rect">
            <a:avLst/>
          </a:prstGeom>
          <a:noFill/>
        </p:spPr>
        <p:txBody>
          <a:bodyPr wrap="square" rtlCol="0">
            <a:spAutoFit/>
          </a:bodyPr>
          <a:lstStyle/>
          <a:p>
            <a:r>
              <a:rPr lang="en-US" sz="2200" b="1" i="1" dirty="0"/>
              <a:t>Coming soon</a:t>
            </a:r>
            <a:r>
              <a:rPr lang="en-US" sz="2200" dirty="0"/>
              <a:t>: white paper summarizing the outcomes of the workshop.</a:t>
            </a:r>
          </a:p>
        </p:txBody>
      </p:sp>
      <p:pic>
        <p:nvPicPr>
          <p:cNvPr id="5122" name="Picture 2">
            <a:extLst>
              <a:ext uri="{FF2B5EF4-FFF2-40B4-BE49-F238E27FC236}">
                <a16:creationId xmlns:a16="http://schemas.microsoft.com/office/drawing/2014/main" id="{FE40743C-5343-8D44-830B-6D8738353B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97" t="95" r="18805" b="-95"/>
          <a:stretch/>
        </p:blipFill>
        <p:spPr bwMode="auto">
          <a:xfrm>
            <a:off x="7813963" y="1579827"/>
            <a:ext cx="4105745" cy="275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227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144C-D7E0-674B-ACD4-3350E2DA40C8}"/>
              </a:ext>
            </a:extLst>
          </p:cNvPr>
          <p:cNvSpPr>
            <a:spLocks noGrp="1"/>
          </p:cNvSpPr>
          <p:nvPr>
            <p:ph type="title"/>
          </p:nvPr>
        </p:nvSpPr>
        <p:spPr>
          <a:xfrm>
            <a:off x="838200" y="2222500"/>
            <a:ext cx="10515600" cy="1325563"/>
          </a:xfrm>
        </p:spPr>
        <p:txBody>
          <a:bodyPr/>
          <a:lstStyle/>
          <a:p>
            <a:pPr algn="ctr"/>
            <a:r>
              <a:rPr lang="en-US" dirty="0"/>
              <a:t>The UBC CHIME team</a:t>
            </a:r>
          </a:p>
        </p:txBody>
      </p:sp>
      <p:sp>
        <p:nvSpPr>
          <p:cNvPr id="3" name="Slide Number Placeholder 2">
            <a:extLst>
              <a:ext uri="{FF2B5EF4-FFF2-40B4-BE49-F238E27FC236}">
                <a16:creationId xmlns:a16="http://schemas.microsoft.com/office/drawing/2014/main" id="{8F9663CC-6228-234A-A823-F11329B43B63}"/>
              </a:ext>
            </a:extLst>
          </p:cNvPr>
          <p:cNvSpPr>
            <a:spLocks noGrp="1"/>
          </p:cNvSpPr>
          <p:nvPr>
            <p:ph type="sldNum" sz="quarter" idx="12"/>
          </p:nvPr>
        </p:nvSpPr>
        <p:spPr/>
        <p:txBody>
          <a:bodyPr/>
          <a:lstStyle/>
          <a:p>
            <a:fld id="{C428CDD0-92AB-8C4C-B1C4-8F9058A9F3A6}" type="slidenum">
              <a:rPr lang="en-US" smtClean="0"/>
              <a:t>21</a:t>
            </a:fld>
            <a:endParaRPr lang="en-US"/>
          </a:p>
        </p:txBody>
      </p:sp>
    </p:spTree>
    <p:extLst>
      <p:ext uri="{BB962C8B-B14F-4D97-AF65-F5344CB8AC3E}">
        <p14:creationId xmlns:p14="http://schemas.microsoft.com/office/powerpoint/2010/main" val="890051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AD84-BC74-BF4A-A6CA-6F1AA8EA6A5A}"/>
              </a:ext>
            </a:extLst>
          </p:cNvPr>
          <p:cNvSpPr>
            <a:spLocks noGrp="1"/>
          </p:cNvSpPr>
          <p:nvPr>
            <p:ph type="title"/>
          </p:nvPr>
        </p:nvSpPr>
        <p:spPr>
          <a:xfrm>
            <a:off x="313445" y="-38801"/>
            <a:ext cx="10515600" cy="1325563"/>
          </a:xfrm>
        </p:spPr>
        <p:txBody>
          <a:bodyPr/>
          <a:lstStyle/>
          <a:p>
            <a:r>
              <a:rPr lang="en-US" dirty="0"/>
              <a:t>What is CHIME/Pulsar?</a:t>
            </a:r>
          </a:p>
        </p:txBody>
      </p:sp>
      <p:sp>
        <p:nvSpPr>
          <p:cNvPr id="6" name="TextBox 5">
            <a:extLst>
              <a:ext uri="{FF2B5EF4-FFF2-40B4-BE49-F238E27FC236}">
                <a16:creationId xmlns:a16="http://schemas.microsoft.com/office/drawing/2014/main" id="{BF54EE8A-6786-C34A-809E-F3104F81B7F3}"/>
              </a:ext>
            </a:extLst>
          </p:cNvPr>
          <p:cNvSpPr txBox="1"/>
          <p:nvPr/>
        </p:nvSpPr>
        <p:spPr>
          <a:xfrm>
            <a:off x="563816" y="2300113"/>
            <a:ext cx="10014858" cy="4375557"/>
          </a:xfrm>
          <a:prstGeom prst="rect">
            <a:avLst/>
          </a:prstGeom>
          <a:noFill/>
        </p:spPr>
        <p:txBody>
          <a:bodyPr wrap="square" rtlCol="0">
            <a:spAutoFit/>
          </a:bodyPr>
          <a:lstStyle/>
          <a:p>
            <a:pPr marL="228600" indent="-228600" defTabSz="914400">
              <a:spcBef>
                <a:spcPts val="1000"/>
              </a:spcBef>
              <a:buClr>
                <a:schemeClr val="accent1"/>
              </a:buClr>
              <a:buSzPct val="100000"/>
              <a:buFont typeface="Arial" panose="020B0604020202020204" pitchFamily="34" charset="0"/>
              <a:buChar char="•"/>
            </a:pPr>
            <a:r>
              <a:rPr lang="en-US" sz="2000" dirty="0"/>
              <a:t>The Canadian Hydrogen Intensity Mapping Experiment</a:t>
            </a:r>
          </a:p>
          <a:p>
            <a:pPr marL="685800" lvl="2" indent="-228600" defTabSz="914400">
              <a:spcBef>
                <a:spcPts val="1000"/>
              </a:spcBef>
              <a:buClr>
                <a:schemeClr val="accent1"/>
              </a:buClr>
              <a:buSzPct val="100000"/>
              <a:buFont typeface="Arial" panose="020B0604020202020204" pitchFamily="34" charset="0"/>
              <a:buChar char="•"/>
            </a:pPr>
            <a:r>
              <a:rPr lang="en-US" sz="2000" dirty="0"/>
              <a:t>Radio transit telescope, observes the whole sky each day</a:t>
            </a:r>
          </a:p>
          <a:p>
            <a:pPr marL="685800" lvl="2" indent="-228600" defTabSz="914400">
              <a:spcBef>
                <a:spcPts val="1000"/>
              </a:spcBef>
              <a:buClr>
                <a:schemeClr val="accent1"/>
              </a:buClr>
              <a:buSzPct val="100000"/>
              <a:buFont typeface="Arial" panose="020B0604020202020204" pitchFamily="34" charset="0"/>
              <a:buChar char="•"/>
            </a:pPr>
            <a:r>
              <a:rPr lang="en-US" sz="2000" dirty="0"/>
              <a:t>No moving parts: as the Earth rotates, we see different parts of the sky. </a:t>
            </a:r>
          </a:p>
          <a:p>
            <a:pPr marL="685800" lvl="2" indent="-228600" defTabSz="914400">
              <a:spcBef>
                <a:spcPts val="1000"/>
              </a:spcBef>
              <a:buClr>
                <a:schemeClr val="accent1"/>
              </a:buClr>
              <a:buSzPct val="100000"/>
              <a:buFont typeface="Arial" panose="020B0604020202020204" pitchFamily="34" charset="0"/>
              <a:buChar char="•"/>
            </a:pPr>
            <a:r>
              <a:rPr lang="en-US" sz="2000" dirty="0"/>
              <a:t>Frequency range: 400-800 MHz</a:t>
            </a:r>
          </a:p>
          <a:p>
            <a:pPr marL="228600" indent="-228600" defTabSz="914400">
              <a:spcBef>
                <a:spcPts val="1000"/>
              </a:spcBef>
              <a:buClr>
                <a:schemeClr val="accent1"/>
              </a:buClr>
              <a:buSzPct val="100000"/>
              <a:buFont typeface="Arial" panose="020B0604020202020204" pitchFamily="34" charset="0"/>
              <a:buChar char="•"/>
            </a:pPr>
            <a:r>
              <a:rPr lang="en-US" sz="2000" dirty="0"/>
              <a:t>CHIME/Pulsar system</a:t>
            </a:r>
          </a:p>
          <a:p>
            <a:pPr marL="685800" lvl="2" indent="-228600" defTabSz="914400">
              <a:spcBef>
                <a:spcPts val="1000"/>
              </a:spcBef>
              <a:buClr>
                <a:schemeClr val="accent1"/>
              </a:buClr>
              <a:buSzPct val="100000"/>
              <a:buFont typeface="Arial" panose="020B0604020202020204" pitchFamily="34" charset="0"/>
              <a:buChar char="•"/>
            </a:pPr>
            <a:r>
              <a:rPr lang="en-US" sz="2000" dirty="0"/>
              <a:t>Creates 10 tied-array tracking beams, which let us digitally ”point” at pulsars and track them across the sky.</a:t>
            </a:r>
          </a:p>
          <a:p>
            <a:pPr marL="685800" lvl="2" indent="-228600" defTabSz="914400">
              <a:spcBef>
                <a:spcPts val="1000"/>
              </a:spcBef>
              <a:buClr>
                <a:schemeClr val="accent1"/>
              </a:buClr>
              <a:buSzPct val="100000"/>
              <a:buFont typeface="Arial" panose="020B0604020202020204" pitchFamily="34" charset="0"/>
              <a:buChar char="•"/>
            </a:pPr>
            <a:r>
              <a:rPr lang="en-US" sz="2000" dirty="0"/>
              <a:t>We can observe  up to 10 pulsars at a time, 24/7. We observe each pulsar for about 15 minutes.</a:t>
            </a:r>
          </a:p>
          <a:p>
            <a:pPr marL="685800" lvl="2" indent="-228600" defTabSz="914400">
              <a:spcBef>
                <a:spcPts val="1000"/>
              </a:spcBef>
              <a:buClr>
                <a:schemeClr val="accent1"/>
              </a:buClr>
              <a:buSzPct val="100000"/>
              <a:buFont typeface="Arial" panose="020B0604020202020204" pitchFamily="34" charset="0"/>
              <a:buChar char="•"/>
            </a:pPr>
            <a:r>
              <a:rPr lang="en-US" sz="2000" dirty="0"/>
              <a:t>An automated scheduling software ensures pulsars are observed equitably, based on pre-assigned priorities.</a:t>
            </a:r>
          </a:p>
        </p:txBody>
      </p:sp>
      <p:pic>
        <p:nvPicPr>
          <p:cNvPr id="1026" name="Picture 2" descr="CHIME telescope detects second repeating fast radio burst from other galaxy  | YaleNews">
            <a:extLst>
              <a:ext uri="{FF2B5EF4-FFF2-40B4-BE49-F238E27FC236}">
                <a16:creationId xmlns:a16="http://schemas.microsoft.com/office/drawing/2014/main" id="{1F45C524-E587-544A-86ED-A14874C517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43838" y="190966"/>
            <a:ext cx="4034717" cy="2344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CF8C9-9CE8-2842-BC46-A52CFBBAEBF1}"/>
              </a:ext>
            </a:extLst>
          </p:cNvPr>
          <p:cNvSpPr txBox="1"/>
          <p:nvPr/>
        </p:nvSpPr>
        <p:spPr>
          <a:xfrm>
            <a:off x="9769617" y="2529881"/>
            <a:ext cx="2397211" cy="369332"/>
          </a:xfrm>
          <a:prstGeom prst="rect">
            <a:avLst/>
          </a:prstGeom>
          <a:noFill/>
        </p:spPr>
        <p:txBody>
          <a:bodyPr wrap="square" rtlCol="0">
            <a:spAutoFit/>
          </a:bodyPr>
          <a:lstStyle/>
          <a:p>
            <a:r>
              <a:rPr lang="en-US" dirty="0"/>
              <a:t>Image:  Richard Shaw</a:t>
            </a:r>
          </a:p>
        </p:txBody>
      </p:sp>
      <p:pic>
        <p:nvPicPr>
          <p:cNvPr id="3" name="Picture 2">
            <a:extLst>
              <a:ext uri="{FF2B5EF4-FFF2-40B4-BE49-F238E27FC236}">
                <a16:creationId xmlns:a16="http://schemas.microsoft.com/office/drawing/2014/main" id="{67132745-654B-1F49-9B61-321286604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286" t="44853" r="11237" b="25290"/>
          <a:stretch/>
        </p:blipFill>
        <p:spPr bwMode="auto">
          <a:xfrm>
            <a:off x="648000" y="896113"/>
            <a:ext cx="1512000" cy="12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C3890E-5064-F64C-944D-CB506A314A86}"/>
              </a:ext>
            </a:extLst>
          </p:cNvPr>
          <p:cNvSpPr txBox="1"/>
          <p:nvPr/>
        </p:nvSpPr>
        <p:spPr>
          <a:xfrm>
            <a:off x="2160000" y="896113"/>
            <a:ext cx="5226638" cy="461665"/>
          </a:xfrm>
          <a:prstGeom prst="rect">
            <a:avLst/>
          </a:prstGeom>
          <a:noFill/>
        </p:spPr>
        <p:txBody>
          <a:bodyPr wrap="square" rtlCol="0">
            <a:spAutoFit/>
          </a:bodyPr>
          <a:lstStyle/>
          <a:p>
            <a:r>
              <a:rPr lang="en-US" sz="2400" dirty="0"/>
              <a:t>Deborah Good for the UBC CHIME team</a:t>
            </a:r>
          </a:p>
        </p:txBody>
      </p:sp>
      <p:sp>
        <p:nvSpPr>
          <p:cNvPr id="7" name="Slide Number Placeholder 6">
            <a:extLst>
              <a:ext uri="{FF2B5EF4-FFF2-40B4-BE49-F238E27FC236}">
                <a16:creationId xmlns:a16="http://schemas.microsoft.com/office/drawing/2014/main" id="{801ADB7A-8258-C946-9E37-B0A59CFFA4C7}"/>
              </a:ext>
            </a:extLst>
          </p:cNvPr>
          <p:cNvSpPr>
            <a:spLocks noGrp="1"/>
          </p:cNvSpPr>
          <p:nvPr>
            <p:ph type="sldNum" sz="quarter" idx="12"/>
          </p:nvPr>
        </p:nvSpPr>
        <p:spPr/>
        <p:txBody>
          <a:bodyPr/>
          <a:lstStyle/>
          <a:p>
            <a:fld id="{C428CDD0-92AB-8C4C-B1C4-8F9058A9F3A6}" type="slidenum">
              <a:rPr lang="en-US" smtClean="0"/>
              <a:t>22</a:t>
            </a:fld>
            <a:endParaRPr lang="en-US"/>
          </a:p>
        </p:txBody>
      </p:sp>
    </p:spTree>
    <p:extLst>
      <p:ext uri="{BB962C8B-B14F-4D97-AF65-F5344CB8AC3E}">
        <p14:creationId xmlns:p14="http://schemas.microsoft.com/office/powerpoint/2010/main" val="232686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AD84-BC74-BF4A-A6CA-6F1AA8EA6A5A}"/>
              </a:ext>
            </a:extLst>
          </p:cNvPr>
          <p:cNvSpPr>
            <a:spLocks noGrp="1"/>
          </p:cNvSpPr>
          <p:nvPr>
            <p:ph type="title"/>
          </p:nvPr>
        </p:nvSpPr>
        <p:spPr>
          <a:xfrm>
            <a:off x="92675" y="0"/>
            <a:ext cx="10515600" cy="1325563"/>
          </a:xfrm>
        </p:spPr>
        <p:txBody>
          <a:bodyPr/>
          <a:lstStyle/>
          <a:p>
            <a:r>
              <a:rPr lang="en-US" dirty="0"/>
              <a:t>Adding CHIME/Pulsar data to </a:t>
            </a:r>
            <a:r>
              <a:rPr lang="en-US" dirty="0" err="1"/>
              <a:t>NANOGrav</a:t>
            </a:r>
            <a:endParaRPr lang="en-US" dirty="0"/>
          </a:p>
        </p:txBody>
      </p:sp>
      <p:sp>
        <p:nvSpPr>
          <p:cNvPr id="6" name="TextBox 5">
            <a:extLst>
              <a:ext uri="{FF2B5EF4-FFF2-40B4-BE49-F238E27FC236}">
                <a16:creationId xmlns:a16="http://schemas.microsoft.com/office/drawing/2014/main" id="{BF54EE8A-6786-C34A-809E-F3104F81B7F3}"/>
              </a:ext>
            </a:extLst>
          </p:cNvPr>
          <p:cNvSpPr txBox="1"/>
          <p:nvPr/>
        </p:nvSpPr>
        <p:spPr>
          <a:xfrm>
            <a:off x="300090" y="906772"/>
            <a:ext cx="6372559" cy="5786199"/>
          </a:xfrm>
          <a:prstGeom prst="rect">
            <a:avLst/>
          </a:prstGeom>
          <a:noFill/>
        </p:spPr>
        <p:txBody>
          <a:bodyPr wrap="square" rtlCol="0">
            <a:spAutoFit/>
          </a:bodyPr>
          <a:lstStyle/>
          <a:p>
            <a:pPr marL="228600" indent="-228600" defTabSz="914400">
              <a:spcBef>
                <a:spcPts val="1000"/>
              </a:spcBef>
              <a:buClr>
                <a:schemeClr val="accent1"/>
              </a:buClr>
              <a:buSzPct val="100000"/>
              <a:buFont typeface="Arial" panose="020B0604020202020204" pitchFamily="34" charset="0"/>
              <a:buChar char="•"/>
            </a:pPr>
            <a:r>
              <a:rPr lang="en-US" sz="2000" dirty="0"/>
              <a:t>Why include CHIME/Pulsar data in what is already a good dataset?</a:t>
            </a:r>
          </a:p>
          <a:p>
            <a:pPr marL="685800" lvl="1" indent="-228600" defTabSz="914400">
              <a:spcBef>
                <a:spcPts val="1000"/>
              </a:spcBef>
              <a:buClr>
                <a:schemeClr val="accent1"/>
              </a:buClr>
              <a:buSzPct val="100000"/>
              <a:buFont typeface="Arial" panose="020B0604020202020204" pitchFamily="34" charset="0"/>
              <a:buChar char="•"/>
            </a:pPr>
            <a:r>
              <a:rPr lang="en-US" sz="2000" dirty="0"/>
              <a:t>Low frequency observations are valuable, particularly for better constraining the interstellar medium.</a:t>
            </a:r>
          </a:p>
          <a:p>
            <a:pPr marL="685800" lvl="1" indent="-228600" defTabSz="914400">
              <a:spcBef>
                <a:spcPts val="1000"/>
              </a:spcBef>
              <a:buClr>
                <a:schemeClr val="accent1"/>
              </a:buClr>
              <a:buSzPct val="100000"/>
              <a:buFont typeface="Arial" panose="020B0604020202020204" pitchFamily="34" charset="0"/>
              <a:buChar char="•"/>
            </a:pPr>
            <a:r>
              <a:rPr lang="en-US" sz="2000" dirty="0"/>
              <a:t>CHIME/Pulsar has a wide fractional bandwidth, allowing it to act as a laboratory for wideband timing developments.</a:t>
            </a:r>
          </a:p>
          <a:p>
            <a:pPr marL="685800" lvl="1" indent="-228600" defTabSz="914400">
              <a:spcBef>
                <a:spcPts val="1000"/>
              </a:spcBef>
              <a:buClr>
                <a:schemeClr val="accent1"/>
              </a:buClr>
              <a:buSzPct val="100000"/>
              <a:buFont typeface="Arial" panose="020B0604020202020204" pitchFamily="34" charset="0"/>
              <a:buChar char="•"/>
            </a:pPr>
            <a:r>
              <a:rPr lang="en-US" sz="2000" dirty="0"/>
              <a:t>Daily  observation cadence adds unprecedented density to our sampling for timing solutions.</a:t>
            </a:r>
          </a:p>
          <a:p>
            <a:pPr marL="228600" indent="-228600" defTabSz="914400">
              <a:spcBef>
                <a:spcPts val="1000"/>
              </a:spcBef>
              <a:buClr>
                <a:schemeClr val="accent1"/>
              </a:buClr>
              <a:buSzPct val="100000"/>
              <a:buFont typeface="Arial" panose="020B0604020202020204" pitchFamily="34" charset="0"/>
              <a:buChar char="•"/>
            </a:pPr>
            <a:r>
              <a:rPr lang="en-US" sz="2000" dirty="0"/>
              <a:t>Is this working? Early results suggest yes!</a:t>
            </a:r>
          </a:p>
          <a:p>
            <a:pPr marL="685800" lvl="1" indent="-228600" defTabSz="914400">
              <a:spcBef>
                <a:spcPts val="1000"/>
              </a:spcBef>
              <a:buClr>
                <a:schemeClr val="accent1"/>
              </a:buClr>
              <a:buSzPct val="100000"/>
              <a:buFont typeface="Arial" panose="020B0604020202020204" pitchFamily="34" charset="0"/>
              <a:buChar char="•"/>
            </a:pPr>
            <a:r>
              <a:rPr lang="en-US" sz="2000" dirty="0"/>
              <a:t>For our test sources, RMS residuals &lt; 5 us; weighted RMS residuals &lt; 3 us.</a:t>
            </a:r>
          </a:p>
          <a:p>
            <a:pPr marL="685800" lvl="1" indent="-228600" defTabSz="914400">
              <a:spcBef>
                <a:spcPts val="1000"/>
              </a:spcBef>
              <a:buClr>
                <a:schemeClr val="accent1"/>
              </a:buClr>
              <a:buSzPct val="100000"/>
              <a:buFont typeface="Arial" panose="020B0604020202020204" pitchFamily="34" charset="0"/>
              <a:buChar char="•"/>
            </a:pPr>
            <a:r>
              <a:rPr lang="en-US" sz="2000" dirty="0"/>
              <a:t>Study of dispersion measure variation is in its infancy, but we already have evidence CHIME/Pulsar will be valuable.</a:t>
            </a:r>
          </a:p>
        </p:txBody>
      </p:sp>
      <p:pic>
        <p:nvPicPr>
          <p:cNvPr id="4" name="Picture 3" descr="A picture containing chart&#10;&#10;Description automatically generated">
            <a:extLst>
              <a:ext uri="{FF2B5EF4-FFF2-40B4-BE49-F238E27FC236}">
                <a16:creationId xmlns:a16="http://schemas.microsoft.com/office/drawing/2014/main" id="{1F124FAE-5A19-B741-98EF-27AA530C932C}"/>
              </a:ext>
            </a:extLst>
          </p:cNvPr>
          <p:cNvPicPr>
            <a:picLocks noChangeAspect="1"/>
          </p:cNvPicPr>
          <p:nvPr/>
        </p:nvPicPr>
        <p:blipFill rotWithShape="1">
          <a:blip r:embed="rId2"/>
          <a:srcRect t="27748"/>
          <a:stretch/>
        </p:blipFill>
        <p:spPr>
          <a:xfrm>
            <a:off x="6672649" y="1737912"/>
            <a:ext cx="5486400" cy="4955059"/>
          </a:xfrm>
          <a:prstGeom prst="rect">
            <a:avLst/>
          </a:prstGeom>
        </p:spPr>
      </p:pic>
      <p:sp>
        <p:nvSpPr>
          <p:cNvPr id="5" name="TextBox 4">
            <a:extLst>
              <a:ext uri="{FF2B5EF4-FFF2-40B4-BE49-F238E27FC236}">
                <a16:creationId xmlns:a16="http://schemas.microsoft.com/office/drawing/2014/main" id="{DE31CFD4-0C2C-FF43-98EF-F947D43DB08E}"/>
              </a:ext>
            </a:extLst>
          </p:cNvPr>
          <p:cNvSpPr txBox="1"/>
          <p:nvPr/>
        </p:nvSpPr>
        <p:spPr>
          <a:xfrm>
            <a:off x="6759146" y="906772"/>
            <a:ext cx="5340179" cy="800219"/>
          </a:xfrm>
          <a:prstGeom prst="rect">
            <a:avLst/>
          </a:prstGeom>
          <a:noFill/>
        </p:spPr>
        <p:txBody>
          <a:bodyPr wrap="square" rtlCol="0">
            <a:spAutoFit/>
          </a:bodyPr>
          <a:lstStyle/>
          <a:p>
            <a:r>
              <a:rPr lang="en-US" dirty="0"/>
              <a:t>Example: PSR J1125+7819</a:t>
            </a:r>
            <a:endParaRPr lang="en-US" sz="1400" dirty="0"/>
          </a:p>
          <a:p>
            <a:r>
              <a:rPr lang="en-US" sz="1400" dirty="0"/>
              <a:t>Green &amp; Blue = epoch-averaged GBT TOAs; Red = epoch-averaged CHIME TOAs</a:t>
            </a:r>
          </a:p>
        </p:txBody>
      </p:sp>
      <p:sp>
        <p:nvSpPr>
          <p:cNvPr id="8" name="TextBox 7">
            <a:extLst>
              <a:ext uri="{FF2B5EF4-FFF2-40B4-BE49-F238E27FC236}">
                <a16:creationId xmlns:a16="http://schemas.microsoft.com/office/drawing/2014/main" id="{E68A5404-9240-C140-B28E-24971B9E8C34}"/>
              </a:ext>
            </a:extLst>
          </p:cNvPr>
          <p:cNvSpPr txBox="1"/>
          <p:nvPr/>
        </p:nvSpPr>
        <p:spPr>
          <a:xfrm>
            <a:off x="9935519" y="6406899"/>
            <a:ext cx="2397211" cy="369332"/>
          </a:xfrm>
          <a:prstGeom prst="rect">
            <a:avLst/>
          </a:prstGeom>
          <a:noFill/>
        </p:spPr>
        <p:txBody>
          <a:bodyPr wrap="square" rtlCol="0">
            <a:spAutoFit/>
          </a:bodyPr>
          <a:lstStyle/>
          <a:p>
            <a:r>
              <a:rPr lang="en-US" dirty="0">
                <a:solidFill>
                  <a:schemeClr val="bg1"/>
                </a:solidFill>
              </a:rPr>
              <a:t>Figure: Deborah Good</a:t>
            </a:r>
          </a:p>
        </p:txBody>
      </p:sp>
      <p:sp>
        <p:nvSpPr>
          <p:cNvPr id="3" name="Slide Number Placeholder 2">
            <a:extLst>
              <a:ext uri="{FF2B5EF4-FFF2-40B4-BE49-F238E27FC236}">
                <a16:creationId xmlns:a16="http://schemas.microsoft.com/office/drawing/2014/main" id="{7F619068-9B5D-F24F-B2FB-A1CC0865DFB7}"/>
              </a:ext>
            </a:extLst>
          </p:cNvPr>
          <p:cNvSpPr>
            <a:spLocks noGrp="1"/>
          </p:cNvSpPr>
          <p:nvPr>
            <p:ph type="sldNum" sz="quarter" idx="12"/>
          </p:nvPr>
        </p:nvSpPr>
        <p:spPr/>
        <p:txBody>
          <a:bodyPr/>
          <a:lstStyle/>
          <a:p>
            <a:fld id="{C428CDD0-92AB-8C4C-B1C4-8F9058A9F3A6}" type="slidenum">
              <a:rPr lang="en-US" smtClean="0"/>
              <a:t>23</a:t>
            </a:fld>
            <a:endParaRPr lang="en-US"/>
          </a:p>
        </p:txBody>
      </p:sp>
    </p:spTree>
    <p:extLst>
      <p:ext uri="{BB962C8B-B14F-4D97-AF65-F5344CB8AC3E}">
        <p14:creationId xmlns:p14="http://schemas.microsoft.com/office/powerpoint/2010/main" val="3344668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144C-D7E0-674B-ACD4-3350E2DA40C8}"/>
              </a:ext>
            </a:extLst>
          </p:cNvPr>
          <p:cNvSpPr>
            <a:spLocks noGrp="1"/>
          </p:cNvSpPr>
          <p:nvPr>
            <p:ph type="title"/>
          </p:nvPr>
        </p:nvSpPr>
        <p:spPr>
          <a:xfrm>
            <a:off x="838200" y="2222500"/>
            <a:ext cx="10515600" cy="1325563"/>
          </a:xfrm>
        </p:spPr>
        <p:txBody>
          <a:bodyPr/>
          <a:lstStyle/>
          <a:p>
            <a:pPr algn="ctr"/>
            <a:r>
              <a:rPr lang="en-US" dirty="0"/>
              <a:t>The search for B-modes at UBC</a:t>
            </a:r>
          </a:p>
        </p:txBody>
      </p:sp>
      <p:sp>
        <p:nvSpPr>
          <p:cNvPr id="3" name="Slide Number Placeholder 2">
            <a:extLst>
              <a:ext uri="{FF2B5EF4-FFF2-40B4-BE49-F238E27FC236}">
                <a16:creationId xmlns:a16="http://schemas.microsoft.com/office/drawing/2014/main" id="{19999CA5-0EC0-1942-828F-55B6D577917B}"/>
              </a:ext>
            </a:extLst>
          </p:cNvPr>
          <p:cNvSpPr>
            <a:spLocks noGrp="1"/>
          </p:cNvSpPr>
          <p:nvPr>
            <p:ph type="sldNum" sz="quarter" idx="12"/>
          </p:nvPr>
        </p:nvSpPr>
        <p:spPr/>
        <p:txBody>
          <a:bodyPr/>
          <a:lstStyle/>
          <a:p>
            <a:fld id="{C428CDD0-92AB-8C4C-B1C4-8F9058A9F3A6}" type="slidenum">
              <a:rPr lang="en-US" smtClean="0"/>
              <a:t>24</a:t>
            </a:fld>
            <a:endParaRPr lang="en-US"/>
          </a:p>
        </p:txBody>
      </p:sp>
    </p:spTree>
    <p:extLst>
      <p:ext uri="{BB962C8B-B14F-4D97-AF65-F5344CB8AC3E}">
        <p14:creationId xmlns:p14="http://schemas.microsoft.com/office/powerpoint/2010/main" val="3632197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A4A87D-9A6F-5242-8C27-E0DD319DB204}"/>
              </a:ext>
            </a:extLst>
          </p:cNvPr>
          <p:cNvPicPr>
            <a:picLocks noChangeAspect="1"/>
          </p:cNvPicPr>
          <p:nvPr/>
        </p:nvPicPr>
        <p:blipFill>
          <a:blip r:embed="rId2"/>
          <a:stretch>
            <a:fillRect/>
          </a:stretch>
        </p:blipFill>
        <p:spPr>
          <a:xfrm>
            <a:off x="5654980" y="1006994"/>
            <a:ext cx="6537020" cy="4884918"/>
          </a:xfrm>
          <a:prstGeom prst="rect">
            <a:avLst/>
          </a:prstGeom>
        </p:spPr>
      </p:pic>
      <p:sp>
        <p:nvSpPr>
          <p:cNvPr id="6" name="Rectangle 5">
            <a:extLst>
              <a:ext uri="{FF2B5EF4-FFF2-40B4-BE49-F238E27FC236}">
                <a16:creationId xmlns:a16="http://schemas.microsoft.com/office/drawing/2014/main" id="{DC4F7F01-06B9-7C47-A105-C93C058B995E}"/>
              </a:ext>
            </a:extLst>
          </p:cNvPr>
          <p:cNvSpPr/>
          <p:nvPr/>
        </p:nvSpPr>
        <p:spPr>
          <a:xfrm>
            <a:off x="0" y="0"/>
            <a:ext cx="8206451" cy="827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753697-EC05-4849-8739-0C847CDE1876}"/>
              </a:ext>
            </a:extLst>
          </p:cNvPr>
          <p:cNvSpPr txBox="1"/>
          <p:nvPr/>
        </p:nvSpPr>
        <p:spPr>
          <a:xfrm>
            <a:off x="104172" y="99440"/>
            <a:ext cx="7951808" cy="553998"/>
          </a:xfrm>
          <a:prstGeom prst="rect">
            <a:avLst/>
          </a:prstGeom>
          <a:noFill/>
        </p:spPr>
        <p:txBody>
          <a:bodyPr wrap="square" rtlCol="0">
            <a:spAutoFit/>
          </a:bodyPr>
          <a:lstStyle/>
          <a:p>
            <a:r>
              <a:rPr lang="en-US" sz="3000" dirty="0">
                <a:solidFill>
                  <a:schemeClr val="bg1"/>
                </a:solidFill>
                <a:latin typeface="Times New Roman" panose="02020603050405020304" pitchFamily="18" charset="0"/>
              </a:rPr>
              <a:t>The search for B-modes at UBC      I:  Bicep/Keck </a:t>
            </a:r>
          </a:p>
        </p:txBody>
      </p:sp>
      <p:sp>
        <p:nvSpPr>
          <p:cNvPr id="8" name="TextBox 7">
            <a:extLst>
              <a:ext uri="{FF2B5EF4-FFF2-40B4-BE49-F238E27FC236}">
                <a16:creationId xmlns:a16="http://schemas.microsoft.com/office/drawing/2014/main" id="{E4B8FC37-4416-9448-AE7F-388B0182311C}"/>
              </a:ext>
            </a:extLst>
          </p:cNvPr>
          <p:cNvSpPr txBox="1"/>
          <p:nvPr/>
        </p:nvSpPr>
        <p:spPr>
          <a:xfrm>
            <a:off x="34724" y="5775769"/>
            <a:ext cx="6296628"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UBC designed  the detector control and readout electronics for CMB experiments ABS,  Act, Bicep, CLASS, CMB-S4, …  ..Keck,  .. Piper, .. Spider, …  ZEUS-2</a:t>
            </a:r>
          </a:p>
        </p:txBody>
      </p:sp>
      <p:sp>
        <p:nvSpPr>
          <p:cNvPr id="9" name="TextBox 8">
            <a:extLst>
              <a:ext uri="{FF2B5EF4-FFF2-40B4-BE49-F238E27FC236}">
                <a16:creationId xmlns:a16="http://schemas.microsoft.com/office/drawing/2014/main" id="{F93A0D25-B828-ED47-B9E2-C6D6CFC6BA16}"/>
              </a:ext>
            </a:extLst>
          </p:cNvPr>
          <p:cNvSpPr txBox="1"/>
          <p:nvPr/>
        </p:nvSpPr>
        <p:spPr>
          <a:xfrm>
            <a:off x="289368" y="1076445"/>
            <a:ext cx="5665807" cy="4524315"/>
          </a:xfrm>
          <a:prstGeom prst="rect">
            <a:avLst/>
          </a:prstGeom>
          <a:noFill/>
        </p:spPr>
        <p:txBody>
          <a:bodyPr wrap="square" rtlCol="0">
            <a:spAutoFit/>
          </a:bodyPr>
          <a:lstStyle/>
          <a:p>
            <a:r>
              <a:rPr lang="en-US" dirty="0"/>
              <a:t>Odd parity polarization patterns of the CMB, called B-modes, arise from tensor perturbations of the metric imprinted at the end of inflation.  They become gravitational radiation much later, after they pass within the horizon.   The  anticipated angular power spectrum is shown at left by the dashed red curves labelled with </a:t>
            </a:r>
            <a:r>
              <a:rPr lang="en-US" b="1" dirty="0"/>
              <a:t>r</a:t>
            </a:r>
            <a:r>
              <a:rPr lang="en-US" dirty="0"/>
              <a:t>, the tensor fraction of the  primordial power spectrum.</a:t>
            </a:r>
          </a:p>
          <a:p>
            <a:endParaRPr lang="en-US" dirty="0"/>
          </a:p>
          <a:p>
            <a:r>
              <a:rPr lang="en-US" dirty="0"/>
              <a:t>Expect better data on a few months time scale as we publish spectra based on 4 or 5 years more data.</a:t>
            </a:r>
          </a:p>
          <a:p>
            <a:endParaRPr lang="en-US" dirty="0"/>
          </a:p>
          <a:p>
            <a:r>
              <a:rPr lang="en-US" dirty="0"/>
              <a:t>Expect substantially better data in a few years with deployment of the Bicep Array , replacement of the SPT telescope with the TMA and coordinated BK / SPT analysis to remove the ‘foreground’ B-mode spectrum arising from gravitational lensing by z~2 galaxies. (solid red line).</a:t>
            </a:r>
          </a:p>
        </p:txBody>
      </p:sp>
      <p:sp>
        <p:nvSpPr>
          <p:cNvPr id="10" name="TextBox 9">
            <a:extLst>
              <a:ext uri="{FF2B5EF4-FFF2-40B4-BE49-F238E27FC236}">
                <a16:creationId xmlns:a16="http://schemas.microsoft.com/office/drawing/2014/main" id="{B3DA13B9-F0A5-1444-8569-6C15ACD41028}"/>
              </a:ext>
            </a:extLst>
          </p:cNvPr>
          <p:cNvSpPr txBox="1"/>
          <p:nvPr/>
        </p:nvSpPr>
        <p:spPr>
          <a:xfrm>
            <a:off x="6793748" y="5775769"/>
            <a:ext cx="4903216"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UBC:  Sofia </a:t>
            </a:r>
            <a:r>
              <a:rPr lang="en-US" sz="2000" dirty="0" err="1">
                <a:latin typeface="Times New Roman" panose="02020603050405020304" pitchFamily="18" charset="0"/>
                <a:cs typeface="Times New Roman" panose="02020603050405020304" pitchFamily="18" charset="0"/>
              </a:rPr>
              <a:t>Fatigoni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Mandana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Amiri</a:t>
            </a:r>
            <a:r>
              <a:rPr lang="en-US" sz="2000" dirty="0">
                <a:latin typeface="Times New Roman" panose="02020603050405020304" pitchFamily="18" charset="0"/>
                <a:cs typeface="Times New Roman" panose="02020603050405020304" pitchFamily="18" charset="0"/>
              </a:rPr>
              <a:t>, Don Wiebe, Mark Halpern.</a:t>
            </a:r>
          </a:p>
        </p:txBody>
      </p:sp>
      <p:sp>
        <p:nvSpPr>
          <p:cNvPr id="11" name="TextBox 10">
            <a:extLst>
              <a:ext uri="{FF2B5EF4-FFF2-40B4-BE49-F238E27FC236}">
                <a16:creationId xmlns:a16="http://schemas.microsoft.com/office/drawing/2014/main" id="{9B0BBCA0-ADE9-3045-8895-9708387DB294}"/>
              </a:ext>
            </a:extLst>
          </p:cNvPr>
          <p:cNvSpPr txBox="1"/>
          <p:nvPr/>
        </p:nvSpPr>
        <p:spPr>
          <a:xfrm>
            <a:off x="8819909" y="827188"/>
            <a:ext cx="1782502" cy="369332"/>
          </a:xfrm>
          <a:prstGeom prst="rect">
            <a:avLst/>
          </a:prstGeom>
          <a:noFill/>
        </p:spPr>
        <p:txBody>
          <a:bodyPr wrap="square" rtlCol="0">
            <a:spAutoFit/>
          </a:bodyPr>
          <a:lstStyle/>
          <a:p>
            <a:r>
              <a:rPr lang="en-US" dirty="0"/>
              <a:t>BK   PRL (2018)</a:t>
            </a:r>
          </a:p>
        </p:txBody>
      </p:sp>
      <p:sp>
        <p:nvSpPr>
          <p:cNvPr id="2" name="Slide Number Placeholder 1">
            <a:extLst>
              <a:ext uri="{FF2B5EF4-FFF2-40B4-BE49-F238E27FC236}">
                <a16:creationId xmlns:a16="http://schemas.microsoft.com/office/drawing/2014/main" id="{60D8725A-6F38-0F42-8872-4EDDB5FB976D}"/>
              </a:ext>
            </a:extLst>
          </p:cNvPr>
          <p:cNvSpPr>
            <a:spLocks noGrp="1"/>
          </p:cNvSpPr>
          <p:nvPr>
            <p:ph type="sldNum" sz="quarter" idx="12"/>
          </p:nvPr>
        </p:nvSpPr>
        <p:spPr/>
        <p:txBody>
          <a:bodyPr/>
          <a:lstStyle/>
          <a:p>
            <a:fld id="{C428CDD0-92AB-8C4C-B1C4-8F9058A9F3A6}" type="slidenum">
              <a:rPr lang="en-US" smtClean="0"/>
              <a:t>25</a:t>
            </a:fld>
            <a:endParaRPr lang="en-US"/>
          </a:p>
        </p:txBody>
      </p:sp>
    </p:spTree>
    <p:extLst>
      <p:ext uri="{BB962C8B-B14F-4D97-AF65-F5344CB8AC3E}">
        <p14:creationId xmlns:p14="http://schemas.microsoft.com/office/powerpoint/2010/main" val="157606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8953B-A53E-9747-B025-584A0529297E}"/>
              </a:ext>
            </a:extLst>
          </p:cNvPr>
          <p:cNvSpPr/>
          <p:nvPr/>
        </p:nvSpPr>
        <p:spPr>
          <a:xfrm>
            <a:off x="0" y="0"/>
            <a:ext cx="8206451" cy="827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E64B94-F126-E543-A4D7-BCED8BD72BE6}"/>
              </a:ext>
            </a:extLst>
          </p:cNvPr>
          <p:cNvSpPr txBox="1"/>
          <p:nvPr/>
        </p:nvSpPr>
        <p:spPr>
          <a:xfrm>
            <a:off x="104172" y="99440"/>
            <a:ext cx="7951808" cy="553998"/>
          </a:xfrm>
          <a:prstGeom prst="rect">
            <a:avLst/>
          </a:prstGeom>
          <a:noFill/>
        </p:spPr>
        <p:txBody>
          <a:bodyPr wrap="square" rtlCol="0">
            <a:spAutoFit/>
          </a:bodyPr>
          <a:lstStyle/>
          <a:p>
            <a:r>
              <a:rPr lang="en-US" sz="3000" dirty="0">
                <a:solidFill>
                  <a:schemeClr val="bg1"/>
                </a:solidFill>
                <a:latin typeface="Times New Roman" panose="02020603050405020304" pitchFamily="18" charset="0"/>
              </a:rPr>
              <a:t>The search for B-modes at UBC      II: CGEM</a:t>
            </a:r>
          </a:p>
        </p:txBody>
      </p:sp>
      <p:pic>
        <p:nvPicPr>
          <p:cNvPr id="9" name="Picture 8">
            <a:extLst>
              <a:ext uri="{FF2B5EF4-FFF2-40B4-BE49-F238E27FC236}">
                <a16:creationId xmlns:a16="http://schemas.microsoft.com/office/drawing/2014/main" id="{76926352-FBE2-F149-8372-5AC5F9B27D71}"/>
              </a:ext>
            </a:extLst>
          </p:cNvPr>
          <p:cNvPicPr>
            <a:picLocks noChangeAspect="1"/>
          </p:cNvPicPr>
          <p:nvPr/>
        </p:nvPicPr>
        <p:blipFill>
          <a:blip r:embed="rId2"/>
          <a:stretch>
            <a:fillRect/>
          </a:stretch>
        </p:blipFill>
        <p:spPr>
          <a:xfrm>
            <a:off x="113015" y="4023336"/>
            <a:ext cx="5061897" cy="2801073"/>
          </a:xfrm>
          <a:prstGeom prst="rect">
            <a:avLst/>
          </a:prstGeom>
        </p:spPr>
      </p:pic>
      <p:pic>
        <p:nvPicPr>
          <p:cNvPr id="11" name="Picture 10">
            <a:extLst>
              <a:ext uri="{FF2B5EF4-FFF2-40B4-BE49-F238E27FC236}">
                <a16:creationId xmlns:a16="http://schemas.microsoft.com/office/drawing/2014/main" id="{E7FE0DB5-0F2C-E84F-B130-A52764352963}"/>
              </a:ext>
            </a:extLst>
          </p:cNvPr>
          <p:cNvPicPr>
            <a:picLocks noChangeAspect="1"/>
          </p:cNvPicPr>
          <p:nvPr/>
        </p:nvPicPr>
        <p:blipFill>
          <a:blip r:embed="rId3"/>
          <a:stretch>
            <a:fillRect/>
          </a:stretch>
        </p:blipFill>
        <p:spPr>
          <a:xfrm>
            <a:off x="9317635" y="-525554"/>
            <a:ext cx="2257534" cy="2921514"/>
          </a:xfrm>
          <a:prstGeom prst="rect">
            <a:avLst/>
          </a:prstGeom>
        </p:spPr>
      </p:pic>
      <p:pic>
        <p:nvPicPr>
          <p:cNvPr id="15" name="Picture 14">
            <a:extLst>
              <a:ext uri="{FF2B5EF4-FFF2-40B4-BE49-F238E27FC236}">
                <a16:creationId xmlns:a16="http://schemas.microsoft.com/office/drawing/2014/main" id="{7B4BD671-6484-0E48-B0DC-06AD70328799}"/>
              </a:ext>
            </a:extLst>
          </p:cNvPr>
          <p:cNvPicPr>
            <a:picLocks noChangeAspect="1"/>
          </p:cNvPicPr>
          <p:nvPr/>
        </p:nvPicPr>
        <p:blipFill>
          <a:blip r:embed="rId4"/>
          <a:stretch>
            <a:fillRect/>
          </a:stretch>
        </p:blipFill>
        <p:spPr>
          <a:xfrm>
            <a:off x="5946388" y="4421529"/>
            <a:ext cx="5628781" cy="2436471"/>
          </a:xfrm>
          <a:prstGeom prst="rect">
            <a:avLst/>
          </a:prstGeom>
        </p:spPr>
      </p:pic>
      <p:sp>
        <p:nvSpPr>
          <p:cNvPr id="16" name="TextBox 15">
            <a:extLst>
              <a:ext uri="{FF2B5EF4-FFF2-40B4-BE49-F238E27FC236}">
                <a16:creationId xmlns:a16="http://schemas.microsoft.com/office/drawing/2014/main" id="{22E542A6-C096-4E46-948D-1FB95C264710}"/>
              </a:ext>
            </a:extLst>
          </p:cNvPr>
          <p:cNvSpPr txBox="1"/>
          <p:nvPr/>
        </p:nvSpPr>
        <p:spPr>
          <a:xfrm>
            <a:off x="113015" y="926628"/>
            <a:ext cx="8440676" cy="310854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a:t>
            </a:r>
            <a:r>
              <a:rPr lang="en-US" sz="2800" b="1" dirty="0">
                <a:latin typeface="Times New Roman" panose="02020603050405020304" pitchFamily="18" charset="0"/>
                <a:cs typeface="Times New Roman" panose="02020603050405020304" pitchFamily="18" charset="0"/>
              </a:rPr>
              <a:t>Canadian Galactic Emission Mapper</a:t>
            </a:r>
            <a:r>
              <a:rPr lang="en-US" sz="2400" dirty="0">
                <a:latin typeface="Times New Roman" panose="02020603050405020304" pitchFamily="18" charset="0"/>
                <a:cs typeface="Times New Roman" panose="02020603050405020304" pitchFamily="18" charset="0"/>
              </a:rPr>
              <a:t>  is a program to map  polarized galactic emission at 10 GHz with enough sensitivity and enough control of systematic errors that the data can be used to clean the few </a:t>
            </a:r>
            <a:r>
              <a:rPr lang="en-US" sz="2400" dirty="0" err="1">
                <a:latin typeface="Times New Roman" panose="02020603050405020304" pitchFamily="18" charset="0"/>
                <a:cs typeface="Times New Roman" panose="02020603050405020304" pitchFamily="18" charset="0"/>
              </a:rPr>
              <a:t>nK</a:t>
            </a:r>
            <a:r>
              <a:rPr lang="en-US" sz="2400" dirty="0">
                <a:latin typeface="Times New Roman" panose="02020603050405020304" pitchFamily="18" charset="0"/>
                <a:cs typeface="Times New Roman" panose="02020603050405020304" pitchFamily="18" charset="0"/>
              </a:rPr>
              <a:t> of residual synchrotron from B-Mode  search maps  made at CMB frequencies.</a:t>
            </a:r>
          </a:p>
          <a:p>
            <a:r>
              <a:rPr lang="en-US" sz="2400" dirty="0">
                <a:latin typeface="Times New Roman" panose="02020603050405020304" pitchFamily="18" charset="0"/>
                <a:cs typeface="Times New Roman" panose="02020603050405020304" pitchFamily="18" charset="0"/>
              </a:rPr>
              <a:t>   The instrument consists of a single 4m aperture dish scanning azimuthally at fixed elevation angle, at 1 rpm.  The system scans the full northern sky as the Earth turns, as is illustrated by our logo. </a:t>
            </a:r>
          </a:p>
        </p:txBody>
      </p:sp>
      <p:sp>
        <p:nvSpPr>
          <p:cNvPr id="17" name="TextBox 16">
            <a:extLst>
              <a:ext uri="{FF2B5EF4-FFF2-40B4-BE49-F238E27FC236}">
                <a16:creationId xmlns:a16="http://schemas.microsoft.com/office/drawing/2014/main" id="{86D85E0F-30F2-2A42-92A3-2010B8C574D8}"/>
              </a:ext>
            </a:extLst>
          </p:cNvPr>
          <p:cNvSpPr txBox="1"/>
          <p:nvPr/>
        </p:nvSpPr>
        <p:spPr>
          <a:xfrm>
            <a:off x="8553691" y="1655181"/>
            <a:ext cx="3525294" cy="193899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 CGEM team: Gary Hinshaw, Bruce </a:t>
            </a:r>
            <a:r>
              <a:rPr lang="en-US" sz="2000" dirty="0" err="1">
                <a:latin typeface="Times New Roman" panose="02020603050405020304" pitchFamily="18" charset="0"/>
                <a:cs typeface="Times New Roman" panose="02020603050405020304" pitchFamily="18" charset="0"/>
              </a:rPr>
              <a:t>Veidt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Mandana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Amiri</a:t>
            </a:r>
            <a:r>
              <a:rPr lang="en-US" sz="2000" dirty="0">
                <a:latin typeface="Times New Roman" panose="02020603050405020304" pitchFamily="18" charset="0"/>
                <a:cs typeface="Times New Roman" panose="02020603050405020304" pitchFamily="18" charset="0"/>
              </a:rPr>
              <a:t>, Tom </a:t>
            </a:r>
            <a:r>
              <a:rPr lang="en-US" sz="2000" dirty="0" err="1">
                <a:latin typeface="Times New Roman" panose="02020603050405020304" pitchFamily="18" charset="0"/>
                <a:cs typeface="Times New Roman" panose="02020603050405020304" pitchFamily="18" charset="0"/>
              </a:rPr>
              <a:t>Landecker</a:t>
            </a:r>
            <a:r>
              <a:rPr lang="en-US" sz="2000" dirty="0">
                <a:latin typeface="Times New Roman" panose="02020603050405020304" pitchFamily="18" charset="0"/>
                <a:cs typeface="Times New Roman" panose="02020603050405020304" pitchFamily="18" charset="0"/>
              </a:rPr>
              <a:t>, Madison Allen, Josh MacEachern, Ed </a:t>
            </a:r>
            <a:r>
              <a:rPr lang="en-US" sz="2000" dirty="0" err="1">
                <a:latin typeface="Times New Roman" panose="02020603050405020304" pitchFamily="18" charset="0"/>
                <a:cs typeface="Times New Roman" panose="02020603050405020304" pitchFamily="18" charset="0"/>
              </a:rPr>
              <a:t>Wollack</a:t>
            </a:r>
            <a:r>
              <a:rPr lang="en-US" sz="2000" dirty="0">
                <a:latin typeface="Times New Roman" panose="02020603050405020304" pitchFamily="18" charset="0"/>
                <a:cs typeface="Times New Roman" panose="02020603050405020304" pitchFamily="18" charset="0"/>
              </a:rPr>
              <a:t>, Mark Halpern, Artem </a:t>
            </a:r>
            <a:r>
              <a:rPr lang="en-US" sz="2000" dirty="0" err="1">
                <a:latin typeface="Times New Roman" panose="02020603050405020304" pitchFamily="18" charset="0"/>
                <a:cs typeface="Times New Roman" panose="02020603050405020304" pitchFamily="18" charset="0"/>
              </a:rPr>
              <a:t>Davidov</a:t>
            </a:r>
            <a:r>
              <a:rPr lang="en-US" sz="2000" dirty="0">
                <a:latin typeface="Times New Roman" panose="02020603050405020304" pitchFamily="18" charset="0"/>
                <a:cs typeface="Times New Roman" panose="02020603050405020304" pitchFamily="18" charset="0"/>
              </a:rPr>
              <a:t>, Parham </a:t>
            </a:r>
            <a:r>
              <a:rPr lang="en-US" sz="2000" dirty="0" err="1">
                <a:latin typeface="Times New Roman" panose="02020603050405020304" pitchFamily="18" charset="0"/>
                <a:cs typeface="Times New Roman" panose="02020603050405020304" pitchFamily="18" charset="0"/>
              </a:rPr>
              <a:t>Zarei</a:t>
            </a:r>
            <a:endParaRPr lang="en-US" sz="2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8A60E45-5D85-E047-B459-D44AB170D66B}"/>
              </a:ext>
            </a:extLst>
          </p:cNvPr>
          <p:cNvSpPr txBox="1"/>
          <p:nvPr/>
        </p:nvSpPr>
        <p:spPr>
          <a:xfrm>
            <a:off x="5868365" y="4056927"/>
            <a:ext cx="6210620" cy="646331"/>
          </a:xfrm>
          <a:prstGeom prst="rect">
            <a:avLst/>
          </a:prstGeom>
          <a:noFill/>
        </p:spPr>
        <p:txBody>
          <a:bodyPr wrap="square" rtlCol="0">
            <a:spAutoFit/>
          </a:bodyPr>
          <a:lstStyle/>
          <a:p>
            <a:r>
              <a:rPr lang="en-US" dirty="0"/>
              <a:t>Daily sky coverage of the Northern hemisphere for the elevation angles 40</a:t>
            </a:r>
            <a:r>
              <a:rPr lang="en-US" baseline="30000" dirty="0"/>
              <a:t>o</a:t>
            </a:r>
            <a:r>
              <a:rPr lang="en-US" dirty="0"/>
              <a:t>  and 50</a:t>
            </a:r>
            <a:r>
              <a:rPr lang="en-US" baseline="30000" dirty="0"/>
              <a:t>o</a:t>
            </a:r>
            <a:r>
              <a:rPr lang="en-US" dirty="0"/>
              <a:t>.    The green line is </a:t>
            </a:r>
            <a:r>
              <a:rPr lang="el-GR" dirty="0"/>
              <a:t>δ</a:t>
            </a:r>
            <a:r>
              <a:rPr lang="en-US" dirty="0"/>
              <a:t>=0.  </a:t>
            </a:r>
          </a:p>
        </p:txBody>
      </p:sp>
      <p:sp>
        <p:nvSpPr>
          <p:cNvPr id="2" name="Slide Number Placeholder 1">
            <a:extLst>
              <a:ext uri="{FF2B5EF4-FFF2-40B4-BE49-F238E27FC236}">
                <a16:creationId xmlns:a16="http://schemas.microsoft.com/office/drawing/2014/main" id="{0A187A76-4C8D-594B-B79D-AC9C9C9E0E89}"/>
              </a:ext>
            </a:extLst>
          </p:cNvPr>
          <p:cNvSpPr>
            <a:spLocks noGrp="1"/>
          </p:cNvSpPr>
          <p:nvPr>
            <p:ph type="sldNum" sz="quarter" idx="12"/>
          </p:nvPr>
        </p:nvSpPr>
        <p:spPr/>
        <p:txBody>
          <a:bodyPr/>
          <a:lstStyle/>
          <a:p>
            <a:fld id="{C428CDD0-92AB-8C4C-B1C4-8F9058A9F3A6}" type="slidenum">
              <a:rPr lang="en-US" smtClean="0"/>
              <a:t>26</a:t>
            </a:fld>
            <a:endParaRPr lang="en-US"/>
          </a:p>
        </p:txBody>
      </p:sp>
    </p:spTree>
    <p:extLst>
      <p:ext uri="{BB962C8B-B14F-4D97-AF65-F5344CB8AC3E}">
        <p14:creationId xmlns:p14="http://schemas.microsoft.com/office/powerpoint/2010/main" val="2939355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144C-D7E0-674B-ACD4-3350E2DA40C8}"/>
              </a:ext>
            </a:extLst>
          </p:cNvPr>
          <p:cNvSpPr>
            <a:spLocks noGrp="1"/>
          </p:cNvSpPr>
          <p:nvPr>
            <p:ph type="title"/>
          </p:nvPr>
        </p:nvSpPr>
        <p:spPr>
          <a:xfrm>
            <a:off x="838200" y="2222500"/>
            <a:ext cx="10515600" cy="1325563"/>
          </a:xfrm>
        </p:spPr>
        <p:txBody>
          <a:bodyPr/>
          <a:lstStyle/>
          <a:p>
            <a:pPr algn="ctr"/>
            <a:r>
              <a:rPr lang="en-US" dirty="0"/>
              <a:t>Multi-messenger astronomy and tests of GR with ground-based GW detectors at UBC</a:t>
            </a:r>
          </a:p>
        </p:txBody>
      </p:sp>
      <p:sp>
        <p:nvSpPr>
          <p:cNvPr id="4" name="Slide Number Placeholder 3">
            <a:extLst>
              <a:ext uri="{FF2B5EF4-FFF2-40B4-BE49-F238E27FC236}">
                <a16:creationId xmlns:a16="http://schemas.microsoft.com/office/drawing/2014/main" id="{50108C32-8C05-044E-AF86-1D8CB9C1339D}"/>
              </a:ext>
            </a:extLst>
          </p:cNvPr>
          <p:cNvSpPr>
            <a:spLocks noGrp="1"/>
          </p:cNvSpPr>
          <p:nvPr>
            <p:ph type="sldNum" sz="quarter" idx="12"/>
          </p:nvPr>
        </p:nvSpPr>
        <p:spPr/>
        <p:txBody>
          <a:bodyPr/>
          <a:lstStyle/>
          <a:p>
            <a:fld id="{C428CDD0-92AB-8C4C-B1C4-8F9058A9F3A6}" type="slidenum">
              <a:rPr lang="en-US" smtClean="0"/>
              <a:t>3</a:t>
            </a:fld>
            <a:endParaRPr lang="en-US"/>
          </a:p>
        </p:txBody>
      </p:sp>
    </p:spTree>
    <p:extLst>
      <p:ext uri="{BB962C8B-B14F-4D97-AF65-F5344CB8AC3E}">
        <p14:creationId xmlns:p14="http://schemas.microsoft.com/office/powerpoint/2010/main" val="26220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975F-98E3-2C40-B4D5-463B684E40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FC1098-9881-F34B-B946-7F808EF1607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BDCA240-EF67-914C-B61C-4B1AF33E0F0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C6E8E91-CB9B-D846-9E72-D9BBFD48EA6E}"/>
              </a:ext>
            </a:extLst>
          </p:cNvPr>
          <p:cNvSpPr txBox="1"/>
          <p:nvPr/>
        </p:nvSpPr>
        <p:spPr>
          <a:xfrm>
            <a:off x="10172700" y="498257"/>
            <a:ext cx="1771650" cy="646331"/>
          </a:xfrm>
          <a:prstGeom prst="rect">
            <a:avLst/>
          </a:prstGeom>
          <a:noFill/>
        </p:spPr>
        <p:txBody>
          <a:bodyPr wrap="square" rtlCol="0">
            <a:spAutoFit/>
          </a:bodyPr>
          <a:lstStyle/>
          <a:p>
            <a:pPr algn="r"/>
            <a:r>
              <a:rPr lang="en-US" dirty="0" err="1">
                <a:solidFill>
                  <a:schemeClr val="bg1">
                    <a:lumMod val="50000"/>
                  </a:schemeClr>
                </a:solidFill>
              </a:rPr>
              <a:t>arXiv</a:t>
            </a:r>
            <a:r>
              <a:rPr lang="en-US" dirty="0">
                <a:solidFill>
                  <a:schemeClr val="bg1">
                    <a:lumMod val="50000"/>
                  </a:schemeClr>
                </a:solidFill>
              </a:rPr>
              <a:t> 2105.05238</a:t>
            </a:r>
          </a:p>
        </p:txBody>
      </p:sp>
      <p:sp>
        <p:nvSpPr>
          <p:cNvPr id="8" name="Slide Number Placeholder 7">
            <a:extLst>
              <a:ext uri="{FF2B5EF4-FFF2-40B4-BE49-F238E27FC236}">
                <a16:creationId xmlns:a16="http://schemas.microsoft.com/office/drawing/2014/main" id="{FC7B4E0C-11FF-3C4D-A91D-0232472D3D40}"/>
              </a:ext>
            </a:extLst>
          </p:cNvPr>
          <p:cNvSpPr>
            <a:spLocks noGrp="1"/>
          </p:cNvSpPr>
          <p:nvPr>
            <p:ph type="sldNum" sz="quarter" idx="12"/>
          </p:nvPr>
        </p:nvSpPr>
        <p:spPr/>
        <p:txBody>
          <a:bodyPr/>
          <a:lstStyle/>
          <a:p>
            <a:fld id="{C428CDD0-92AB-8C4C-B1C4-8F9058A9F3A6}" type="slidenum">
              <a:rPr lang="en-US" smtClean="0"/>
              <a:t>4</a:t>
            </a:fld>
            <a:endParaRPr lang="en-US"/>
          </a:p>
        </p:txBody>
      </p:sp>
    </p:spTree>
    <p:extLst>
      <p:ext uri="{BB962C8B-B14F-4D97-AF65-F5344CB8AC3E}">
        <p14:creationId xmlns:p14="http://schemas.microsoft.com/office/powerpoint/2010/main" val="2804890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144C-D7E0-674B-ACD4-3350E2DA40C8}"/>
              </a:ext>
            </a:extLst>
          </p:cNvPr>
          <p:cNvSpPr>
            <a:spLocks noGrp="1"/>
          </p:cNvSpPr>
          <p:nvPr>
            <p:ph type="title"/>
          </p:nvPr>
        </p:nvSpPr>
        <p:spPr>
          <a:xfrm>
            <a:off x="1843087" y="2351088"/>
            <a:ext cx="8505825" cy="1325563"/>
          </a:xfrm>
        </p:spPr>
        <p:txBody>
          <a:bodyPr/>
          <a:lstStyle/>
          <a:p>
            <a:pPr algn="ctr"/>
            <a:r>
              <a:rPr lang="en-US" dirty="0"/>
              <a:t>The UBC LIGO team: astrophysics</a:t>
            </a:r>
            <a:br>
              <a:rPr lang="en-US" dirty="0"/>
            </a:br>
            <a:br>
              <a:rPr lang="en-US" dirty="0"/>
            </a:br>
            <a:r>
              <a:rPr lang="en-US" sz="3200" dirty="0"/>
              <a:t>In collaboration with Beverly Berger (Stanford), </a:t>
            </a:r>
            <a:r>
              <a:rPr lang="en-US" sz="3200" dirty="0" err="1"/>
              <a:t>Priti</a:t>
            </a:r>
            <a:r>
              <a:rPr lang="en-US" sz="3200" dirty="0"/>
              <a:t> </a:t>
            </a:r>
            <a:r>
              <a:rPr lang="en-US" sz="3200" dirty="0" err="1"/>
              <a:t>Ragnekar</a:t>
            </a:r>
            <a:r>
              <a:rPr lang="en-US" sz="3200" dirty="0"/>
              <a:t> (Stanford) and Raymond Ng (UBC)</a:t>
            </a:r>
          </a:p>
        </p:txBody>
      </p:sp>
      <p:sp>
        <p:nvSpPr>
          <p:cNvPr id="3" name="Slide Number Placeholder 2">
            <a:extLst>
              <a:ext uri="{FF2B5EF4-FFF2-40B4-BE49-F238E27FC236}">
                <a16:creationId xmlns:a16="http://schemas.microsoft.com/office/drawing/2014/main" id="{3D236D63-90DA-474B-84CC-9E27247879B2}"/>
              </a:ext>
            </a:extLst>
          </p:cNvPr>
          <p:cNvSpPr>
            <a:spLocks noGrp="1"/>
          </p:cNvSpPr>
          <p:nvPr>
            <p:ph type="sldNum" sz="quarter" idx="12"/>
          </p:nvPr>
        </p:nvSpPr>
        <p:spPr/>
        <p:txBody>
          <a:bodyPr/>
          <a:lstStyle/>
          <a:p>
            <a:fld id="{C428CDD0-92AB-8C4C-B1C4-8F9058A9F3A6}" type="slidenum">
              <a:rPr lang="en-US" smtClean="0"/>
              <a:t>5</a:t>
            </a:fld>
            <a:endParaRPr lang="en-US"/>
          </a:p>
        </p:txBody>
      </p:sp>
    </p:spTree>
    <p:extLst>
      <p:ext uri="{BB962C8B-B14F-4D97-AF65-F5344CB8AC3E}">
        <p14:creationId xmlns:p14="http://schemas.microsoft.com/office/powerpoint/2010/main" val="363111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A84D-4FCE-2348-90C5-BCFF189926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F3C852-707A-2B4B-9658-E716F75A59F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C55920E-BCC4-3440-BAA7-D022949EDE52}"/>
              </a:ext>
            </a:extLst>
          </p:cNvPr>
          <p:cNvPicPr>
            <a:picLocks noChangeAspect="1"/>
          </p:cNvPicPr>
          <p:nvPr/>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310765CB-0FEF-DF40-82EC-1F85396899E0}"/>
              </a:ext>
            </a:extLst>
          </p:cNvPr>
          <p:cNvSpPr>
            <a:spLocks noGrp="1"/>
          </p:cNvSpPr>
          <p:nvPr>
            <p:ph type="sldNum" sz="quarter" idx="12"/>
          </p:nvPr>
        </p:nvSpPr>
        <p:spPr/>
        <p:txBody>
          <a:bodyPr/>
          <a:lstStyle/>
          <a:p>
            <a:fld id="{C428CDD0-92AB-8C4C-B1C4-8F9058A9F3A6}" type="slidenum">
              <a:rPr lang="en-US" smtClean="0"/>
              <a:t>6</a:t>
            </a:fld>
            <a:endParaRPr lang="en-US"/>
          </a:p>
        </p:txBody>
      </p:sp>
    </p:spTree>
    <p:extLst>
      <p:ext uri="{BB962C8B-B14F-4D97-AF65-F5344CB8AC3E}">
        <p14:creationId xmlns:p14="http://schemas.microsoft.com/office/powerpoint/2010/main" val="970489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764CE-7647-164C-AA61-CF01F6979AA1}"/>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Slide Number Placeholder 4">
            <a:extLst>
              <a:ext uri="{FF2B5EF4-FFF2-40B4-BE49-F238E27FC236}">
                <a16:creationId xmlns:a16="http://schemas.microsoft.com/office/drawing/2014/main" id="{9F339CB2-5F81-9647-BD3F-B93A6CC94C10}"/>
              </a:ext>
            </a:extLst>
          </p:cNvPr>
          <p:cNvSpPr>
            <a:spLocks noGrp="1"/>
          </p:cNvSpPr>
          <p:nvPr>
            <p:ph type="sldNum" sz="quarter" idx="12"/>
          </p:nvPr>
        </p:nvSpPr>
        <p:spPr/>
        <p:txBody>
          <a:bodyPr/>
          <a:lstStyle/>
          <a:p>
            <a:fld id="{C428CDD0-92AB-8C4C-B1C4-8F9058A9F3A6}" type="slidenum">
              <a:rPr lang="en-US" smtClean="0"/>
              <a:t>7</a:t>
            </a:fld>
            <a:endParaRPr lang="en-US"/>
          </a:p>
        </p:txBody>
      </p:sp>
    </p:spTree>
    <p:extLst>
      <p:ext uri="{BB962C8B-B14F-4D97-AF65-F5344CB8AC3E}">
        <p14:creationId xmlns:p14="http://schemas.microsoft.com/office/powerpoint/2010/main" val="14227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567C55-D007-4A46-9FDD-F76F94E2E0E0}"/>
              </a:ext>
            </a:extLst>
          </p:cNvPr>
          <p:cNvPicPr>
            <a:picLocks noChangeAspect="1"/>
          </p:cNvPicPr>
          <p:nvPr/>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61494AB5-3766-484D-9E9B-4CF96636944A}"/>
              </a:ext>
            </a:extLst>
          </p:cNvPr>
          <p:cNvSpPr>
            <a:spLocks noGrp="1"/>
          </p:cNvSpPr>
          <p:nvPr>
            <p:ph type="sldNum" sz="quarter" idx="12"/>
          </p:nvPr>
        </p:nvSpPr>
        <p:spPr/>
        <p:txBody>
          <a:bodyPr/>
          <a:lstStyle/>
          <a:p>
            <a:fld id="{C428CDD0-92AB-8C4C-B1C4-8F9058A9F3A6}" type="slidenum">
              <a:rPr lang="en-US" smtClean="0"/>
              <a:t>8</a:t>
            </a:fld>
            <a:endParaRPr lang="en-US"/>
          </a:p>
        </p:txBody>
      </p:sp>
    </p:spTree>
    <p:extLst>
      <p:ext uri="{BB962C8B-B14F-4D97-AF65-F5344CB8AC3E}">
        <p14:creationId xmlns:p14="http://schemas.microsoft.com/office/powerpoint/2010/main" val="2035646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C3DC-EA0E-A940-AC68-F782B2F707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2D7A9F-6ED7-C64B-AF05-B977A16492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E469E72-1ACA-664E-BFB0-F6EFA3E4D42E}"/>
              </a:ext>
            </a:extLst>
          </p:cNvPr>
          <p:cNvPicPr>
            <a:picLocks noChangeAspect="1"/>
          </p:cNvPicPr>
          <p:nvPr/>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CEF17D3-8F77-8D48-B031-61F88FEC8670}"/>
              </a:ext>
            </a:extLst>
          </p:cNvPr>
          <p:cNvSpPr>
            <a:spLocks noGrp="1"/>
          </p:cNvSpPr>
          <p:nvPr>
            <p:ph type="sldNum" sz="quarter" idx="12"/>
          </p:nvPr>
        </p:nvSpPr>
        <p:spPr/>
        <p:txBody>
          <a:bodyPr/>
          <a:lstStyle/>
          <a:p>
            <a:fld id="{C428CDD0-92AB-8C4C-B1C4-8F9058A9F3A6}" type="slidenum">
              <a:rPr lang="en-US" smtClean="0"/>
              <a:t>9</a:t>
            </a:fld>
            <a:endParaRPr lang="en-US"/>
          </a:p>
        </p:txBody>
      </p:sp>
    </p:spTree>
    <p:extLst>
      <p:ext uri="{BB962C8B-B14F-4D97-AF65-F5344CB8AC3E}">
        <p14:creationId xmlns:p14="http://schemas.microsoft.com/office/powerpoint/2010/main" val="2155287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1102</Words>
  <Application>Microsoft Macintosh PowerPoint</Application>
  <PresentationFormat>Widescreen</PresentationFormat>
  <Paragraphs>127</Paragraphs>
  <Slides>26</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GW astronomy at UBC/TRIUMF</vt:lpstr>
      <vt:lpstr>Across the GW spectrum: UBC and TRIUMF </vt:lpstr>
      <vt:lpstr>Multi-messenger astronomy and tests of GR with ground-based GW detectors at UBC</vt:lpstr>
      <vt:lpstr>PowerPoint Presentation</vt:lpstr>
      <vt:lpstr>The UBC LIGO team: astrophysics  In collaboration with Beverly Berger (Stanford), Priti Ragnekar (Stanford) and Raymond Ng (UBC)</vt:lpstr>
      <vt:lpstr>PowerPoint Presentation</vt:lpstr>
      <vt:lpstr>PowerPoint Presentation</vt:lpstr>
      <vt:lpstr>PowerPoint Presentation</vt:lpstr>
      <vt:lpstr>PowerPoint Presentation</vt:lpstr>
      <vt:lpstr>PowerPoint Presentation</vt:lpstr>
      <vt:lpstr>PowerPoint Presentation</vt:lpstr>
      <vt:lpstr>The UBC LIGO team: GW detector coatings  </vt:lpstr>
      <vt:lpstr>PowerPoint Presentation</vt:lpstr>
      <vt:lpstr>PowerPoint Presentation</vt:lpstr>
      <vt:lpstr>Microdisk measurements with laser doppler vibrometer​</vt:lpstr>
      <vt:lpstr>Laser Doppler Vibrometer (LDV)</vt:lpstr>
      <vt:lpstr>Spectra of Uncoated Microdisks</vt:lpstr>
      <vt:lpstr>Animation of vibrational mode</vt:lpstr>
      <vt:lpstr>The UBC-TRIUMF LISA team</vt:lpstr>
      <vt:lpstr>The LISA Canada 2021 workshop</vt:lpstr>
      <vt:lpstr>The UBC CHIME team</vt:lpstr>
      <vt:lpstr>What is CHIME/Pulsar?</vt:lpstr>
      <vt:lpstr>Adding CHIME/Pulsar data to NANOGrav</vt:lpstr>
      <vt:lpstr>The search for B-modes at UBC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halpern@physics.ubc.ca</dc:creator>
  <cp:lastModifiedBy>Jess McIver</cp:lastModifiedBy>
  <cp:revision>20</cp:revision>
  <dcterms:created xsi:type="dcterms:W3CDTF">2021-06-26T22:38:48Z</dcterms:created>
  <dcterms:modified xsi:type="dcterms:W3CDTF">2021-06-29T00:55:21Z</dcterms:modified>
</cp:coreProperties>
</file>