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97536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306"/>
    <a:srgbClr val="D1624C"/>
    <a:srgbClr val="FFA865"/>
    <a:srgbClr val="51B8C4"/>
    <a:srgbClr val="33CCCC"/>
    <a:srgbClr val="AAD2AC"/>
    <a:srgbClr val="FF9B64"/>
    <a:srgbClr val="FF6600"/>
    <a:srgbClr val="55BDB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p:scale>
          <a:sx n="90" d="100"/>
          <a:sy n="90" d="100"/>
        </p:scale>
        <p:origin x="428" y="-4600"/>
      </p:cViewPr>
      <p:guideLst/>
    </p:cSldViewPr>
  </p:slideViewPr>
  <p:notesTextViewPr>
    <p:cViewPr>
      <p:scale>
        <a:sx n="1" d="1"/>
        <a:sy n="1" d="1"/>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098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80536" y="8503145"/>
            <a:ext cx="8788401" cy="254792"/>
          </a:xfrm>
          <a:prstGeom prst="rect">
            <a:avLst/>
          </a:prstGeom>
        </p:spPr>
        <p:txBody>
          <a:bodyPr lIns="18287" tIns="18287" rIns="18287" bIns="18287"/>
          <a:lstStyle>
            <a:lvl1pPr defTabSz="360040">
              <a:defRPr sz="1564"/>
            </a:lvl1pPr>
          </a:lstStyle>
          <a:p>
            <a:r>
              <a:t>Author and Date</a:t>
            </a: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quarter" idx="1" hasCustomPrompt="1"/>
          </p:nvPr>
        </p:nvSpPr>
        <p:spPr>
          <a:xfrm>
            <a:off x="482599" y="5727537"/>
            <a:ext cx="8788401" cy="1549726"/>
          </a:xfrm>
          <a:prstGeom prst="rect">
            <a:avLst/>
          </a:prstGeom>
        </p:spPr>
        <p:txBody>
          <a:bodyPr anchor="ctr"/>
          <a:lstStyle>
            <a:lvl1pPr algn="ctr" defTabSz="2311906">
              <a:lnSpc>
                <a:spcPct val="80000"/>
              </a:lnSpc>
              <a:defRPr sz="10800" b="0" spc="-215">
                <a:latin typeface="Helvetica Neue Medium"/>
                <a:ea typeface="Helvetica Neue Medium"/>
                <a:cs typeface="Helvetica Neue Medium"/>
                <a:sym typeface="Helvetica Neue Medium"/>
              </a:defRPr>
            </a:lvl1pPr>
            <a:lvl2pPr algn="ctr" defTabSz="2311906">
              <a:lnSpc>
                <a:spcPct val="80000"/>
              </a:lnSpc>
              <a:defRPr sz="10800" b="0" spc="-215">
                <a:latin typeface="Helvetica Neue Medium"/>
                <a:ea typeface="Helvetica Neue Medium"/>
                <a:cs typeface="Helvetica Neue Medium"/>
                <a:sym typeface="Helvetica Neue Medium"/>
              </a:defRPr>
            </a:lvl2pPr>
            <a:lvl3pPr algn="ctr" defTabSz="2311906">
              <a:lnSpc>
                <a:spcPct val="80000"/>
              </a:lnSpc>
              <a:defRPr sz="10800" b="0" spc="-215">
                <a:latin typeface="Helvetica Neue Medium"/>
                <a:ea typeface="Helvetica Neue Medium"/>
                <a:cs typeface="Helvetica Neue Medium"/>
                <a:sym typeface="Helvetica Neue Medium"/>
              </a:defRPr>
            </a:lvl3pPr>
            <a:lvl4pPr algn="ctr" defTabSz="2311906">
              <a:lnSpc>
                <a:spcPct val="80000"/>
              </a:lnSpc>
              <a:defRPr sz="10800" b="0" spc="-215">
                <a:latin typeface="Helvetica Neue Medium"/>
                <a:ea typeface="Helvetica Neue Medium"/>
                <a:cs typeface="Helvetica Neue Medium"/>
                <a:sym typeface="Helvetica Neue Medium"/>
              </a:defRPr>
            </a:lvl4pPr>
            <a:lvl5pPr algn="ctr" defTabSz="2311906">
              <a:lnSpc>
                <a:spcPct val="80000"/>
              </a:lnSpc>
              <a:defRPr sz="10800" b="0" spc="-215">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482599" y="4189571"/>
            <a:ext cx="8788401" cy="2896634"/>
          </a:xfrm>
          <a:prstGeom prst="rect">
            <a:avLst/>
          </a:prstGeom>
        </p:spPr>
        <p:txBody>
          <a:bodyPr anchor="b"/>
          <a:lstStyle>
            <a:lvl1pPr algn="ctr" defTabSz="2311906">
              <a:lnSpc>
                <a:spcPct val="80000"/>
              </a:lnSpc>
              <a:defRPr sz="23600" spc="-235"/>
            </a:lvl1pPr>
            <a:lvl2pPr algn="ctr" defTabSz="2311906">
              <a:lnSpc>
                <a:spcPct val="80000"/>
              </a:lnSpc>
              <a:defRPr sz="23600" spc="-235"/>
            </a:lvl2pPr>
            <a:lvl3pPr algn="ctr" defTabSz="2311906">
              <a:lnSpc>
                <a:spcPct val="80000"/>
              </a:lnSpc>
              <a:defRPr sz="23600" spc="-235"/>
            </a:lvl3pPr>
            <a:lvl4pPr algn="ctr" defTabSz="2311906">
              <a:lnSpc>
                <a:spcPct val="80000"/>
              </a:lnSpc>
              <a:defRPr sz="23600" spc="-235"/>
            </a:lvl4pPr>
            <a:lvl5pPr algn="ctr" defTabSz="2311906">
              <a:lnSpc>
                <a:spcPct val="80000"/>
              </a:lnSpc>
              <a:defRPr sz="23600" spc="-235"/>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82599" y="7064072"/>
            <a:ext cx="8788401" cy="373913"/>
          </a:xfrm>
          <a:prstGeom prst="rect">
            <a:avLst/>
          </a:prstGeom>
        </p:spPr>
        <p:txBody>
          <a:bodyPr lIns="18287" tIns="18287" rIns="18287" bIns="18287"/>
          <a:lstStyle>
            <a:lvl1pPr algn="ctr" defTabSz="328732">
              <a:defRPr sz="2184"/>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72010" y="8029381"/>
            <a:ext cx="8080021" cy="254792"/>
          </a:xfrm>
          <a:prstGeom prst="rect">
            <a:avLst/>
          </a:prstGeom>
        </p:spPr>
        <p:txBody>
          <a:bodyPr lIns="18287" tIns="18287" rIns="18287" bIns="18287"/>
          <a:lstStyle>
            <a:lvl1pPr defTabSz="360040">
              <a:defRPr sz="1564"/>
            </a:lvl1pPr>
          </a:lstStyle>
          <a:p>
            <a:r>
              <a:t>Attribution</a:t>
            </a:r>
          </a:p>
        </p:txBody>
      </p:sp>
      <p:sp>
        <p:nvSpPr>
          <p:cNvPr id="116" name="Body Level One…"/>
          <p:cNvSpPr txBox="1">
            <a:spLocks noGrp="1"/>
          </p:cNvSpPr>
          <p:nvPr>
            <p:ph type="body" sz="quarter" idx="1" hasCustomPrompt="1"/>
          </p:nvPr>
        </p:nvSpPr>
        <p:spPr>
          <a:xfrm>
            <a:off x="701569" y="5735144"/>
            <a:ext cx="8350462" cy="1534512"/>
          </a:xfrm>
          <a:prstGeom prst="rect">
            <a:avLst/>
          </a:prstGeom>
        </p:spPr>
        <p:txBody>
          <a:bodyPr/>
          <a:lstStyle>
            <a:lvl1pPr marL="605793" indent="-445534" defTabSz="2311906">
              <a:lnSpc>
                <a:spcPct val="90000"/>
              </a:lnSpc>
              <a:defRPr sz="8000" b="0" spc="-159">
                <a:latin typeface="Helvetica Neue Medium"/>
                <a:ea typeface="Helvetica Neue Medium"/>
                <a:cs typeface="Helvetica Neue Medium"/>
                <a:sym typeface="Helvetica Neue Medium"/>
              </a:defRPr>
            </a:lvl1pPr>
            <a:lvl2pPr marL="605793" indent="-445534" defTabSz="2311906">
              <a:lnSpc>
                <a:spcPct val="90000"/>
              </a:lnSpc>
              <a:defRPr sz="8000" b="0" spc="-159">
                <a:latin typeface="Helvetica Neue Medium"/>
                <a:ea typeface="Helvetica Neue Medium"/>
                <a:cs typeface="Helvetica Neue Medium"/>
                <a:sym typeface="Helvetica Neue Medium"/>
              </a:defRPr>
            </a:lvl2pPr>
            <a:lvl3pPr marL="605793" indent="-445534" defTabSz="2311906">
              <a:lnSpc>
                <a:spcPct val="90000"/>
              </a:lnSpc>
              <a:defRPr sz="8000" b="0" spc="-159">
                <a:latin typeface="Helvetica Neue Medium"/>
                <a:ea typeface="Helvetica Neue Medium"/>
                <a:cs typeface="Helvetica Neue Medium"/>
                <a:sym typeface="Helvetica Neue Medium"/>
              </a:defRPr>
            </a:lvl3pPr>
            <a:lvl4pPr marL="605793" indent="-445534" defTabSz="2311906">
              <a:lnSpc>
                <a:spcPct val="90000"/>
              </a:lnSpc>
              <a:defRPr sz="8000" b="0" spc="-159">
                <a:latin typeface="Helvetica Neue Medium"/>
                <a:ea typeface="Helvetica Neue Medium"/>
                <a:cs typeface="Helvetica Neue Medium"/>
                <a:sym typeface="Helvetica Neue Medium"/>
              </a:defRPr>
            </a:lvl4pPr>
            <a:lvl5pPr marL="605793" indent="-445534" defTabSz="2311906">
              <a:lnSpc>
                <a:spcPct val="90000"/>
              </a:lnSpc>
              <a:defRPr sz="8000" b="0" spc="-15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6304279" y="4165600"/>
            <a:ext cx="2975641" cy="2379871"/>
          </a:xfrm>
          <a:prstGeom prst="rect">
            <a:avLst/>
          </a:prstGeom>
        </p:spPr>
        <p:txBody>
          <a:bodyPr lIns="91439" tIns="45719" rIns="91439" bIns="45719">
            <a:noAutofit/>
          </a:bodyPr>
          <a:lstStyle/>
          <a:p>
            <a:endParaRPr/>
          </a:p>
        </p:txBody>
      </p:sp>
      <p:sp>
        <p:nvSpPr>
          <p:cNvPr id="125" name="Image"/>
          <p:cNvSpPr>
            <a:spLocks noGrp="1"/>
          </p:cNvSpPr>
          <p:nvPr>
            <p:ph type="pic" sz="quarter" idx="22"/>
          </p:nvPr>
        </p:nvSpPr>
        <p:spPr>
          <a:xfrm>
            <a:off x="5400040" y="5350509"/>
            <a:ext cx="4175761" cy="4860073"/>
          </a:xfrm>
          <a:prstGeom prst="rect">
            <a:avLst/>
          </a:prstGeom>
        </p:spPr>
        <p:txBody>
          <a:bodyPr lIns="91439" tIns="45719" rIns="91439" bIns="45719">
            <a:noAutofit/>
          </a:bodyPr>
          <a:lstStyle/>
          <a:p>
            <a:endParaRPr/>
          </a:p>
        </p:txBody>
      </p:sp>
      <p:sp>
        <p:nvSpPr>
          <p:cNvPr id="126" name="Image"/>
          <p:cNvSpPr>
            <a:spLocks noGrp="1"/>
          </p:cNvSpPr>
          <p:nvPr>
            <p:ph type="pic" sz="half" idx="23"/>
          </p:nvPr>
        </p:nvSpPr>
        <p:spPr>
          <a:xfrm>
            <a:off x="-55881" y="3957320"/>
            <a:ext cx="6644642" cy="498348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533401" y="1549399"/>
            <a:ext cx="10820401" cy="8656322"/>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462281" y="3241039"/>
            <a:ext cx="10698482" cy="6407574"/>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82599" y="6609080"/>
            <a:ext cx="8788401" cy="1859281"/>
          </a:xfrm>
          <a:prstGeom prst="rect">
            <a:avLst/>
          </a:prstGeom>
        </p:spPr>
        <p:txBody>
          <a:bodyPr/>
          <a:lstStyle/>
          <a:p>
            <a:r>
              <a:t>Presentation Title</a:t>
            </a:r>
          </a:p>
        </p:txBody>
      </p:sp>
      <p:sp>
        <p:nvSpPr>
          <p:cNvPr id="23" name="Author and Date"/>
          <p:cNvSpPr txBox="1">
            <a:spLocks noGrp="1"/>
          </p:cNvSpPr>
          <p:nvPr>
            <p:ph type="body" sz="quarter" idx="22" hasCustomPrompt="1"/>
          </p:nvPr>
        </p:nvSpPr>
        <p:spPr>
          <a:xfrm>
            <a:off x="483076" y="4201655"/>
            <a:ext cx="8787449" cy="254792"/>
          </a:xfrm>
          <a:prstGeom prst="rect">
            <a:avLst/>
          </a:prstGeom>
        </p:spPr>
        <p:txBody>
          <a:bodyPr lIns="18287" tIns="18287" rIns="18287" bIns="18287"/>
          <a:lstStyle>
            <a:lvl1pPr defTabSz="360040">
              <a:defRPr sz="1564"/>
            </a:lvl1pPr>
          </a:lstStyle>
          <a:p>
            <a:r>
              <a:t>Author and Date</a:t>
            </a:r>
          </a:p>
        </p:txBody>
      </p:sp>
      <p:sp>
        <p:nvSpPr>
          <p:cNvPr id="24" name="Body Level One…"/>
          <p:cNvSpPr txBox="1">
            <a:spLocks noGrp="1"/>
          </p:cNvSpPr>
          <p:nvPr>
            <p:ph type="body" sz="quarter" idx="1" hasCustomPrompt="1"/>
          </p:nvPr>
        </p:nvSpPr>
        <p:spPr>
          <a:xfrm>
            <a:off x="482599" y="8403164"/>
            <a:ext cx="8788401" cy="446781"/>
          </a:xfrm>
          <a:prstGeom prst="rect">
            <a:avLst/>
          </a:prstGeom>
        </p:spPr>
        <p:txBody>
          <a:body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sz="half" idx="21"/>
          </p:nvPr>
        </p:nvSpPr>
        <p:spPr>
          <a:xfrm>
            <a:off x="4389120" y="3677920"/>
            <a:ext cx="4857935" cy="5654041"/>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82599" y="4267200"/>
            <a:ext cx="3911601" cy="2352910"/>
          </a:xfrm>
          <a:prstGeom prst="rect">
            <a:avLst/>
          </a:prstGeom>
        </p:spPr>
        <p:txBody>
          <a:bodyPr/>
          <a:lstStyle>
            <a:lvl1pPr>
              <a:defRPr sz="8000" spc="-159"/>
            </a:lvl1pPr>
          </a:lstStyle>
          <a:p>
            <a:r>
              <a:t>Slide Title</a:t>
            </a:r>
          </a:p>
        </p:txBody>
      </p:sp>
      <p:sp>
        <p:nvSpPr>
          <p:cNvPr id="34" name="Body Level One…"/>
          <p:cNvSpPr txBox="1">
            <a:spLocks noGrp="1"/>
          </p:cNvSpPr>
          <p:nvPr>
            <p:ph type="body" sz="quarter" idx="1" hasCustomPrompt="1"/>
          </p:nvPr>
        </p:nvSpPr>
        <p:spPr>
          <a:xfrm>
            <a:off x="482599" y="6583430"/>
            <a:ext cx="3911601" cy="2154170"/>
          </a:xfrm>
          <a:prstGeom prst="rect">
            <a:avLst/>
          </a:prstGeom>
        </p:spPr>
        <p:txBody>
          <a:body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734651" y="8879582"/>
            <a:ext cx="279299" cy="26355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82599" y="4191000"/>
            <a:ext cx="8788401" cy="573266"/>
          </a:xfrm>
          <a:prstGeom prst="rect">
            <a:avLst/>
          </a:prstGeom>
        </p:spPr>
        <p:txBody>
          <a:bodyPr anchor="t"/>
          <a:lstStyle>
            <a:lvl1pPr>
              <a:defRPr sz="8000" spc="-159"/>
            </a:lvl1pPr>
          </a:lstStyle>
          <a:p>
            <a:r>
              <a:t>Slide Title</a:t>
            </a:r>
          </a:p>
        </p:txBody>
      </p:sp>
      <p:sp>
        <p:nvSpPr>
          <p:cNvPr id="43" name="Slide Subtitle"/>
          <p:cNvSpPr txBox="1">
            <a:spLocks noGrp="1"/>
          </p:cNvSpPr>
          <p:nvPr>
            <p:ph type="body" sz="quarter" idx="21" hasCustomPrompt="1"/>
          </p:nvPr>
        </p:nvSpPr>
        <p:spPr>
          <a:xfrm>
            <a:off x="482599" y="4708385"/>
            <a:ext cx="8788401" cy="373912"/>
          </a:xfrm>
          <a:prstGeom prst="rect">
            <a:avLst/>
          </a:prstGeom>
        </p:spPr>
        <p:txBody>
          <a:bodyPr lIns="18287" tIns="18287" rIns="18287" bIns="18287"/>
          <a:lstStyle>
            <a:lvl1pPr defTabSz="328732">
              <a:defRPr sz="2184"/>
            </a:lvl1pPr>
          </a:lstStyle>
          <a:p>
            <a:r>
              <a:t>Slide Subtitle</a:t>
            </a:r>
          </a:p>
        </p:txBody>
      </p:sp>
      <p:sp>
        <p:nvSpPr>
          <p:cNvPr id="44" name="Body Level One…"/>
          <p:cNvSpPr txBox="1">
            <a:spLocks noGrp="1"/>
          </p:cNvSpPr>
          <p:nvPr>
            <p:ph type="body" sz="half" idx="1" hasCustomPrompt="1"/>
          </p:nvPr>
        </p:nvSpPr>
        <p:spPr>
          <a:xfrm>
            <a:off x="482599" y="5458601"/>
            <a:ext cx="8788401" cy="3302405"/>
          </a:xfrm>
          <a:prstGeom prst="rect">
            <a:avLst/>
          </a:prstGeom>
        </p:spPr>
        <p:txBody>
          <a:bodyPr/>
          <a:lstStyle>
            <a:lvl1pPr marL="558800" indent="-558800" defTabSz="2311906">
              <a:lnSpc>
                <a:spcPct val="90000"/>
              </a:lnSpc>
              <a:spcBef>
                <a:spcPts val="4200"/>
              </a:spcBef>
              <a:buSzPct val="123000"/>
              <a:buChar char="•"/>
              <a:defRPr sz="4400" b="0"/>
            </a:lvl1pPr>
            <a:lvl2pPr marL="1168400" indent="-558800" defTabSz="2311906">
              <a:lnSpc>
                <a:spcPct val="90000"/>
              </a:lnSpc>
              <a:spcBef>
                <a:spcPts val="4200"/>
              </a:spcBef>
              <a:buSzPct val="123000"/>
              <a:buChar char="•"/>
              <a:defRPr sz="4400" b="0"/>
            </a:lvl2pPr>
            <a:lvl3pPr marL="1778000" indent="-558800" defTabSz="2311906">
              <a:lnSpc>
                <a:spcPct val="90000"/>
              </a:lnSpc>
              <a:spcBef>
                <a:spcPts val="4200"/>
              </a:spcBef>
              <a:buSzPct val="123000"/>
              <a:buChar char="•"/>
              <a:defRPr sz="4400" b="0"/>
            </a:lvl3pPr>
            <a:lvl4pPr marL="2387600" indent="-558800" defTabSz="2311906">
              <a:lnSpc>
                <a:spcPct val="90000"/>
              </a:lnSpc>
              <a:spcBef>
                <a:spcPts val="4200"/>
              </a:spcBef>
              <a:buSzPct val="123000"/>
              <a:buChar char="•"/>
              <a:defRPr sz="4400" b="0"/>
            </a:lvl4pPr>
            <a:lvl5pPr marL="2997200" indent="-558800" defTabSz="2311906">
              <a:lnSpc>
                <a:spcPct val="90000"/>
              </a:lnSpc>
              <a:spcBef>
                <a:spcPts val="4200"/>
              </a:spcBef>
              <a:buSzPct val="123000"/>
              <a:buChar char="•"/>
              <a:defRPr sz="4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sz="half" idx="1" hasCustomPrompt="1"/>
          </p:nvPr>
        </p:nvSpPr>
        <p:spPr>
          <a:xfrm>
            <a:off x="482599" y="5458601"/>
            <a:ext cx="8788401" cy="3302405"/>
          </a:xfrm>
          <a:prstGeom prst="rect">
            <a:avLst/>
          </a:prstGeom>
        </p:spPr>
        <p:txBody>
          <a:bodyPr numCol="2" spcCol="439420"/>
          <a:lstStyle>
            <a:lvl1pPr marL="558800" indent="-558800" defTabSz="2311906">
              <a:lnSpc>
                <a:spcPct val="90000"/>
              </a:lnSpc>
              <a:spcBef>
                <a:spcPts val="4200"/>
              </a:spcBef>
              <a:buSzPct val="123000"/>
              <a:buChar char="•"/>
              <a:defRPr sz="4400" b="0"/>
            </a:lvl1pPr>
            <a:lvl2pPr marL="1168400" indent="-558800" defTabSz="2311906">
              <a:lnSpc>
                <a:spcPct val="90000"/>
              </a:lnSpc>
              <a:spcBef>
                <a:spcPts val="4200"/>
              </a:spcBef>
              <a:buSzPct val="123000"/>
              <a:buChar char="•"/>
              <a:defRPr sz="4400" b="0"/>
            </a:lvl2pPr>
            <a:lvl3pPr marL="1778000" indent="-558800" defTabSz="2311906">
              <a:lnSpc>
                <a:spcPct val="90000"/>
              </a:lnSpc>
              <a:spcBef>
                <a:spcPts val="4200"/>
              </a:spcBef>
              <a:buSzPct val="123000"/>
              <a:buChar char="•"/>
              <a:defRPr sz="4400" b="0"/>
            </a:lvl3pPr>
            <a:lvl4pPr marL="2387600" indent="-558800" defTabSz="2311906">
              <a:lnSpc>
                <a:spcPct val="90000"/>
              </a:lnSpc>
              <a:spcBef>
                <a:spcPts val="4200"/>
              </a:spcBef>
              <a:buSzPct val="123000"/>
              <a:buChar char="•"/>
              <a:defRPr sz="4400" b="0"/>
            </a:lvl4pPr>
            <a:lvl5pPr marL="2997200" indent="-558800" defTabSz="2311906">
              <a:lnSpc>
                <a:spcPct val="90000"/>
              </a:lnSpc>
              <a:spcBef>
                <a:spcPts val="4200"/>
              </a:spcBef>
              <a:buSzPct val="123000"/>
              <a:buChar char="•"/>
              <a:defRPr sz="4400" b="0"/>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82599" y="4708385"/>
            <a:ext cx="3911601" cy="373912"/>
          </a:xfrm>
          <a:prstGeom prst="rect">
            <a:avLst/>
          </a:prstGeom>
        </p:spPr>
        <p:txBody>
          <a:bodyPr lIns="18287" tIns="18287" rIns="18287" bIns="18287"/>
          <a:lstStyle>
            <a:lvl1pPr defTabSz="328732">
              <a:defRPr sz="2184"/>
            </a:lvl1pPr>
          </a:lstStyle>
          <a:p>
            <a:r>
              <a:t>Slide Subtitle</a:t>
            </a:r>
          </a:p>
        </p:txBody>
      </p:sp>
      <p:sp>
        <p:nvSpPr>
          <p:cNvPr id="61" name="Body Level One…"/>
          <p:cNvSpPr txBox="1">
            <a:spLocks noGrp="1"/>
          </p:cNvSpPr>
          <p:nvPr>
            <p:ph type="body" sz="quarter" idx="1" hasCustomPrompt="1"/>
          </p:nvPr>
        </p:nvSpPr>
        <p:spPr>
          <a:xfrm>
            <a:off x="482599" y="5458601"/>
            <a:ext cx="3911601" cy="3302653"/>
          </a:xfrm>
          <a:prstGeom prst="rect">
            <a:avLst/>
          </a:prstGeom>
        </p:spPr>
        <p:txBody>
          <a:bodyPr/>
          <a:lstStyle>
            <a:lvl1pPr marL="558800" indent="-558800" defTabSz="2311906">
              <a:lnSpc>
                <a:spcPct val="90000"/>
              </a:lnSpc>
              <a:spcBef>
                <a:spcPts val="4200"/>
              </a:spcBef>
              <a:buSzPct val="123000"/>
              <a:buChar char="•"/>
              <a:defRPr sz="4400" b="0"/>
            </a:lvl1pPr>
            <a:lvl2pPr marL="1168400" indent="-558800" defTabSz="2311906">
              <a:lnSpc>
                <a:spcPct val="90000"/>
              </a:lnSpc>
              <a:spcBef>
                <a:spcPts val="4200"/>
              </a:spcBef>
              <a:buSzPct val="123000"/>
              <a:buChar char="•"/>
              <a:defRPr sz="4400" b="0"/>
            </a:lvl2pPr>
            <a:lvl3pPr marL="1778000" indent="-558800" defTabSz="2311906">
              <a:lnSpc>
                <a:spcPct val="90000"/>
              </a:lnSpc>
              <a:spcBef>
                <a:spcPts val="4200"/>
              </a:spcBef>
              <a:buSzPct val="123000"/>
              <a:buChar char="•"/>
              <a:defRPr sz="4400" b="0"/>
            </a:lvl3pPr>
            <a:lvl4pPr marL="2387600" indent="-558800" defTabSz="2311906">
              <a:lnSpc>
                <a:spcPct val="90000"/>
              </a:lnSpc>
              <a:spcBef>
                <a:spcPts val="4200"/>
              </a:spcBef>
              <a:buSzPct val="123000"/>
              <a:buChar char="•"/>
              <a:defRPr sz="4400" b="0"/>
            </a:lvl4pPr>
            <a:lvl5pPr marL="2997200" indent="-558800" defTabSz="2311906">
              <a:lnSpc>
                <a:spcPct val="90000"/>
              </a:lnSpc>
              <a:spcBef>
                <a:spcPts val="4200"/>
              </a:spcBef>
              <a:buSzPct val="123000"/>
              <a:buChar char="•"/>
              <a:defRPr sz="4400" b="0"/>
            </a:lvl5pPr>
          </a:lstStyle>
          <a:p>
            <a:r>
              <a:t>Slide bullet text</a:t>
            </a:r>
          </a:p>
          <a:p>
            <a:pPr lvl="1"/>
            <a:endParaRPr/>
          </a:p>
          <a:p>
            <a:pPr lvl="2"/>
            <a:endParaRPr/>
          </a:p>
          <a:p>
            <a:pPr lvl="3"/>
            <a:endParaRPr/>
          </a:p>
          <a:p>
            <a:pPr lvl="4"/>
            <a:endParaRPr/>
          </a:p>
        </p:txBody>
      </p:sp>
      <p:sp>
        <p:nvSpPr>
          <p:cNvPr id="62" name="660384004_1290x1720.jpg"/>
          <p:cNvSpPr>
            <a:spLocks noGrp="1"/>
          </p:cNvSpPr>
          <p:nvPr>
            <p:ph type="pic" sz="half" idx="22"/>
          </p:nvPr>
        </p:nvSpPr>
        <p:spPr>
          <a:xfrm>
            <a:off x="4876800" y="3596294"/>
            <a:ext cx="4366750" cy="5822333"/>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82599" y="4191000"/>
            <a:ext cx="3911601" cy="574041"/>
          </a:xfrm>
          <a:prstGeom prst="rect">
            <a:avLst/>
          </a:prstGeom>
        </p:spPr>
        <p:txBody>
          <a:bodyPr anchor="t"/>
          <a:lstStyle>
            <a:lvl1pPr>
              <a:defRPr sz="8000" spc="-159"/>
            </a:lvl1p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82598" y="5572759"/>
            <a:ext cx="8788403" cy="1859281"/>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734651" y="8879582"/>
            <a:ext cx="279299" cy="26355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82599" y="4191000"/>
            <a:ext cx="8788401" cy="573980"/>
          </a:xfrm>
          <a:prstGeom prst="rect">
            <a:avLst/>
          </a:prstGeom>
        </p:spPr>
        <p:txBody>
          <a:bodyPr anchor="t"/>
          <a:lstStyle>
            <a:lvl1pPr>
              <a:defRPr sz="8000" spc="-159"/>
            </a:lvl1pPr>
          </a:lstStyle>
          <a:p>
            <a:r>
              <a:t>Slide Title</a:t>
            </a:r>
          </a:p>
        </p:txBody>
      </p:sp>
      <p:sp>
        <p:nvSpPr>
          <p:cNvPr id="80" name="Slide Subtitle"/>
          <p:cNvSpPr txBox="1">
            <a:spLocks noGrp="1"/>
          </p:cNvSpPr>
          <p:nvPr>
            <p:ph type="body" sz="quarter" idx="21" hasCustomPrompt="1"/>
          </p:nvPr>
        </p:nvSpPr>
        <p:spPr>
          <a:xfrm>
            <a:off x="482599" y="4708385"/>
            <a:ext cx="8788401" cy="373912"/>
          </a:xfrm>
          <a:prstGeom prst="rect">
            <a:avLst/>
          </a:prstGeom>
        </p:spPr>
        <p:txBody>
          <a:bodyPr lIns="18287" tIns="18287" rIns="18287" bIns="18287"/>
          <a:lstStyle>
            <a:lvl1pPr defTabSz="328732">
              <a:defRPr sz="2184"/>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82599" y="4191000"/>
            <a:ext cx="8788401" cy="574041"/>
          </a:xfrm>
          <a:prstGeom prst="rect">
            <a:avLst/>
          </a:prstGeom>
        </p:spPr>
        <p:txBody>
          <a:bodyPr anchor="t"/>
          <a:lstStyle>
            <a:lvl1pPr>
              <a:defRPr sz="8000" spc="-159"/>
            </a:lvl1pPr>
          </a:lstStyle>
          <a:p>
            <a:r>
              <a:t>Agenda Title</a:t>
            </a:r>
          </a:p>
        </p:txBody>
      </p:sp>
      <p:sp>
        <p:nvSpPr>
          <p:cNvPr id="89" name="Agenda Subtitle"/>
          <p:cNvSpPr txBox="1">
            <a:spLocks noGrp="1"/>
          </p:cNvSpPr>
          <p:nvPr>
            <p:ph type="body" sz="quarter" idx="21" hasCustomPrompt="1"/>
          </p:nvPr>
        </p:nvSpPr>
        <p:spPr>
          <a:xfrm>
            <a:off x="482599" y="4708385"/>
            <a:ext cx="8788401" cy="373912"/>
          </a:xfrm>
          <a:prstGeom prst="rect">
            <a:avLst/>
          </a:prstGeom>
        </p:spPr>
        <p:txBody>
          <a:bodyPr lIns="18287" tIns="18287" rIns="18287" bIns="18287"/>
          <a:lstStyle>
            <a:lvl1pPr defTabSz="328732">
              <a:defRPr sz="2184"/>
            </a:lvl1pPr>
          </a:lstStyle>
          <a:p>
            <a:r>
              <a:t>Agenda Subtitle</a:t>
            </a:r>
          </a:p>
        </p:txBody>
      </p:sp>
      <p:sp>
        <p:nvSpPr>
          <p:cNvPr id="90" name="Body Level One…"/>
          <p:cNvSpPr txBox="1">
            <a:spLocks noGrp="1"/>
          </p:cNvSpPr>
          <p:nvPr>
            <p:ph type="body" sz="half" idx="1" hasCustomPrompt="1"/>
          </p:nvPr>
        </p:nvSpPr>
        <p:spPr>
          <a:xfrm>
            <a:off x="482599" y="5458601"/>
            <a:ext cx="8788401" cy="3302405"/>
          </a:xfrm>
          <a:prstGeom prst="rect">
            <a:avLst/>
          </a:prstGeom>
        </p:spPr>
        <p:txBody>
          <a:bodyPr/>
          <a:lstStyle>
            <a:lvl1pPr>
              <a:spcBef>
                <a:spcPts val="1700"/>
              </a:spcBef>
              <a:defRPr b="0" spc="-52"/>
            </a:lvl1pPr>
            <a:lvl2pPr>
              <a:spcBef>
                <a:spcPts val="1700"/>
              </a:spcBef>
              <a:defRPr b="0" spc="-52"/>
            </a:lvl2pPr>
            <a:lvl3pPr>
              <a:spcBef>
                <a:spcPts val="1700"/>
              </a:spcBef>
              <a:defRPr b="0" spc="-52"/>
            </a:lvl3pPr>
            <a:lvl4pPr>
              <a:spcBef>
                <a:spcPts val="1700"/>
              </a:spcBef>
              <a:defRPr b="0" spc="-52"/>
            </a:lvl4pPr>
            <a:lvl5pPr>
              <a:spcBef>
                <a:spcPts val="1700"/>
              </a:spcBef>
              <a:defRPr b="0" spc="-52"/>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482598" y="4789196"/>
            <a:ext cx="8788403" cy="18592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320" tIns="20320" rIns="20320" bIns="20320" anchor="b">
            <a:normAutofit/>
          </a:bodyPr>
          <a:lstStyle/>
          <a:p>
            <a:r>
              <a:t>Presentation Title</a:t>
            </a:r>
          </a:p>
        </p:txBody>
      </p:sp>
      <p:sp>
        <p:nvSpPr>
          <p:cNvPr id="3" name="Body Level One…"/>
          <p:cNvSpPr txBox="1">
            <a:spLocks noGrp="1"/>
          </p:cNvSpPr>
          <p:nvPr>
            <p:ph type="body" idx="1" hasCustomPrompt="1"/>
          </p:nvPr>
        </p:nvSpPr>
        <p:spPr>
          <a:xfrm>
            <a:off x="480537" y="6648476"/>
            <a:ext cx="8788401" cy="762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0320" tIns="20320" rIns="20320" bIns="20320">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734651" y="8877889"/>
            <a:ext cx="279299" cy="263551"/>
          </a:xfrm>
          <a:prstGeom prst="rect">
            <a:avLst/>
          </a:prstGeom>
          <a:ln w="3175">
            <a:miter lim="400000"/>
          </a:ln>
        </p:spPr>
        <p:txBody>
          <a:bodyPr wrap="none" lIns="20320" tIns="20320" rIns="20320" bIns="20320" anchor="b">
            <a:spAutoFit/>
          </a:bodyPr>
          <a:lstStyle>
            <a:lvl1pPr algn="ctr" defTabSz="553908">
              <a:lnSpc>
                <a:spcPct val="100000"/>
              </a:lnSpc>
              <a:spcBef>
                <a:spcPts val="0"/>
              </a:spcBef>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1pPr>
      <a:lvl2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2pPr>
      <a:lvl3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3pPr>
      <a:lvl4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4pPr>
      <a:lvl5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5pPr>
      <a:lvl6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6pPr>
      <a:lvl7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7pPr>
      <a:lvl8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8pPr>
      <a:lvl9pPr marL="0" marR="0" indent="0" algn="l" defTabSz="2311906" rtl="0" latinLnBrk="0">
        <a:lnSpc>
          <a:spcPct val="80000"/>
        </a:lnSpc>
        <a:spcBef>
          <a:spcPts val="0"/>
        </a:spcBef>
        <a:spcAft>
          <a:spcPts val="0"/>
        </a:spcAft>
        <a:buClrTx/>
        <a:buSzTx/>
        <a:buFontTx/>
        <a:buNone/>
        <a:tabLst/>
        <a:defRPr sz="10800" b="1" i="0" u="none" strike="noStrike" cap="none" spc="-215" baseline="0">
          <a:solidFill>
            <a:srgbClr val="000000"/>
          </a:solidFill>
          <a:uFillTx/>
          <a:latin typeface="+mn-lt"/>
          <a:ea typeface="+mn-ea"/>
          <a:cs typeface="+mn-cs"/>
          <a:sym typeface="Helvetica Neue"/>
        </a:defRPr>
      </a:lvl9pPr>
    </p:titleStyle>
    <p:bodyStyle>
      <a:lvl1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0" algn="l" defTabSz="782696"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0" algn="ctr" defTabSz="553908"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hyperlink" Target="https://www.gw-openscience.org/" TargetMode="External"/><Relationship Id="rId2" Type="http://schemas.openxmlformats.org/officeDocument/2006/relationships/image" Target="../media/image9.emf"/><Relationship Id="rId1" Type="http://schemas.openxmlformats.org/officeDocument/2006/relationships/slideLayout" Target="../slideLayouts/slideLayout1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he 39 events reported in the catalog are listed with their primary mass in solar masses  , their mass ratio  ( ), their effective spin perpendicular to the orbital plane   , and their distance  , along with the detectors that observed the event (H: Hanf"/>
          <p:cNvSpPr txBox="1"/>
          <p:nvPr/>
        </p:nvSpPr>
        <p:spPr>
          <a:xfrm>
            <a:off x="339162" y="10953306"/>
            <a:ext cx="9090537" cy="638636"/>
          </a:xfrm>
          <a:prstGeom prst="rect">
            <a:avLst/>
          </a:prstGeom>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20320" tIns="20320" rIns="20320" bIns="20320" anchor="ctr">
            <a:spAutoFit/>
          </a:bodyPr>
          <a:lstStyle/>
          <a:p>
            <a:pPr algn="just" defTabSz="457200">
              <a:lnSpc>
                <a:spcPct val="100000"/>
              </a:lnSpc>
              <a:spcBef>
                <a:spcPts val="100"/>
              </a:spcBef>
              <a:defRPr sz="1600" spc="-32">
                <a:solidFill>
                  <a:srgbClr val="1B426C"/>
                </a:solidFill>
                <a:latin typeface="Helvetica Neue Light"/>
                <a:ea typeface="Helvetica Neue Light"/>
                <a:cs typeface="Helvetica Neue Light"/>
                <a:sym typeface="Helvetica Neue Light"/>
              </a:defRPr>
            </a:pPr>
            <a:r>
              <a:rPr lang="en-GB" sz="1500">
                <a:latin typeface="Arial" panose="020B0604020202020204" pitchFamily="34" charset="0"/>
                <a:cs typeface="Arial" panose="020B0604020202020204" pitchFamily="34" charset="0"/>
              </a:rPr>
              <a:t>Properties of the events </a:t>
            </a:r>
            <a:r>
              <a:rPr lang="en-GB" sz="1500" dirty="0">
                <a:latin typeface="Arial" panose="020B0604020202020204" pitchFamily="34" charset="0"/>
                <a:cs typeface="Arial" panose="020B0604020202020204" pitchFamily="34" charset="0"/>
              </a:rPr>
              <a:t>reported in </a:t>
            </a:r>
            <a:r>
              <a:rPr lang="en-GB" sz="1500">
                <a:latin typeface="Arial" panose="020B0604020202020204" pitchFamily="34" charset="0"/>
                <a:cs typeface="Arial" panose="020B0604020202020204" pitchFamily="34" charset="0"/>
              </a:rPr>
              <a:t>the O3b catalog </a:t>
            </a:r>
            <a:r>
              <a:rPr lang="en-GB" sz="1500" dirty="0">
                <a:latin typeface="Arial" panose="020B0604020202020204" pitchFamily="34" charset="0"/>
                <a:cs typeface="Arial" panose="020B0604020202020204" pitchFamily="34" charset="0"/>
              </a:rPr>
              <a:t>are </a:t>
            </a:r>
            <a:r>
              <a:rPr lang="en-GB" sz="1500">
                <a:latin typeface="Arial" panose="020B0604020202020204" pitchFamily="34" charset="0"/>
                <a:cs typeface="Arial" panose="020B0604020202020204" pitchFamily="34" charset="0"/>
              </a:rPr>
              <a:t>listed above: chirp mass</a:t>
            </a:r>
            <a:r>
              <a:rPr lang="en-GB"/>
              <a:t>      , </a:t>
            </a:r>
            <a:r>
              <a:rPr lang="en-GB" sz="1500">
                <a:latin typeface="Arial" panose="020B0604020202020204" pitchFamily="34" charset="0"/>
                <a:cs typeface="Arial" panose="020B0604020202020204" pitchFamily="34" charset="0"/>
              </a:rPr>
              <a:t>in solar masses, mass ratio    , effective inspiral spin          , effective precession spin</a:t>
            </a:r>
            <a:r>
              <a:rPr lang="en-GB"/>
              <a:t>        , </a:t>
            </a:r>
            <a:r>
              <a:rPr lang="en-GB" sz="1500">
                <a:latin typeface="Arial" panose="020B0604020202020204" pitchFamily="34" charset="0"/>
                <a:cs typeface="Arial" panose="020B0604020202020204" pitchFamily="34" charset="0"/>
              </a:rPr>
              <a:t>and distance</a:t>
            </a:r>
            <a:r>
              <a:rPr lang="en-GB"/>
              <a:t>        , </a:t>
            </a:r>
            <a:r>
              <a:rPr lang="en-GB" sz="1500">
                <a:latin typeface="Arial" panose="020B0604020202020204" pitchFamily="34" charset="0"/>
                <a:cs typeface="Arial" panose="020B0604020202020204" pitchFamily="34" charset="0"/>
              </a:rPr>
              <a:t>in Gigaparsecs. </a:t>
            </a:r>
            <a:endParaRPr lang="en-GB" sz="1500" dirty="0">
              <a:latin typeface="Arial" panose="020B0604020202020204" pitchFamily="34" charset="0"/>
              <a:cs typeface="Arial" panose="020B0604020202020204" pitchFamily="34" charset="0"/>
            </a:endParaRPr>
          </a:p>
          <a:p>
            <a:pPr defTabSz="457200">
              <a:lnSpc>
                <a:spcPct val="100000"/>
              </a:lnSpc>
              <a:spcBef>
                <a:spcPts val="100"/>
              </a:spcBef>
              <a:defRPr sz="1600" spc="-32">
                <a:solidFill>
                  <a:srgbClr val="1B426C"/>
                </a:solidFill>
                <a:latin typeface="Helvetica Neue Light"/>
                <a:ea typeface="Helvetica Neue Light"/>
                <a:cs typeface="Helvetica Neue Light"/>
                <a:sym typeface="Helvetica Neue Light"/>
              </a:defRPr>
            </a:pPr>
            <a:endParaRPr lang="en-GB" sz="600" dirty="0"/>
          </a:p>
        </p:txBody>
      </p:sp>
      <p:pic>
        <p:nvPicPr>
          <p:cNvPr id="8" name="Picture 7">
            <a:extLst>
              <a:ext uri="{FF2B5EF4-FFF2-40B4-BE49-F238E27FC236}">
                <a16:creationId xmlns:a16="http://schemas.microsoft.com/office/drawing/2014/main" id="{73A2D72D-B644-4699-A197-EA8AE85EF15F}"/>
              </a:ext>
            </a:extLst>
          </p:cNvPr>
          <p:cNvPicPr>
            <a:picLocks noChangeAspect="1"/>
          </p:cNvPicPr>
          <p:nvPr/>
        </p:nvPicPr>
        <p:blipFill rotWithShape="1">
          <a:blip r:embed="rId3"/>
          <a:srcRect t="2801"/>
          <a:stretch/>
        </p:blipFill>
        <p:spPr>
          <a:xfrm>
            <a:off x="102621" y="1540537"/>
            <a:ext cx="8179155" cy="9402311"/>
          </a:xfrm>
          <a:prstGeom prst="rect">
            <a:avLst/>
          </a:prstGeom>
        </p:spPr>
      </p:pic>
      <p:pic>
        <p:nvPicPr>
          <p:cNvPr id="7" name="Picture 6">
            <a:extLst>
              <a:ext uri="{FF2B5EF4-FFF2-40B4-BE49-F238E27FC236}">
                <a16:creationId xmlns:a16="http://schemas.microsoft.com/office/drawing/2014/main" id="{DB009E97-186D-4971-87F5-D45EC0C89021}"/>
              </a:ext>
            </a:extLst>
          </p:cNvPr>
          <p:cNvPicPr>
            <a:picLocks noChangeAspect="1"/>
          </p:cNvPicPr>
          <p:nvPr/>
        </p:nvPicPr>
        <p:blipFill rotWithShape="1">
          <a:blip r:embed="rId4"/>
          <a:srcRect l="78671" r="17497"/>
          <a:stretch/>
        </p:blipFill>
        <p:spPr>
          <a:xfrm>
            <a:off x="8288002" y="1927435"/>
            <a:ext cx="1089059" cy="9052606"/>
          </a:xfrm>
          <a:prstGeom prst="rect">
            <a:avLst/>
          </a:prstGeom>
        </p:spPr>
      </p:pic>
      <p:pic>
        <p:nvPicPr>
          <p:cNvPr id="5" name="Picture 4">
            <a:extLst>
              <a:ext uri="{FF2B5EF4-FFF2-40B4-BE49-F238E27FC236}">
                <a16:creationId xmlns:a16="http://schemas.microsoft.com/office/drawing/2014/main" id="{F0D3A382-8E43-493A-8C82-8C009B3746CF}"/>
              </a:ext>
            </a:extLst>
          </p:cNvPr>
          <p:cNvPicPr>
            <a:picLocks noChangeAspect="1"/>
          </p:cNvPicPr>
          <p:nvPr/>
        </p:nvPicPr>
        <p:blipFill rotWithShape="1">
          <a:blip r:embed="rId5"/>
          <a:srcRect t="4916" r="59909"/>
          <a:stretch/>
        </p:blipFill>
        <p:spPr>
          <a:xfrm>
            <a:off x="7099964" y="10942848"/>
            <a:ext cx="344494" cy="316925"/>
          </a:xfrm>
          <a:prstGeom prst="rect">
            <a:avLst/>
          </a:prstGeom>
        </p:spPr>
      </p:pic>
      <p:pic>
        <p:nvPicPr>
          <p:cNvPr id="9" name="Picture 8">
            <a:extLst>
              <a:ext uri="{FF2B5EF4-FFF2-40B4-BE49-F238E27FC236}">
                <a16:creationId xmlns:a16="http://schemas.microsoft.com/office/drawing/2014/main" id="{D9BAF1C8-CFBA-42B9-83E7-1190FB02B420}"/>
              </a:ext>
            </a:extLst>
          </p:cNvPr>
          <p:cNvPicPr>
            <a:picLocks noChangeAspect="1"/>
          </p:cNvPicPr>
          <p:nvPr/>
        </p:nvPicPr>
        <p:blipFill rotWithShape="1">
          <a:blip r:embed="rId6"/>
          <a:srcRect t="1963" r="17858" b="1"/>
          <a:stretch/>
        </p:blipFill>
        <p:spPr>
          <a:xfrm>
            <a:off x="773259" y="11300298"/>
            <a:ext cx="128171" cy="192546"/>
          </a:xfrm>
          <a:prstGeom prst="rect">
            <a:avLst/>
          </a:prstGeom>
        </p:spPr>
      </p:pic>
      <p:pic>
        <p:nvPicPr>
          <p:cNvPr id="11" name="Picture 10">
            <a:extLst>
              <a:ext uri="{FF2B5EF4-FFF2-40B4-BE49-F238E27FC236}">
                <a16:creationId xmlns:a16="http://schemas.microsoft.com/office/drawing/2014/main" id="{C7006804-8844-4006-A166-92459528E71B}"/>
              </a:ext>
            </a:extLst>
          </p:cNvPr>
          <p:cNvPicPr>
            <a:picLocks noChangeAspect="1"/>
          </p:cNvPicPr>
          <p:nvPr/>
        </p:nvPicPr>
        <p:blipFill rotWithShape="1">
          <a:blip r:embed="rId7"/>
          <a:srcRect t="4178" r="4102"/>
          <a:stretch/>
        </p:blipFill>
        <p:spPr>
          <a:xfrm>
            <a:off x="2722785" y="11203480"/>
            <a:ext cx="441947" cy="260158"/>
          </a:xfrm>
          <a:prstGeom prst="rect">
            <a:avLst/>
          </a:prstGeom>
        </p:spPr>
      </p:pic>
      <p:pic>
        <p:nvPicPr>
          <p:cNvPr id="13" name="Picture 12">
            <a:extLst>
              <a:ext uri="{FF2B5EF4-FFF2-40B4-BE49-F238E27FC236}">
                <a16:creationId xmlns:a16="http://schemas.microsoft.com/office/drawing/2014/main" id="{90188319-5874-4D8C-970A-BD85ADDAD475}"/>
              </a:ext>
            </a:extLst>
          </p:cNvPr>
          <p:cNvPicPr>
            <a:picLocks noChangeAspect="1"/>
          </p:cNvPicPr>
          <p:nvPr/>
        </p:nvPicPr>
        <p:blipFill rotWithShape="1">
          <a:blip r:embed="rId8"/>
          <a:srcRect/>
          <a:stretch/>
        </p:blipFill>
        <p:spPr>
          <a:xfrm>
            <a:off x="5295049" y="11203480"/>
            <a:ext cx="344494" cy="290979"/>
          </a:xfrm>
          <a:prstGeom prst="rect">
            <a:avLst/>
          </a:prstGeom>
        </p:spPr>
      </p:pic>
      <p:pic>
        <p:nvPicPr>
          <p:cNvPr id="16" name="Picture 15">
            <a:extLst>
              <a:ext uri="{FF2B5EF4-FFF2-40B4-BE49-F238E27FC236}">
                <a16:creationId xmlns:a16="http://schemas.microsoft.com/office/drawing/2014/main" id="{9FF44504-3053-42A0-8319-10B00D68CED4}"/>
              </a:ext>
            </a:extLst>
          </p:cNvPr>
          <p:cNvPicPr>
            <a:picLocks noChangeAspect="1"/>
          </p:cNvPicPr>
          <p:nvPr/>
        </p:nvPicPr>
        <p:blipFill>
          <a:blip r:embed="rId9"/>
          <a:stretch>
            <a:fillRect/>
          </a:stretch>
        </p:blipFill>
        <p:spPr>
          <a:xfrm>
            <a:off x="6850039" y="11250044"/>
            <a:ext cx="331795" cy="211562"/>
          </a:xfrm>
          <a:prstGeom prst="rect">
            <a:avLst/>
          </a:prstGeom>
        </p:spPr>
      </p:pic>
      <p:sp>
        <p:nvSpPr>
          <p:cNvPr id="18" name="The 39 events reported in the catalog are listed with their primary mass in solar masses  , their mass ratio  ( ), their effective spin perpendicular to the orbital plane   , and their distance  , along with the detectors that observed the event (H: Hanf">
            <a:extLst>
              <a:ext uri="{FF2B5EF4-FFF2-40B4-BE49-F238E27FC236}">
                <a16:creationId xmlns:a16="http://schemas.microsoft.com/office/drawing/2014/main" id="{072D5676-E7DC-4873-AF14-65EF4BB5743A}"/>
              </a:ext>
            </a:extLst>
          </p:cNvPr>
          <p:cNvSpPr txBox="1"/>
          <p:nvPr/>
        </p:nvSpPr>
        <p:spPr>
          <a:xfrm>
            <a:off x="339162" y="11593005"/>
            <a:ext cx="9071547" cy="1069524"/>
          </a:xfrm>
          <a:prstGeom prst="rect">
            <a:avLst/>
          </a:prstGeom>
          <a:ln w="3175">
            <a:miter lim="400000"/>
          </a:ln>
          <a:extLst>
            <a:ext uri="{C572A759-6A51-4108-AA02-DFA0A04FC94B}">
              <ma14:wrappingTextBoxFlag xmlns:ma14="http://schemas.microsoft.com/office/mac/drawingml/2011/main" xmlns:m="http://schemas.openxmlformats.org/officeDocument/2006/math" xmlns="" xmlns:a14="http://schemas.microsoft.com/office/drawing/2010/main" xmlns:mc="http://schemas.openxmlformats.org/markup-compatibility/2006" val="1"/>
            </a:ext>
          </a:extLst>
        </p:spPr>
        <p:txBody>
          <a:bodyPr wrap="square" lIns="20320" tIns="20320" rIns="20320" bIns="20320" anchor="ctr">
            <a:spAutoFit/>
          </a:bodyPr>
          <a:lstStyle/>
          <a:p>
            <a:pPr algn="just" defTabSz="457200">
              <a:lnSpc>
                <a:spcPct val="100000"/>
              </a:lnSpc>
              <a:spcBef>
                <a:spcPts val="100"/>
              </a:spcBef>
              <a:defRPr sz="1600" spc="-32">
                <a:solidFill>
                  <a:srgbClr val="1B426C"/>
                </a:solidFill>
                <a:latin typeface="Helvetica Neue Light"/>
                <a:ea typeface="Helvetica Neue Light"/>
                <a:cs typeface="Helvetica Neue Light"/>
                <a:sym typeface="Helvetica Neue Light"/>
              </a:defRPr>
            </a:pPr>
            <a:r>
              <a:rPr lang="en-GB" sz="1500">
                <a:latin typeface="Arial" panose="020B0604020202020204" pitchFamily="34" charset="0"/>
                <a:cs typeface="Arial" panose="020B0604020202020204" pitchFamily="34" charset="0"/>
              </a:rPr>
              <a:t>Also listed for each event is the most likely source classification.  </a:t>
            </a:r>
            <a:r>
              <a:rPr lang="en-US" sz="1500">
                <a:latin typeface="Arial" panose="020B0604020202020204" pitchFamily="34" charset="0"/>
                <a:cs typeface="Arial" panose="020B0604020202020204" pitchFamily="34" charset="0"/>
              </a:rPr>
              <a:t>Events labelled BBH are those that we are confident are binary black hole coalescences. Events labelled NSBH are those that are possible neutron star and black hole coalescences. (We consider compact objects that are likely to have masses less than 3 times the mass of our sun to be possible neutron star candidates).</a:t>
            </a:r>
          </a:p>
          <a:p>
            <a:pPr defTabSz="457200">
              <a:lnSpc>
                <a:spcPct val="100000"/>
              </a:lnSpc>
              <a:spcBef>
                <a:spcPts val="100"/>
              </a:spcBef>
              <a:defRPr sz="1600" spc="-32">
                <a:solidFill>
                  <a:srgbClr val="1B426C"/>
                </a:solidFill>
                <a:latin typeface="Helvetica Neue Light"/>
                <a:ea typeface="Helvetica Neue Light"/>
                <a:cs typeface="Helvetica Neue Light"/>
                <a:sym typeface="Helvetica Neue Light"/>
              </a:defRPr>
            </a:pPr>
            <a:endParaRPr lang="en-GB" sz="600" dirty="0"/>
          </a:p>
        </p:txBody>
      </p:sp>
      <p:sp>
        <p:nvSpPr>
          <p:cNvPr id="17" name="TextBox 16">
            <a:extLst>
              <a:ext uri="{FF2B5EF4-FFF2-40B4-BE49-F238E27FC236}">
                <a16:creationId xmlns:a16="http://schemas.microsoft.com/office/drawing/2014/main" id="{1E761D08-A542-477D-B04B-249EA031861B}"/>
              </a:ext>
            </a:extLst>
          </p:cNvPr>
          <p:cNvSpPr txBox="1"/>
          <p:nvPr/>
        </p:nvSpPr>
        <p:spPr>
          <a:xfrm>
            <a:off x="8622907" y="1977741"/>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j-lt"/>
                <a:cs typeface="Arial" panose="020B0604020202020204" pitchFamily="34" charset="0"/>
                <a:sym typeface="Helvetica Neue"/>
              </a:rPr>
              <a:t>BBH</a:t>
            </a:r>
          </a:p>
        </p:txBody>
      </p:sp>
      <p:sp>
        <p:nvSpPr>
          <p:cNvPr id="22" name="TextBox 21">
            <a:extLst>
              <a:ext uri="{FF2B5EF4-FFF2-40B4-BE49-F238E27FC236}">
                <a16:creationId xmlns:a16="http://schemas.microsoft.com/office/drawing/2014/main" id="{6F5154A2-64C4-4AD6-8EF1-7D38CCECD792}"/>
              </a:ext>
            </a:extLst>
          </p:cNvPr>
          <p:cNvSpPr txBox="1"/>
          <p:nvPr/>
        </p:nvSpPr>
        <p:spPr>
          <a:xfrm>
            <a:off x="8620410" y="2212231"/>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3" name="TextBox 22">
            <a:extLst>
              <a:ext uri="{FF2B5EF4-FFF2-40B4-BE49-F238E27FC236}">
                <a16:creationId xmlns:a16="http://schemas.microsoft.com/office/drawing/2014/main" id="{32400CE2-B24B-4FFF-B660-5D2DEFA86B37}"/>
              </a:ext>
            </a:extLst>
          </p:cNvPr>
          <p:cNvSpPr txBox="1"/>
          <p:nvPr/>
        </p:nvSpPr>
        <p:spPr>
          <a:xfrm>
            <a:off x="8621302" y="244521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4" name="TextBox 23">
            <a:extLst>
              <a:ext uri="{FF2B5EF4-FFF2-40B4-BE49-F238E27FC236}">
                <a16:creationId xmlns:a16="http://schemas.microsoft.com/office/drawing/2014/main" id="{4234B8DE-5762-4030-9DEA-14986A0DCE0A}"/>
              </a:ext>
            </a:extLst>
          </p:cNvPr>
          <p:cNvSpPr txBox="1"/>
          <p:nvPr/>
        </p:nvSpPr>
        <p:spPr>
          <a:xfrm>
            <a:off x="8628150" y="267970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5" name="TextBox 24">
            <a:extLst>
              <a:ext uri="{FF2B5EF4-FFF2-40B4-BE49-F238E27FC236}">
                <a16:creationId xmlns:a16="http://schemas.microsoft.com/office/drawing/2014/main" id="{25B39B6C-49F9-4ECC-A18A-E11B91CBE69F}"/>
              </a:ext>
            </a:extLst>
          </p:cNvPr>
          <p:cNvSpPr txBox="1"/>
          <p:nvPr/>
        </p:nvSpPr>
        <p:spPr>
          <a:xfrm>
            <a:off x="8628160" y="2912826"/>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6" name="TextBox 25">
            <a:extLst>
              <a:ext uri="{FF2B5EF4-FFF2-40B4-BE49-F238E27FC236}">
                <a16:creationId xmlns:a16="http://schemas.microsoft.com/office/drawing/2014/main" id="{B11F439E-7433-4B33-B3EB-15827874F963}"/>
              </a:ext>
            </a:extLst>
          </p:cNvPr>
          <p:cNvSpPr txBox="1"/>
          <p:nvPr/>
        </p:nvSpPr>
        <p:spPr>
          <a:xfrm>
            <a:off x="8624280" y="3147107"/>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7" name="TextBox 26">
            <a:extLst>
              <a:ext uri="{FF2B5EF4-FFF2-40B4-BE49-F238E27FC236}">
                <a16:creationId xmlns:a16="http://schemas.microsoft.com/office/drawing/2014/main" id="{4144D286-5BB3-4356-B607-C51BFA901B0A}"/>
              </a:ext>
            </a:extLst>
          </p:cNvPr>
          <p:cNvSpPr txBox="1"/>
          <p:nvPr/>
        </p:nvSpPr>
        <p:spPr>
          <a:xfrm>
            <a:off x="8624497" y="3384396"/>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8" name="TextBox 27">
            <a:extLst>
              <a:ext uri="{FF2B5EF4-FFF2-40B4-BE49-F238E27FC236}">
                <a16:creationId xmlns:a16="http://schemas.microsoft.com/office/drawing/2014/main" id="{121F6D1B-66BF-4487-956C-177EC0744284}"/>
              </a:ext>
            </a:extLst>
          </p:cNvPr>
          <p:cNvSpPr txBox="1"/>
          <p:nvPr/>
        </p:nvSpPr>
        <p:spPr>
          <a:xfrm>
            <a:off x="8621552" y="3615011"/>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29" name="TextBox 28">
            <a:extLst>
              <a:ext uri="{FF2B5EF4-FFF2-40B4-BE49-F238E27FC236}">
                <a16:creationId xmlns:a16="http://schemas.microsoft.com/office/drawing/2014/main" id="{E36C72F1-C0D4-4685-96F6-76EAB821CB04}"/>
              </a:ext>
            </a:extLst>
          </p:cNvPr>
          <p:cNvSpPr txBox="1"/>
          <p:nvPr/>
        </p:nvSpPr>
        <p:spPr>
          <a:xfrm>
            <a:off x="8622449" y="3849347"/>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30" name="TextBox 29">
            <a:extLst>
              <a:ext uri="{FF2B5EF4-FFF2-40B4-BE49-F238E27FC236}">
                <a16:creationId xmlns:a16="http://schemas.microsoft.com/office/drawing/2014/main" id="{62A3F407-5C37-428F-8F46-52A700E6813C}"/>
              </a:ext>
            </a:extLst>
          </p:cNvPr>
          <p:cNvSpPr txBox="1"/>
          <p:nvPr/>
        </p:nvSpPr>
        <p:spPr>
          <a:xfrm>
            <a:off x="8621452" y="4091136"/>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31" name="TextBox 30">
            <a:extLst>
              <a:ext uri="{FF2B5EF4-FFF2-40B4-BE49-F238E27FC236}">
                <a16:creationId xmlns:a16="http://schemas.microsoft.com/office/drawing/2014/main" id="{D4898067-D876-4DAC-9916-B90955FB71F6}"/>
              </a:ext>
            </a:extLst>
          </p:cNvPr>
          <p:cNvSpPr txBox="1"/>
          <p:nvPr/>
        </p:nvSpPr>
        <p:spPr>
          <a:xfrm>
            <a:off x="8626720" y="4321751"/>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32" name="TextBox 31">
            <a:extLst>
              <a:ext uri="{FF2B5EF4-FFF2-40B4-BE49-F238E27FC236}">
                <a16:creationId xmlns:a16="http://schemas.microsoft.com/office/drawing/2014/main" id="{B602D798-648D-4190-B116-DBDB9BAD700D}"/>
              </a:ext>
            </a:extLst>
          </p:cNvPr>
          <p:cNvSpPr txBox="1"/>
          <p:nvPr/>
        </p:nvSpPr>
        <p:spPr>
          <a:xfrm>
            <a:off x="8528876" y="4556087"/>
            <a:ext cx="592060"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2311906" rtl="0" fontAlgn="auto" latinLnBrk="0" hangingPunct="0">
              <a:lnSpc>
                <a:spcPct val="90000"/>
              </a:lnSpc>
              <a:spcBef>
                <a:spcPts val="0"/>
              </a:spcBef>
              <a:spcAft>
                <a:spcPts val="0"/>
              </a:spcAft>
              <a:buClrTx/>
              <a:buSzTx/>
              <a:buFontTx/>
              <a:buNone/>
              <a:tabLst/>
            </a:pPr>
            <a:r>
              <a:rPr lang="en-GB" sz="1200" b="1"/>
              <a:t>NS</a:t>
            </a:r>
            <a:r>
              <a:rPr kumimoji="0" lang="en-GB" sz="1200" b="1" i="0" u="none" strike="noStrike" cap="none" spc="0" normalizeH="0" baseline="0">
                <a:ln>
                  <a:noFill/>
                </a:ln>
                <a:solidFill>
                  <a:srgbClr val="000000"/>
                </a:solidFill>
                <a:effectLst/>
                <a:uFillTx/>
                <a:latin typeface="+mn-lt"/>
                <a:ea typeface="+mn-ea"/>
                <a:cs typeface="+mn-cs"/>
                <a:sym typeface="Helvetica Neue"/>
              </a:rPr>
              <a:t>BH</a:t>
            </a:r>
          </a:p>
        </p:txBody>
      </p:sp>
      <p:sp>
        <p:nvSpPr>
          <p:cNvPr id="36" name="TextBox 35">
            <a:extLst>
              <a:ext uri="{FF2B5EF4-FFF2-40B4-BE49-F238E27FC236}">
                <a16:creationId xmlns:a16="http://schemas.microsoft.com/office/drawing/2014/main" id="{9F8DE498-2C0C-4F16-A7EA-7BB6FA8FCE11}"/>
              </a:ext>
            </a:extLst>
          </p:cNvPr>
          <p:cNvSpPr txBox="1"/>
          <p:nvPr/>
        </p:nvSpPr>
        <p:spPr>
          <a:xfrm>
            <a:off x="8628879" y="4785983"/>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37" name="TextBox 36">
            <a:extLst>
              <a:ext uri="{FF2B5EF4-FFF2-40B4-BE49-F238E27FC236}">
                <a16:creationId xmlns:a16="http://schemas.microsoft.com/office/drawing/2014/main" id="{69667C9D-5671-4BA5-B748-BAA86B7953C1}"/>
              </a:ext>
            </a:extLst>
          </p:cNvPr>
          <p:cNvSpPr txBox="1"/>
          <p:nvPr/>
        </p:nvSpPr>
        <p:spPr>
          <a:xfrm>
            <a:off x="8621147" y="502232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38" name="TextBox 37">
            <a:extLst>
              <a:ext uri="{FF2B5EF4-FFF2-40B4-BE49-F238E27FC236}">
                <a16:creationId xmlns:a16="http://schemas.microsoft.com/office/drawing/2014/main" id="{080C61BD-6A12-489A-985F-F6425D7E7B25}"/>
              </a:ext>
            </a:extLst>
          </p:cNvPr>
          <p:cNvSpPr txBox="1"/>
          <p:nvPr/>
        </p:nvSpPr>
        <p:spPr>
          <a:xfrm>
            <a:off x="8570770" y="5254805"/>
            <a:ext cx="5012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NSBH</a:t>
            </a:r>
          </a:p>
        </p:txBody>
      </p:sp>
      <p:sp>
        <p:nvSpPr>
          <p:cNvPr id="39" name="TextBox 38">
            <a:extLst>
              <a:ext uri="{FF2B5EF4-FFF2-40B4-BE49-F238E27FC236}">
                <a16:creationId xmlns:a16="http://schemas.microsoft.com/office/drawing/2014/main" id="{77117802-9615-46BD-A9C8-9D347961BF32}"/>
              </a:ext>
            </a:extLst>
          </p:cNvPr>
          <p:cNvSpPr txBox="1"/>
          <p:nvPr/>
        </p:nvSpPr>
        <p:spPr>
          <a:xfrm>
            <a:off x="8621138" y="5491152"/>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2" name="TextBox 41">
            <a:extLst>
              <a:ext uri="{FF2B5EF4-FFF2-40B4-BE49-F238E27FC236}">
                <a16:creationId xmlns:a16="http://schemas.microsoft.com/office/drawing/2014/main" id="{1356DD2F-2208-40BD-A2C3-F7A83FA93D26}"/>
              </a:ext>
            </a:extLst>
          </p:cNvPr>
          <p:cNvSpPr txBox="1"/>
          <p:nvPr/>
        </p:nvSpPr>
        <p:spPr>
          <a:xfrm>
            <a:off x="8626313" y="596126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3" name="TextBox 42">
            <a:extLst>
              <a:ext uri="{FF2B5EF4-FFF2-40B4-BE49-F238E27FC236}">
                <a16:creationId xmlns:a16="http://schemas.microsoft.com/office/drawing/2014/main" id="{5FEC75A1-1E64-48DC-A6FA-18D66D234173}"/>
              </a:ext>
            </a:extLst>
          </p:cNvPr>
          <p:cNvSpPr txBox="1"/>
          <p:nvPr/>
        </p:nvSpPr>
        <p:spPr>
          <a:xfrm>
            <a:off x="8622432" y="6193745"/>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4" name="TextBox 43">
            <a:extLst>
              <a:ext uri="{FF2B5EF4-FFF2-40B4-BE49-F238E27FC236}">
                <a16:creationId xmlns:a16="http://schemas.microsoft.com/office/drawing/2014/main" id="{41768932-B615-41A4-A5B9-6493303B9BB9}"/>
              </a:ext>
            </a:extLst>
          </p:cNvPr>
          <p:cNvSpPr txBox="1"/>
          <p:nvPr/>
        </p:nvSpPr>
        <p:spPr>
          <a:xfrm>
            <a:off x="8630175" y="6430092"/>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5" name="TextBox 44">
            <a:extLst>
              <a:ext uri="{FF2B5EF4-FFF2-40B4-BE49-F238E27FC236}">
                <a16:creationId xmlns:a16="http://schemas.microsoft.com/office/drawing/2014/main" id="{28E110D0-88B9-449D-B58D-D5A77B6232E3}"/>
              </a:ext>
            </a:extLst>
          </p:cNvPr>
          <p:cNvSpPr txBox="1"/>
          <p:nvPr/>
        </p:nvSpPr>
        <p:spPr>
          <a:xfrm>
            <a:off x="8622431" y="666256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6" name="TextBox 45">
            <a:extLst>
              <a:ext uri="{FF2B5EF4-FFF2-40B4-BE49-F238E27FC236}">
                <a16:creationId xmlns:a16="http://schemas.microsoft.com/office/drawing/2014/main" id="{D7A412FF-DFE8-4067-AFD5-5E2929964E3C}"/>
              </a:ext>
            </a:extLst>
          </p:cNvPr>
          <p:cNvSpPr txBox="1"/>
          <p:nvPr/>
        </p:nvSpPr>
        <p:spPr>
          <a:xfrm>
            <a:off x="8622441" y="689504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7" name="TextBox 46">
            <a:extLst>
              <a:ext uri="{FF2B5EF4-FFF2-40B4-BE49-F238E27FC236}">
                <a16:creationId xmlns:a16="http://schemas.microsoft.com/office/drawing/2014/main" id="{F1841050-FA24-4DE9-9272-DED3A4429652}"/>
              </a:ext>
            </a:extLst>
          </p:cNvPr>
          <p:cNvSpPr txBox="1"/>
          <p:nvPr/>
        </p:nvSpPr>
        <p:spPr>
          <a:xfrm>
            <a:off x="8626307" y="7127525"/>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48" name="TextBox 47">
            <a:extLst>
              <a:ext uri="{FF2B5EF4-FFF2-40B4-BE49-F238E27FC236}">
                <a16:creationId xmlns:a16="http://schemas.microsoft.com/office/drawing/2014/main" id="{076B533A-0DD1-4455-80EB-6D4027FD83AF}"/>
              </a:ext>
            </a:extLst>
          </p:cNvPr>
          <p:cNvSpPr txBox="1"/>
          <p:nvPr/>
        </p:nvSpPr>
        <p:spPr>
          <a:xfrm>
            <a:off x="8294475" y="7363872"/>
            <a:ext cx="1058280"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NSBH / BBH</a:t>
            </a:r>
          </a:p>
        </p:txBody>
      </p:sp>
      <p:sp>
        <p:nvSpPr>
          <p:cNvPr id="49" name="TextBox 48">
            <a:extLst>
              <a:ext uri="{FF2B5EF4-FFF2-40B4-BE49-F238E27FC236}">
                <a16:creationId xmlns:a16="http://schemas.microsoft.com/office/drawing/2014/main" id="{676E555D-13F1-4D10-B03A-BEC310F8B10A}"/>
              </a:ext>
            </a:extLst>
          </p:cNvPr>
          <p:cNvSpPr txBox="1"/>
          <p:nvPr/>
        </p:nvSpPr>
        <p:spPr>
          <a:xfrm>
            <a:off x="8622434" y="759634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0" name="TextBox 49">
            <a:extLst>
              <a:ext uri="{FF2B5EF4-FFF2-40B4-BE49-F238E27FC236}">
                <a16:creationId xmlns:a16="http://schemas.microsoft.com/office/drawing/2014/main" id="{16A6068B-4F44-481C-ADFA-AD76C238FB49}"/>
              </a:ext>
            </a:extLst>
          </p:cNvPr>
          <p:cNvSpPr txBox="1"/>
          <p:nvPr/>
        </p:nvSpPr>
        <p:spPr>
          <a:xfrm>
            <a:off x="8618565" y="7836572"/>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1" name="TextBox 50">
            <a:extLst>
              <a:ext uri="{FF2B5EF4-FFF2-40B4-BE49-F238E27FC236}">
                <a16:creationId xmlns:a16="http://schemas.microsoft.com/office/drawing/2014/main" id="{2067400A-B39F-4AA0-B9D8-DCA4CF3836ED}"/>
              </a:ext>
            </a:extLst>
          </p:cNvPr>
          <p:cNvSpPr txBox="1"/>
          <p:nvPr/>
        </p:nvSpPr>
        <p:spPr>
          <a:xfrm>
            <a:off x="8622431" y="8069048"/>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2" name="TextBox 51">
            <a:extLst>
              <a:ext uri="{FF2B5EF4-FFF2-40B4-BE49-F238E27FC236}">
                <a16:creationId xmlns:a16="http://schemas.microsoft.com/office/drawing/2014/main" id="{640C2A88-E5EE-492B-A81B-62CE4980BF12}"/>
              </a:ext>
            </a:extLst>
          </p:cNvPr>
          <p:cNvSpPr txBox="1"/>
          <p:nvPr/>
        </p:nvSpPr>
        <p:spPr>
          <a:xfrm>
            <a:off x="8618556" y="8305395"/>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3" name="TextBox 52">
            <a:extLst>
              <a:ext uri="{FF2B5EF4-FFF2-40B4-BE49-F238E27FC236}">
                <a16:creationId xmlns:a16="http://schemas.microsoft.com/office/drawing/2014/main" id="{9F720067-63BC-46F8-B24F-5E9E5B966471}"/>
              </a:ext>
            </a:extLst>
          </p:cNvPr>
          <p:cNvSpPr txBox="1"/>
          <p:nvPr/>
        </p:nvSpPr>
        <p:spPr>
          <a:xfrm>
            <a:off x="8618558" y="8537872"/>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4" name="TextBox 53">
            <a:extLst>
              <a:ext uri="{FF2B5EF4-FFF2-40B4-BE49-F238E27FC236}">
                <a16:creationId xmlns:a16="http://schemas.microsoft.com/office/drawing/2014/main" id="{F22A8493-6F6F-42C6-9028-E62CB8711EA1}"/>
              </a:ext>
            </a:extLst>
          </p:cNvPr>
          <p:cNvSpPr txBox="1"/>
          <p:nvPr/>
        </p:nvSpPr>
        <p:spPr>
          <a:xfrm>
            <a:off x="8627603" y="8771640"/>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5" name="TextBox 54">
            <a:extLst>
              <a:ext uri="{FF2B5EF4-FFF2-40B4-BE49-F238E27FC236}">
                <a16:creationId xmlns:a16="http://schemas.microsoft.com/office/drawing/2014/main" id="{B7360DD7-78D5-4D85-A251-F5BA604EFC9F}"/>
              </a:ext>
            </a:extLst>
          </p:cNvPr>
          <p:cNvSpPr txBox="1"/>
          <p:nvPr/>
        </p:nvSpPr>
        <p:spPr>
          <a:xfrm>
            <a:off x="8631469" y="9004116"/>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6" name="TextBox 55">
            <a:extLst>
              <a:ext uri="{FF2B5EF4-FFF2-40B4-BE49-F238E27FC236}">
                <a16:creationId xmlns:a16="http://schemas.microsoft.com/office/drawing/2014/main" id="{83879B08-14C7-4342-862F-8209B1CDCAA1}"/>
              </a:ext>
            </a:extLst>
          </p:cNvPr>
          <p:cNvSpPr txBox="1"/>
          <p:nvPr/>
        </p:nvSpPr>
        <p:spPr>
          <a:xfrm>
            <a:off x="8627594" y="9240463"/>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7" name="TextBox 56">
            <a:extLst>
              <a:ext uri="{FF2B5EF4-FFF2-40B4-BE49-F238E27FC236}">
                <a16:creationId xmlns:a16="http://schemas.microsoft.com/office/drawing/2014/main" id="{765AB137-9C24-4AC8-AC36-5704D861C1BA}"/>
              </a:ext>
            </a:extLst>
          </p:cNvPr>
          <p:cNvSpPr txBox="1"/>
          <p:nvPr/>
        </p:nvSpPr>
        <p:spPr>
          <a:xfrm>
            <a:off x="8627596" y="9472940"/>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8" name="TextBox 57">
            <a:extLst>
              <a:ext uri="{FF2B5EF4-FFF2-40B4-BE49-F238E27FC236}">
                <a16:creationId xmlns:a16="http://schemas.microsoft.com/office/drawing/2014/main" id="{2B999BEE-D6F9-44A3-AF3C-9EFBC594313B}"/>
              </a:ext>
            </a:extLst>
          </p:cNvPr>
          <p:cNvSpPr txBox="1"/>
          <p:nvPr/>
        </p:nvSpPr>
        <p:spPr>
          <a:xfrm>
            <a:off x="8623727" y="9713163"/>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59" name="TextBox 58">
            <a:extLst>
              <a:ext uri="{FF2B5EF4-FFF2-40B4-BE49-F238E27FC236}">
                <a16:creationId xmlns:a16="http://schemas.microsoft.com/office/drawing/2014/main" id="{D58B6FF8-E254-4A71-9D25-5B93E12F5071}"/>
              </a:ext>
            </a:extLst>
          </p:cNvPr>
          <p:cNvSpPr txBox="1"/>
          <p:nvPr/>
        </p:nvSpPr>
        <p:spPr>
          <a:xfrm>
            <a:off x="8627593" y="9945639"/>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60" name="TextBox 59">
            <a:extLst>
              <a:ext uri="{FF2B5EF4-FFF2-40B4-BE49-F238E27FC236}">
                <a16:creationId xmlns:a16="http://schemas.microsoft.com/office/drawing/2014/main" id="{8DD18D60-CCA8-4549-96C4-9C88609268E9}"/>
              </a:ext>
            </a:extLst>
          </p:cNvPr>
          <p:cNvSpPr txBox="1"/>
          <p:nvPr/>
        </p:nvSpPr>
        <p:spPr>
          <a:xfrm>
            <a:off x="8623718" y="10181986"/>
            <a:ext cx="4023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BBH</a:t>
            </a:r>
          </a:p>
        </p:txBody>
      </p:sp>
      <p:sp>
        <p:nvSpPr>
          <p:cNvPr id="62" name="TextBox 61">
            <a:extLst>
              <a:ext uri="{FF2B5EF4-FFF2-40B4-BE49-F238E27FC236}">
                <a16:creationId xmlns:a16="http://schemas.microsoft.com/office/drawing/2014/main" id="{A1056F37-853E-4089-A590-4E3874AF0CEE}"/>
              </a:ext>
            </a:extLst>
          </p:cNvPr>
          <p:cNvSpPr txBox="1"/>
          <p:nvPr/>
        </p:nvSpPr>
        <p:spPr>
          <a:xfrm>
            <a:off x="8572978" y="5725254"/>
            <a:ext cx="501265"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2311906" rtl="0" fontAlgn="auto" latinLnBrk="0" hangingPunct="0">
              <a:lnSpc>
                <a:spcPct val="90000"/>
              </a:lnSpc>
              <a:spcBef>
                <a:spcPts val="0"/>
              </a:spcBef>
              <a:spcAft>
                <a:spcPts val="0"/>
              </a:spcAft>
              <a:buClrTx/>
              <a:buSzTx/>
              <a:buFontTx/>
              <a:buNone/>
              <a:tabLst/>
            </a:pPr>
            <a:r>
              <a:rPr kumimoji="0" lang="en-GB" sz="1200" b="1" i="0" u="none" strike="noStrike" cap="none" spc="0" normalizeH="0" baseline="0">
                <a:ln>
                  <a:noFill/>
                </a:ln>
                <a:solidFill>
                  <a:srgbClr val="000000"/>
                </a:solidFill>
                <a:effectLst/>
                <a:uFillTx/>
                <a:latin typeface="+mn-lt"/>
                <a:ea typeface="+mn-ea"/>
                <a:cs typeface="+mn-cs"/>
                <a:sym typeface="Helvetica Neue"/>
              </a:rPr>
              <a:t>NSBH</a:t>
            </a:r>
          </a:p>
        </p:txBody>
      </p:sp>
      <p:sp>
        <p:nvSpPr>
          <p:cNvPr id="35" name="TextBox 34">
            <a:extLst>
              <a:ext uri="{FF2B5EF4-FFF2-40B4-BE49-F238E27FC236}">
                <a16:creationId xmlns:a16="http://schemas.microsoft.com/office/drawing/2014/main" id="{7D61CCD4-52CD-404E-9496-0249AA336D74}"/>
              </a:ext>
            </a:extLst>
          </p:cNvPr>
          <p:cNvSpPr txBox="1"/>
          <p:nvPr/>
        </p:nvSpPr>
        <p:spPr>
          <a:xfrm>
            <a:off x="6480815" y="12647729"/>
            <a:ext cx="2948884" cy="20723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0320" tIns="20320" rIns="20320" bIns="20320" numCol="1" spcCol="38100" rtlCol="0" anchor="ctr">
            <a:spAutoFit/>
          </a:bodyPr>
          <a:lstStyle/>
          <a:p>
            <a:pPr marL="0" marR="0" indent="0" algn="l" defTabSz="2311906" rtl="0" fontAlgn="auto" latinLnBrk="0" hangingPunct="0">
              <a:lnSpc>
                <a:spcPct val="90000"/>
              </a:lnSpc>
              <a:spcBef>
                <a:spcPts val="0"/>
              </a:spcBef>
              <a:spcAft>
                <a:spcPts val="0"/>
              </a:spcAft>
              <a:buClrTx/>
              <a:buSzTx/>
              <a:buFontTx/>
              <a:buNone/>
              <a:tabLst/>
            </a:pPr>
            <a:r>
              <a:rPr kumimoji="0" lang="en-GB" sz="1200" b="0" i="1"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rPr>
              <a:t>Credits:  Martin Hendry, Hannah Middleton</a:t>
            </a:r>
            <a:endParaRPr kumimoji="0" lang="en-US" sz="1200" b="0" i="1"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61" name="Gravitational Wave Transient Catalog II…">
            <a:extLst>
              <a:ext uri="{FF2B5EF4-FFF2-40B4-BE49-F238E27FC236}">
                <a16:creationId xmlns:a16="http://schemas.microsoft.com/office/drawing/2014/main" id="{C7EE1A92-9534-43CF-80C4-E4B8634DFFF5}"/>
              </a:ext>
            </a:extLst>
          </p:cNvPr>
          <p:cNvSpPr txBox="1"/>
          <p:nvPr/>
        </p:nvSpPr>
        <p:spPr>
          <a:xfrm>
            <a:off x="81940" y="85152"/>
            <a:ext cx="9613455" cy="1315232"/>
          </a:xfrm>
          <a:prstGeom prst="rect">
            <a:avLst/>
          </a:prstGeom>
          <a:gradFill>
            <a:gsLst>
              <a:gs pos="0">
                <a:srgbClr val="4E7CA4"/>
              </a:gs>
              <a:gs pos="79130">
                <a:srgbClr val="8CB2A8"/>
              </a:gs>
            </a:gsLst>
            <a:lin ang="5400000"/>
          </a:gra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320" tIns="20320" rIns="20320" bIns="20320" anchor="ctr">
            <a:spAutoFit/>
          </a:bodyPr>
          <a:lstStyle/>
          <a:p>
            <a:pPr lvl="4">
              <a:spcBef>
                <a:spcPts val="0"/>
              </a:spcBef>
              <a:defRPr sz="3900" b="1">
                <a:solidFill>
                  <a:srgbClr val="FFFFFF"/>
                </a:solidFill>
              </a:defRPr>
            </a:pPr>
            <a:r>
              <a:rPr lang="en-GB" sz="3400" dirty="0"/>
              <a:t> </a:t>
            </a:r>
            <a:r>
              <a:rPr sz="3400" dirty="0">
                <a:latin typeface="Arial" panose="020B0604020202020204" pitchFamily="34" charset="0"/>
                <a:cs typeface="Arial" panose="020B0604020202020204" pitchFamily="34" charset="0"/>
              </a:rPr>
              <a:t>Gravitational</a:t>
            </a:r>
            <a:r>
              <a:rPr lang="en-GB" sz="3400" dirty="0">
                <a:latin typeface="Arial" panose="020B0604020202020204" pitchFamily="34" charset="0"/>
                <a:cs typeface="Arial" panose="020B0604020202020204" pitchFamily="34" charset="0"/>
              </a:rPr>
              <a:t>-</a:t>
            </a:r>
            <a:r>
              <a:rPr sz="3400" dirty="0">
                <a:latin typeface="Arial" panose="020B0604020202020204" pitchFamily="34" charset="0"/>
                <a:cs typeface="Arial" panose="020B0604020202020204" pitchFamily="34" charset="0"/>
              </a:rPr>
              <a:t>Wave</a:t>
            </a:r>
            <a:r>
              <a:rPr lang="en-GB" sz="3400"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Transient </a:t>
            </a:r>
            <a:r>
              <a:rPr sz="3400">
                <a:latin typeface="Arial" panose="020B0604020202020204" pitchFamily="34" charset="0"/>
                <a:cs typeface="Arial" panose="020B0604020202020204" pitchFamily="34" charset="0"/>
              </a:rPr>
              <a:t>Catalog </a:t>
            </a:r>
            <a:r>
              <a:rPr lang="en-GB" sz="3400" dirty="0">
                <a:latin typeface="Arial" panose="020B0604020202020204" pitchFamily="34" charset="0"/>
                <a:cs typeface="Arial" panose="020B0604020202020204" pitchFamily="34" charset="0"/>
              </a:rPr>
              <a:t>3</a:t>
            </a:r>
            <a:r>
              <a:rPr sz="3400">
                <a:latin typeface="Arial" panose="020B0604020202020204" pitchFamily="34" charset="0"/>
                <a:cs typeface="Arial" panose="020B0604020202020204" pitchFamily="34" charset="0"/>
              </a:rPr>
              <a:t> </a:t>
            </a:r>
            <a:endParaRPr sz="3400" dirty="0">
              <a:latin typeface="Arial" panose="020B0604020202020204" pitchFamily="34" charset="0"/>
              <a:cs typeface="Arial" panose="020B0604020202020204" pitchFamily="34" charset="0"/>
            </a:endParaRPr>
          </a:p>
          <a:p>
            <a:pPr lvl="4">
              <a:spcBef>
                <a:spcPts val="0"/>
              </a:spcBef>
              <a:defRPr sz="3400">
                <a:solidFill>
                  <a:srgbClr val="FFFFFF"/>
                </a:solidFill>
                <a:latin typeface="Helvetica Neue Thin"/>
                <a:ea typeface="Helvetica Neue Thin"/>
                <a:cs typeface="Helvetica Neue Thin"/>
                <a:sym typeface="Helvetica Neue Thin"/>
              </a:defRPr>
            </a:pPr>
            <a:r>
              <a:rPr lang="en-GB" sz="280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ompact </a:t>
            </a:r>
            <a:r>
              <a:rPr lang="en-GB" sz="2800" dirty="0">
                <a:latin typeface="Arial" panose="020B0604020202020204" pitchFamily="34" charset="0"/>
                <a:cs typeface="Arial" panose="020B0604020202020204" pitchFamily="34" charset="0"/>
              </a:rPr>
              <a:t>b</a:t>
            </a:r>
            <a:r>
              <a:rPr sz="2800">
                <a:latin typeface="Arial" panose="020B0604020202020204" pitchFamily="34" charset="0"/>
                <a:cs typeface="Arial" panose="020B0604020202020204" pitchFamily="34" charset="0"/>
              </a:rPr>
              <a:t>inary </a:t>
            </a:r>
            <a:r>
              <a:rPr lang="en-GB" sz="2800" dirty="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oalescences </a:t>
            </a:r>
            <a:r>
              <a:rPr sz="2800" dirty="0">
                <a:latin typeface="Arial" panose="020B0604020202020204" pitchFamily="34" charset="0"/>
                <a:cs typeface="Arial" panose="020B0604020202020204" pitchFamily="34" charset="0"/>
              </a:rPr>
              <a:t>from </a:t>
            </a:r>
            <a:endParaRPr lang="en-GB" sz="2800" dirty="0">
              <a:latin typeface="Arial" panose="020B0604020202020204" pitchFamily="34" charset="0"/>
              <a:cs typeface="Arial" panose="020B0604020202020204" pitchFamily="34" charset="0"/>
            </a:endParaRPr>
          </a:p>
          <a:p>
            <a:pPr lvl="4">
              <a:spcBef>
                <a:spcPts val="0"/>
              </a:spcBef>
              <a:defRPr sz="3400">
                <a:solidFill>
                  <a:srgbClr val="FFFFFF"/>
                </a:solidFill>
                <a:latin typeface="Helvetica Neue Thin"/>
                <a:ea typeface="Helvetica Neue Thin"/>
                <a:cs typeface="Helvetica Neue Thin"/>
                <a:sym typeface="Helvetica Neue Thin"/>
              </a:defRPr>
            </a:pPr>
            <a:r>
              <a:rPr lang="en-GB" sz="2800" dirty="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the second</a:t>
            </a:r>
            <a:r>
              <a:rPr sz="280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part of the </a:t>
            </a:r>
            <a:r>
              <a:rPr sz="2800">
                <a:latin typeface="Arial" panose="020B0604020202020204" pitchFamily="34" charset="0"/>
                <a:cs typeface="Arial" panose="020B0604020202020204" pitchFamily="34" charset="0"/>
              </a:rPr>
              <a:t>third </a:t>
            </a:r>
            <a:r>
              <a:rPr lang="en-GB" sz="2800" dirty="0">
                <a:latin typeface="Arial" panose="020B0604020202020204" pitchFamily="34" charset="0"/>
                <a:cs typeface="Arial" panose="020B0604020202020204" pitchFamily="34" charset="0"/>
              </a:rPr>
              <a:t>o</a:t>
            </a:r>
            <a:r>
              <a:rPr sz="2800">
                <a:latin typeface="Arial" panose="020B0604020202020204" pitchFamily="34" charset="0"/>
                <a:cs typeface="Arial" panose="020B0604020202020204" pitchFamily="34" charset="0"/>
              </a:rPr>
              <a:t>bserving </a:t>
            </a:r>
            <a:r>
              <a:rPr lang="en-GB" sz="2800">
                <a:latin typeface="Arial" panose="020B0604020202020204" pitchFamily="34" charset="0"/>
                <a:cs typeface="Arial" panose="020B0604020202020204" pitchFamily="34" charset="0"/>
              </a:rPr>
              <a:t>r</a:t>
            </a:r>
            <a:r>
              <a:rPr sz="2800">
                <a:latin typeface="Arial" panose="020B0604020202020204" pitchFamily="34" charset="0"/>
                <a:cs typeface="Arial" panose="020B0604020202020204" pitchFamily="34" charset="0"/>
              </a:rPr>
              <a:t>un</a:t>
            </a:r>
            <a:r>
              <a:rPr lang="en-GB" sz="2800">
                <a:latin typeface="Arial" panose="020B0604020202020204" pitchFamily="34" charset="0"/>
                <a:cs typeface="Arial" panose="020B0604020202020204" pitchFamily="34" charset="0"/>
              </a:rPr>
              <a:t> (O3b)</a:t>
            </a:r>
            <a:endParaRPr sz="2800" dirty="0">
              <a:latin typeface="Arial" panose="020B0604020202020204" pitchFamily="34" charset="0"/>
              <a:cs typeface="Arial" panose="020B0604020202020204" pitchFamily="34" charset="0"/>
            </a:endParaRPr>
          </a:p>
        </p:txBody>
      </p:sp>
      <p:pic>
        <p:nvPicPr>
          <p:cNvPr id="15" name="Picture 14" descr="Shape&#10;&#10;Description automatically generated with low confidence">
            <a:extLst>
              <a:ext uri="{FF2B5EF4-FFF2-40B4-BE49-F238E27FC236}">
                <a16:creationId xmlns:a16="http://schemas.microsoft.com/office/drawing/2014/main" id="{E3622F7F-2B1A-4752-8538-F8858E923E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86929" y="68831"/>
            <a:ext cx="1442829" cy="131523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ravitational Wave Transient Catalog II…">
            <a:extLst>
              <a:ext uri="{FF2B5EF4-FFF2-40B4-BE49-F238E27FC236}">
                <a16:creationId xmlns:a16="http://schemas.microsoft.com/office/drawing/2014/main" id="{71C068B5-B071-4A8E-AB6F-D2B0BB36F35F}"/>
              </a:ext>
            </a:extLst>
          </p:cNvPr>
          <p:cNvSpPr txBox="1"/>
          <p:nvPr/>
        </p:nvSpPr>
        <p:spPr>
          <a:xfrm>
            <a:off x="81940" y="85152"/>
            <a:ext cx="9613455" cy="1315232"/>
          </a:xfrm>
          <a:prstGeom prst="rect">
            <a:avLst/>
          </a:prstGeom>
          <a:gradFill>
            <a:gsLst>
              <a:gs pos="0">
                <a:srgbClr val="4E7CA4"/>
              </a:gs>
              <a:gs pos="79130">
                <a:srgbClr val="8CB2A8"/>
              </a:gs>
            </a:gsLst>
            <a:lin ang="5400000"/>
          </a:gradFill>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0320" tIns="20320" rIns="20320" bIns="20320" anchor="ctr">
            <a:spAutoFit/>
          </a:bodyPr>
          <a:lstStyle/>
          <a:p>
            <a:pPr lvl="4">
              <a:spcBef>
                <a:spcPts val="0"/>
              </a:spcBef>
              <a:defRPr sz="3900" b="1">
                <a:solidFill>
                  <a:srgbClr val="FFFFFF"/>
                </a:solidFill>
              </a:defRPr>
            </a:pPr>
            <a:r>
              <a:rPr lang="en-GB" sz="3400" dirty="0"/>
              <a:t> </a:t>
            </a:r>
            <a:r>
              <a:rPr sz="3400" dirty="0">
                <a:latin typeface="Arial" panose="020B0604020202020204" pitchFamily="34" charset="0"/>
                <a:cs typeface="Arial" panose="020B0604020202020204" pitchFamily="34" charset="0"/>
              </a:rPr>
              <a:t>Gravitational</a:t>
            </a:r>
            <a:r>
              <a:rPr lang="en-GB" sz="3400" dirty="0">
                <a:latin typeface="Arial" panose="020B0604020202020204" pitchFamily="34" charset="0"/>
                <a:cs typeface="Arial" panose="020B0604020202020204" pitchFamily="34" charset="0"/>
              </a:rPr>
              <a:t>-</a:t>
            </a:r>
            <a:r>
              <a:rPr sz="3400" dirty="0">
                <a:latin typeface="Arial" panose="020B0604020202020204" pitchFamily="34" charset="0"/>
                <a:cs typeface="Arial" panose="020B0604020202020204" pitchFamily="34" charset="0"/>
              </a:rPr>
              <a:t>Wave</a:t>
            </a:r>
            <a:r>
              <a:rPr lang="en-GB" sz="3400"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Transient </a:t>
            </a:r>
            <a:r>
              <a:rPr sz="3400">
                <a:latin typeface="Arial" panose="020B0604020202020204" pitchFamily="34" charset="0"/>
                <a:cs typeface="Arial" panose="020B0604020202020204" pitchFamily="34" charset="0"/>
              </a:rPr>
              <a:t>Catalog </a:t>
            </a:r>
            <a:r>
              <a:rPr lang="en-GB" sz="3400" dirty="0">
                <a:latin typeface="Arial" panose="020B0604020202020204" pitchFamily="34" charset="0"/>
                <a:cs typeface="Arial" panose="020B0604020202020204" pitchFamily="34" charset="0"/>
              </a:rPr>
              <a:t>3</a:t>
            </a:r>
            <a:r>
              <a:rPr sz="3400">
                <a:latin typeface="Arial" panose="020B0604020202020204" pitchFamily="34" charset="0"/>
                <a:cs typeface="Arial" panose="020B0604020202020204" pitchFamily="34" charset="0"/>
              </a:rPr>
              <a:t> </a:t>
            </a:r>
            <a:endParaRPr sz="3400" dirty="0">
              <a:latin typeface="Arial" panose="020B0604020202020204" pitchFamily="34" charset="0"/>
              <a:cs typeface="Arial" panose="020B0604020202020204" pitchFamily="34" charset="0"/>
            </a:endParaRPr>
          </a:p>
          <a:p>
            <a:pPr lvl="4">
              <a:spcBef>
                <a:spcPts val="0"/>
              </a:spcBef>
              <a:defRPr sz="3400">
                <a:solidFill>
                  <a:srgbClr val="FFFFFF"/>
                </a:solidFill>
                <a:latin typeface="Helvetica Neue Thin"/>
                <a:ea typeface="Helvetica Neue Thin"/>
                <a:cs typeface="Helvetica Neue Thin"/>
                <a:sym typeface="Helvetica Neue Thin"/>
              </a:defRPr>
            </a:pPr>
            <a:r>
              <a:rPr lang="en-GB" sz="280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ompact </a:t>
            </a:r>
            <a:r>
              <a:rPr lang="en-GB" sz="2800" dirty="0">
                <a:latin typeface="Arial" panose="020B0604020202020204" pitchFamily="34" charset="0"/>
                <a:cs typeface="Arial" panose="020B0604020202020204" pitchFamily="34" charset="0"/>
              </a:rPr>
              <a:t>b</a:t>
            </a:r>
            <a:r>
              <a:rPr sz="2800">
                <a:latin typeface="Arial" panose="020B0604020202020204" pitchFamily="34" charset="0"/>
                <a:cs typeface="Arial" panose="020B0604020202020204" pitchFamily="34" charset="0"/>
              </a:rPr>
              <a:t>inary </a:t>
            </a:r>
            <a:r>
              <a:rPr lang="en-GB" sz="2800" dirty="0">
                <a:latin typeface="Arial" panose="020B0604020202020204" pitchFamily="34" charset="0"/>
                <a:cs typeface="Arial" panose="020B0604020202020204" pitchFamily="34" charset="0"/>
              </a:rPr>
              <a:t>c</a:t>
            </a:r>
            <a:r>
              <a:rPr sz="2800">
                <a:latin typeface="Arial" panose="020B0604020202020204" pitchFamily="34" charset="0"/>
                <a:cs typeface="Arial" panose="020B0604020202020204" pitchFamily="34" charset="0"/>
              </a:rPr>
              <a:t>oalescences </a:t>
            </a:r>
            <a:r>
              <a:rPr sz="2800" dirty="0">
                <a:latin typeface="Arial" panose="020B0604020202020204" pitchFamily="34" charset="0"/>
                <a:cs typeface="Arial" panose="020B0604020202020204" pitchFamily="34" charset="0"/>
              </a:rPr>
              <a:t>from </a:t>
            </a:r>
            <a:endParaRPr lang="en-GB" sz="2800" dirty="0">
              <a:latin typeface="Arial" panose="020B0604020202020204" pitchFamily="34" charset="0"/>
              <a:cs typeface="Arial" panose="020B0604020202020204" pitchFamily="34" charset="0"/>
            </a:endParaRPr>
          </a:p>
          <a:p>
            <a:pPr lvl="4">
              <a:spcBef>
                <a:spcPts val="0"/>
              </a:spcBef>
              <a:defRPr sz="3400">
                <a:solidFill>
                  <a:srgbClr val="FFFFFF"/>
                </a:solidFill>
                <a:latin typeface="Helvetica Neue Thin"/>
                <a:ea typeface="Helvetica Neue Thin"/>
                <a:cs typeface="Helvetica Neue Thin"/>
                <a:sym typeface="Helvetica Neue Thin"/>
              </a:defRPr>
            </a:pPr>
            <a:r>
              <a:rPr lang="en-GB" sz="2800" dirty="0">
                <a:latin typeface="Arial" panose="020B0604020202020204" pitchFamily="34" charset="0"/>
                <a:cs typeface="Arial" panose="020B0604020202020204" pitchFamily="34" charset="0"/>
              </a:rPr>
              <a:t> </a:t>
            </a:r>
            <a:r>
              <a:rPr lang="en-GB" sz="2800">
                <a:latin typeface="Arial" panose="020B0604020202020204" pitchFamily="34" charset="0"/>
                <a:cs typeface="Arial" panose="020B0604020202020204" pitchFamily="34" charset="0"/>
              </a:rPr>
              <a:t>the second</a:t>
            </a:r>
            <a:r>
              <a:rPr sz="2800">
                <a:latin typeface="Arial" panose="020B0604020202020204" pitchFamily="34" charset="0"/>
                <a:cs typeface="Arial" panose="020B0604020202020204" pitchFamily="34" charset="0"/>
              </a:rPr>
              <a:t> </a:t>
            </a:r>
            <a:r>
              <a:rPr sz="2800" dirty="0">
                <a:latin typeface="Arial" panose="020B0604020202020204" pitchFamily="34" charset="0"/>
                <a:cs typeface="Arial" panose="020B0604020202020204" pitchFamily="34" charset="0"/>
              </a:rPr>
              <a:t>part of the </a:t>
            </a:r>
            <a:r>
              <a:rPr sz="2800">
                <a:latin typeface="Arial" panose="020B0604020202020204" pitchFamily="34" charset="0"/>
                <a:cs typeface="Arial" panose="020B0604020202020204" pitchFamily="34" charset="0"/>
              </a:rPr>
              <a:t>third </a:t>
            </a:r>
            <a:r>
              <a:rPr lang="en-GB" sz="2800" dirty="0">
                <a:latin typeface="Arial" panose="020B0604020202020204" pitchFamily="34" charset="0"/>
                <a:cs typeface="Arial" panose="020B0604020202020204" pitchFamily="34" charset="0"/>
              </a:rPr>
              <a:t>o</a:t>
            </a:r>
            <a:r>
              <a:rPr sz="2800">
                <a:latin typeface="Arial" panose="020B0604020202020204" pitchFamily="34" charset="0"/>
                <a:cs typeface="Arial" panose="020B0604020202020204" pitchFamily="34" charset="0"/>
              </a:rPr>
              <a:t>bserving </a:t>
            </a:r>
            <a:r>
              <a:rPr lang="en-GB" sz="2800">
                <a:latin typeface="Arial" panose="020B0604020202020204" pitchFamily="34" charset="0"/>
                <a:cs typeface="Arial" panose="020B0604020202020204" pitchFamily="34" charset="0"/>
              </a:rPr>
              <a:t>r</a:t>
            </a:r>
            <a:r>
              <a:rPr sz="2800">
                <a:latin typeface="Arial" panose="020B0604020202020204" pitchFamily="34" charset="0"/>
                <a:cs typeface="Arial" panose="020B0604020202020204" pitchFamily="34" charset="0"/>
              </a:rPr>
              <a:t>un</a:t>
            </a:r>
            <a:r>
              <a:rPr lang="en-GB" sz="2800">
                <a:latin typeface="Arial" panose="020B0604020202020204" pitchFamily="34" charset="0"/>
                <a:cs typeface="Arial" panose="020B0604020202020204" pitchFamily="34" charset="0"/>
              </a:rPr>
              <a:t> (O3b)</a:t>
            </a:r>
            <a:endParaRPr sz="28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A19F5E7C-0A37-4A55-B887-CB341A78240C}"/>
              </a:ext>
            </a:extLst>
          </p:cNvPr>
          <p:cNvSpPr/>
          <p:nvPr/>
        </p:nvSpPr>
        <p:spPr>
          <a:xfrm>
            <a:off x="5531005" y="11833946"/>
            <a:ext cx="3453715" cy="918892"/>
          </a:xfrm>
          <a:prstGeom prst="roundRect">
            <a:avLst/>
          </a:prstGeom>
          <a:solidFill>
            <a:schemeClr val="bg1">
              <a:lumMod val="95000"/>
            </a:schemeClr>
          </a:solidFill>
          <a:ln w="1905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782696"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2" name="Text"/>
          <p:cNvSpPr txBox="1"/>
          <p:nvPr/>
        </p:nvSpPr>
        <p:spPr>
          <a:xfrm>
            <a:off x="114300" y="2542836"/>
            <a:ext cx="127000" cy="3962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0320" tIns="20320" rIns="20320" bIns="20320" anchor="ctr">
            <a:spAutoFit/>
          </a:bodyPr>
          <a:lstStyle>
            <a:lvl1pPr defTabSz="457200">
              <a:lnSpc>
                <a:spcPct val="100000"/>
              </a:lnSpc>
              <a:spcBef>
                <a:spcPts val="0"/>
              </a:spcBef>
              <a:defRPr sz="1200">
                <a:latin typeface="Times Roman"/>
                <a:ea typeface="Times Roman"/>
                <a:cs typeface="Times Roman"/>
                <a:sym typeface="Times Roman"/>
              </a:defRPr>
            </a:lvl1pPr>
          </a:lstStyle>
          <a:p>
            <a:r>
              <a:t> </a:t>
            </a:r>
          </a:p>
        </p:txBody>
      </p:sp>
      <p:sp>
        <p:nvSpPr>
          <p:cNvPr id="5" name="TextBox 4">
            <a:extLst>
              <a:ext uri="{FF2B5EF4-FFF2-40B4-BE49-F238E27FC236}">
                <a16:creationId xmlns:a16="http://schemas.microsoft.com/office/drawing/2014/main" id="{25DC584D-BF76-404F-A8ED-31472C7847CF}"/>
              </a:ext>
            </a:extLst>
          </p:cNvPr>
          <p:cNvSpPr txBox="1"/>
          <p:nvPr/>
        </p:nvSpPr>
        <p:spPr>
          <a:xfrm>
            <a:off x="234533" y="1518285"/>
            <a:ext cx="4673599" cy="6319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Observing period: </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1</a:t>
            </a:r>
            <a:r>
              <a:rPr lang="en-GB" sz="1600" b="1" baseline="300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st</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 Nov 2019 15:00 UTC </a:t>
            </a:r>
          </a:p>
          <a:p>
            <a:pPr algn="l" defTabSz="457200">
              <a:lnSpc>
                <a:spcPct val="120000"/>
              </a:lnSpc>
              <a:spcBef>
                <a:spcPts val="0"/>
              </a:spcBef>
              <a:defRPr sz="1800"/>
            </a:pPr>
            <a:r>
              <a:rPr lang="en-GB" sz="16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to </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27</a:t>
            </a:r>
            <a:r>
              <a:rPr lang="en-GB" sz="1600" b="1" baseline="300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th</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 Mar 2020 17:00 UTC</a:t>
            </a:r>
            <a:endParaRPr lang="en-GB" sz="1600" b="1" dirty="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endParaRPr>
          </a:p>
        </p:txBody>
      </p:sp>
      <p:sp>
        <p:nvSpPr>
          <p:cNvPr id="7" name="TextBox 6">
            <a:extLst>
              <a:ext uri="{FF2B5EF4-FFF2-40B4-BE49-F238E27FC236}">
                <a16:creationId xmlns:a16="http://schemas.microsoft.com/office/drawing/2014/main" id="{45C2695F-F7AC-4F7C-8B0E-86729E3BD4B2}"/>
              </a:ext>
            </a:extLst>
          </p:cNvPr>
          <p:cNvSpPr txBox="1"/>
          <p:nvPr/>
        </p:nvSpPr>
        <p:spPr>
          <a:xfrm>
            <a:off x="216602" y="2207918"/>
            <a:ext cx="4673599" cy="3549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b="1">
                <a:solidFill>
                  <a:srgbClr val="CC6600"/>
                </a:solidFill>
                <a:latin typeface="Arial" panose="020B0604020202020204" pitchFamily="34" charset="0"/>
                <a:ea typeface="Helvetica Neue Medium"/>
                <a:cs typeface="Arial" panose="020B0604020202020204" pitchFamily="34" charset="0"/>
                <a:sym typeface="Helvetica Neue Medium"/>
              </a:rPr>
              <a:t>125.5 days</a:t>
            </a:r>
            <a:r>
              <a:rPr lang="en-GB" sz="1600">
                <a:solidFill>
                  <a:srgbClr val="CC6600"/>
                </a:solidFill>
                <a:latin typeface="Arial" panose="020B0604020202020204" pitchFamily="34" charset="0"/>
                <a:ea typeface="Helvetica Neue Medium"/>
                <a:cs typeface="Arial" panose="020B0604020202020204" pitchFamily="34" charset="0"/>
                <a:sym typeface="Helvetica Neue Medium"/>
              </a:rPr>
              <a:t> with 2 or more detectors observing</a:t>
            </a:r>
            <a:r>
              <a:rPr lang="en-GB" sz="1700">
                <a:solidFill>
                  <a:srgbClr val="CC6600"/>
                </a:solidFill>
                <a:latin typeface="Arial" panose="020B0604020202020204" pitchFamily="34" charset="0"/>
                <a:ea typeface="Helvetica Neue Medium"/>
                <a:cs typeface="Arial" panose="020B0604020202020204" pitchFamily="34" charset="0"/>
                <a:sym typeface="Helvetica Neue Medium"/>
              </a:rPr>
              <a:t>   </a:t>
            </a:r>
            <a:endParaRPr lang="en-GB" sz="1700" dirty="0">
              <a:solidFill>
                <a:srgbClr val="CC6600"/>
              </a:solidFill>
              <a:latin typeface="Arial" panose="020B0604020202020204" pitchFamily="34" charset="0"/>
              <a:ea typeface="Helvetica Neue Medium"/>
              <a:cs typeface="Arial" panose="020B0604020202020204" pitchFamily="34" charset="0"/>
              <a:sym typeface="Helvetica Neue Medium"/>
            </a:endParaRPr>
          </a:p>
        </p:txBody>
      </p:sp>
      <p:sp>
        <p:nvSpPr>
          <p:cNvPr id="8" name="TextBox 7">
            <a:extLst>
              <a:ext uri="{FF2B5EF4-FFF2-40B4-BE49-F238E27FC236}">
                <a16:creationId xmlns:a16="http://schemas.microsoft.com/office/drawing/2014/main" id="{6F1DAC02-F10A-44C1-B221-E2BC7412FE51}"/>
              </a:ext>
            </a:extLst>
          </p:cNvPr>
          <p:cNvSpPr txBox="1"/>
          <p:nvPr/>
        </p:nvSpPr>
        <p:spPr>
          <a:xfrm>
            <a:off x="4991980" y="2207917"/>
            <a:ext cx="4912530" cy="3549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a:solidFill>
                  <a:srgbClr val="CC6600"/>
                </a:solidFill>
                <a:latin typeface="Arial" panose="020B0604020202020204" pitchFamily="34" charset="0"/>
                <a:ea typeface="Helvetica Neue Medium"/>
                <a:cs typeface="Arial" panose="020B0604020202020204" pitchFamily="34" charset="0"/>
                <a:sym typeface="Helvetica Neue Medium"/>
              </a:rPr>
              <a:t>GW candidates identified by </a:t>
            </a:r>
            <a:r>
              <a:rPr lang="en-GB" sz="1600" b="1">
                <a:solidFill>
                  <a:srgbClr val="CC6600"/>
                </a:solidFill>
                <a:latin typeface="Arial" panose="020B0604020202020204" pitchFamily="34" charset="0"/>
                <a:ea typeface="Helvetica Neue Medium"/>
                <a:cs typeface="Arial" panose="020B0604020202020204" pitchFamily="34" charset="0"/>
                <a:sym typeface="Helvetica Neue Medium"/>
              </a:rPr>
              <a:t>4 search pipelines</a:t>
            </a:r>
            <a:r>
              <a:rPr lang="en-GB" sz="1700">
                <a:solidFill>
                  <a:srgbClr val="CC6600"/>
                </a:solidFill>
                <a:latin typeface="Helvetica Neue Thin"/>
                <a:ea typeface="Helvetica Neue Medium"/>
                <a:cs typeface="Helvetica Neue Medium"/>
                <a:sym typeface="Helvetica Neue Medium"/>
              </a:rPr>
              <a:t> </a:t>
            </a:r>
            <a:endParaRPr lang="en-GB" sz="1700" dirty="0">
              <a:solidFill>
                <a:schemeClr val="tx1"/>
              </a:solidFill>
              <a:latin typeface="Helvetica Neue Thin"/>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D22F98D8-F6F4-4B73-B69B-4942A72FBBC2}"/>
              </a:ext>
            </a:extLst>
          </p:cNvPr>
          <p:cNvSpPr txBox="1"/>
          <p:nvPr/>
        </p:nvSpPr>
        <p:spPr>
          <a:xfrm>
            <a:off x="227791" y="2576082"/>
            <a:ext cx="4673599" cy="3365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b="1">
                <a:solidFill>
                  <a:srgbClr val="DA0306"/>
                </a:solidFill>
                <a:latin typeface="Arial" panose="020B0604020202020204" pitchFamily="34" charset="0"/>
                <a:cs typeface="Arial" panose="020B0604020202020204" pitchFamily="34" charset="0"/>
                <a:sym typeface="Helvetica Neue Medium"/>
              </a:rPr>
              <a:t>2 O3b exceptional events </a:t>
            </a:r>
            <a:r>
              <a:rPr lang="en-GB" sz="1600">
                <a:solidFill>
                  <a:srgbClr val="DA0306"/>
                </a:solidFill>
                <a:latin typeface="Arial" panose="020B0604020202020204" pitchFamily="34" charset="0"/>
                <a:cs typeface="Arial" panose="020B0604020202020204" pitchFamily="34" charset="0"/>
                <a:sym typeface="Helvetica Neue Medium"/>
              </a:rPr>
              <a:t>previously published</a:t>
            </a:r>
            <a:endParaRPr lang="en-GB" sz="1600" b="1" dirty="0">
              <a:solidFill>
                <a:srgbClr val="DA0306"/>
              </a:solidFill>
              <a:latin typeface="Arial" panose="020B0604020202020204" pitchFamily="34" charset="0"/>
              <a:cs typeface="Arial" panose="020B0604020202020204" pitchFamily="34" charset="0"/>
              <a:sym typeface="Helvetica Neue Medium"/>
            </a:endParaRPr>
          </a:p>
        </p:txBody>
      </p:sp>
      <p:sp>
        <p:nvSpPr>
          <p:cNvPr id="15" name="Rectangle 14">
            <a:extLst>
              <a:ext uri="{FF2B5EF4-FFF2-40B4-BE49-F238E27FC236}">
                <a16:creationId xmlns:a16="http://schemas.microsoft.com/office/drawing/2014/main" id="{766671D3-7CBD-4113-9EFC-DC91D086347D}"/>
              </a:ext>
            </a:extLst>
          </p:cNvPr>
          <p:cNvSpPr/>
          <p:nvPr/>
        </p:nvSpPr>
        <p:spPr>
          <a:xfrm>
            <a:off x="54333" y="2999077"/>
            <a:ext cx="9645904" cy="641003"/>
          </a:xfrm>
          <a:prstGeom prst="rect">
            <a:avLst/>
          </a:prstGeom>
          <a:solidFill>
            <a:srgbClr val="FFFFCC"/>
          </a:solidFill>
          <a:ln w="3175"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782696"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25A2FBAA-6DD4-45B9-AF6B-4C81D8E617A2}"/>
              </a:ext>
            </a:extLst>
          </p:cNvPr>
          <p:cNvSpPr txBox="1"/>
          <p:nvPr/>
        </p:nvSpPr>
        <p:spPr>
          <a:xfrm flipH="1">
            <a:off x="364178" y="3011566"/>
            <a:ext cx="8828774" cy="6319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ctr" defTabSz="2311906" rtl="0" fontAlgn="auto" latinLnBrk="0" hangingPunct="0">
              <a:lnSpc>
                <a:spcPct val="120000"/>
              </a:lnSpc>
              <a:spcBef>
                <a:spcPts val="0"/>
              </a:spcBef>
              <a:spcAft>
                <a:spcPts val="0"/>
              </a:spcAft>
              <a:buClrTx/>
              <a:buSzTx/>
              <a:buFontTx/>
              <a:buNone/>
              <a:tabLst/>
            </a:pPr>
            <a:r>
              <a:rPr lang="en-GB" sz="1600" b="1">
                <a:solidFill>
                  <a:schemeClr val="bg2">
                    <a:lumMod val="25000"/>
                  </a:schemeClr>
                </a:solidFill>
                <a:latin typeface="Arial" panose="020B0604020202020204" pitchFamily="34" charset="0"/>
                <a:cs typeface="Arial" panose="020B0604020202020204" pitchFamily="34" charset="0"/>
              </a:rPr>
              <a:t>18</a:t>
            </a:r>
            <a:r>
              <a:rPr lang="en-GB" sz="1600">
                <a:solidFill>
                  <a:schemeClr val="bg2">
                    <a:lumMod val="25000"/>
                  </a:schemeClr>
                </a:solidFill>
                <a:latin typeface="Arial" panose="020B0604020202020204" pitchFamily="34" charset="0"/>
                <a:cs typeface="Arial" panose="020B0604020202020204" pitchFamily="34" charset="0"/>
              </a:rPr>
              <a:t> of our 35 candidates were previously reported </a:t>
            </a:r>
            <a:r>
              <a:rPr kumimoji="0" lang="en-GB" sz="1600" u="none" strike="noStrike" cap="none" spc="0" normalizeH="0" baseline="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during O3b as </a:t>
            </a:r>
            <a:r>
              <a:rPr kumimoji="0" lang="en-GB" sz="1600" b="1" u="none" strike="noStrike" cap="none" spc="0" normalizeH="0" baseline="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low-latency public alerts</a:t>
            </a:r>
            <a:r>
              <a:rPr kumimoji="0" lang="en-GB" sz="1600" u="none" strike="noStrike" cap="none" spc="0" normalizeH="0" baseline="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  </a:t>
            </a:r>
            <a:endParaRPr kumimoji="0" lang="en-GB" sz="1600" u="none" strike="noStrike" cap="none" spc="0" normalizeH="0" baseline="0" dirty="0">
              <a:ln>
                <a:noFill/>
              </a:ln>
              <a:solidFill>
                <a:schemeClr val="bg2">
                  <a:lumMod val="25000"/>
                </a:schemeClr>
              </a:solidFill>
              <a:effectLst/>
              <a:uFillTx/>
              <a:latin typeface="Arial" panose="020B0604020202020204" pitchFamily="34" charset="0"/>
              <a:cs typeface="Arial" panose="020B0604020202020204" pitchFamily="34" charset="0"/>
              <a:sym typeface="Helvetica Neue"/>
            </a:endParaRPr>
          </a:p>
          <a:p>
            <a:pPr marL="0" marR="0" indent="0" algn="ctr" defTabSz="2311906" rtl="0" fontAlgn="auto" latinLnBrk="0" hangingPunct="0">
              <a:lnSpc>
                <a:spcPct val="120000"/>
              </a:lnSpc>
              <a:spcBef>
                <a:spcPts val="0"/>
              </a:spcBef>
              <a:spcAft>
                <a:spcPts val="0"/>
              </a:spcAft>
              <a:buClrTx/>
              <a:buSzTx/>
              <a:buFontTx/>
              <a:buNone/>
              <a:tabLst/>
            </a:pPr>
            <a:r>
              <a:rPr lang="en-GB" sz="1600">
                <a:solidFill>
                  <a:schemeClr val="bg2">
                    <a:lumMod val="25000"/>
                  </a:schemeClr>
                </a:solidFill>
                <a:latin typeface="Arial" panose="020B0604020202020204" pitchFamily="34" charset="0"/>
                <a:cs typeface="Arial" panose="020B0604020202020204" pitchFamily="34" charset="0"/>
              </a:rPr>
              <a:t>GWTC-3 also includes </a:t>
            </a:r>
            <a:r>
              <a:rPr lang="en-GB" sz="1600" b="1">
                <a:solidFill>
                  <a:schemeClr val="bg2">
                    <a:lumMod val="25000"/>
                  </a:schemeClr>
                </a:solidFill>
                <a:latin typeface="Arial" panose="020B0604020202020204" pitchFamily="34" charset="0"/>
                <a:cs typeface="Arial" panose="020B0604020202020204" pitchFamily="34" charset="0"/>
              </a:rPr>
              <a:t>17 O3b candidates</a:t>
            </a:r>
            <a:r>
              <a:rPr lang="en-GB" sz="1600">
                <a:solidFill>
                  <a:schemeClr val="bg2">
                    <a:lumMod val="25000"/>
                  </a:schemeClr>
                </a:solidFill>
                <a:latin typeface="Arial" panose="020B0604020202020204" pitchFamily="34" charset="0"/>
                <a:cs typeface="Arial" panose="020B0604020202020204" pitchFamily="34" charset="0"/>
              </a:rPr>
              <a:t> that are being r</a:t>
            </a:r>
            <a:r>
              <a:rPr kumimoji="0" lang="en-GB" sz="1600" u="none" strike="noStrike" cap="none" spc="0" normalizeH="0" baseline="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eported </a:t>
            </a:r>
            <a:r>
              <a:rPr kumimoji="0" lang="en-GB" sz="1600" u="none" strike="noStrike" cap="none" spc="0" normalizeH="0" baseline="0" dirty="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for the </a:t>
            </a:r>
            <a:r>
              <a:rPr kumimoji="0" lang="en-GB" sz="1600" u="none" strike="noStrike" cap="none" spc="0" normalizeH="0" baseline="0">
                <a:ln>
                  <a:noFill/>
                </a:ln>
                <a:solidFill>
                  <a:schemeClr val="bg2">
                    <a:lumMod val="25000"/>
                  </a:schemeClr>
                </a:solidFill>
                <a:effectLst/>
                <a:uFillTx/>
                <a:latin typeface="Arial" panose="020B0604020202020204" pitchFamily="34" charset="0"/>
                <a:cs typeface="Arial" panose="020B0604020202020204" pitchFamily="34" charset="0"/>
                <a:sym typeface="Helvetica Neue"/>
              </a:rPr>
              <a:t>first time.</a:t>
            </a:r>
            <a:endParaRPr kumimoji="0" lang="en-GB" sz="1600" b="1" u="none" strike="noStrike" cap="none" spc="0" normalizeH="0" baseline="0" dirty="0">
              <a:ln>
                <a:noFill/>
              </a:ln>
              <a:solidFill>
                <a:schemeClr val="bg2">
                  <a:lumMod val="25000"/>
                </a:schemeClr>
              </a:solidFill>
              <a:effectLst/>
              <a:uFillTx/>
              <a:latin typeface="Arial" panose="020B0604020202020204" pitchFamily="34" charset="0"/>
              <a:cs typeface="Arial" panose="020B0604020202020204" pitchFamily="34" charset="0"/>
              <a:sym typeface="Helvetica Neue"/>
            </a:endParaRPr>
          </a:p>
        </p:txBody>
      </p:sp>
      <p:graphicFrame>
        <p:nvGraphicFramePr>
          <p:cNvPr id="10" name="Table 11">
            <a:extLst>
              <a:ext uri="{FF2B5EF4-FFF2-40B4-BE49-F238E27FC236}">
                <a16:creationId xmlns:a16="http://schemas.microsoft.com/office/drawing/2014/main" id="{B785F341-197F-B243-8CBD-EB85B9491078}"/>
              </a:ext>
            </a:extLst>
          </p:cNvPr>
          <p:cNvGraphicFramePr>
            <a:graphicFrameLocks noGrp="1"/>
          </p:cNvGraphicFramePr>
          <p:nvPr>
            <p:extLst>
              <p:ext uri="{D42A27DB-BD31-4B8C-83A1-F6EECF244321}">
                <p14:modId xmlns:p14="http://schemas.microsoft.com/office/powerpoint/2010/main" val="3802344505"/>
              </p:ext>
            </p:extLst>
          </p:nvPr>
        </p:nvGraphicFramePr>
        <p:xfrm>
          <a:off x="54332" y="3746181"/>
          <a:ext cx="9645904" cy="4683008"/>
        </p:xfrm>
        <a:graphic>
          <a:graphicData uri="http://schemas.openxmlformats.org/drawingml/2006/table">
            <a:tbl>
              <a:tblPr firstRow="1" bandRow="1">
                <a:effectLst>
                  <a:outerShdw blurRad="50800" dist="38100" dir="5400000" algn="t" rotWithShape="0">
                    <a:prstClr val="black">
                      <a:alpha val="40000"/>
                    </a:prstClr>
                  </a:outerShdw>
                </a:effectLst>
                <a:tableStyleId>{5940675A-B579-460E-94D1-54222C63F5DA}</a:tableStyleId>
              </a:tblPr>
              <a:tblGrid>
                <a:gridCol w="2623283">
                  <a:extLst>
                    <a:ext uri="{9D8B030D-6E8A-4147-A177-3AD203B41FA5}">
                      <a16:colId xmlns:a16="http://schemas.microsoft.com/office/drawing/2014/main" val="2077957388"/>
                    </a:ext>
                  </a:extLst>
                </a:gridCol>
                <a:gridCol w="7022621">
                  <a:extLst>
                    <a:ext uri="{9D8B030D-6E8A-4147-A177-3AD203B41FA5}">
                      <a16:colId xmlns:a16="http://schemas.microsoft.com/office/drawing/2014/main" val="2574721451"/>
                    </a:ext>
                  </a:extLst>
                </a:gridCol>
              </a:tblGrid>
              <a:tr h="668841">
                <a:tc gridSpan="2">
                  <a:txBody>
                    <a:bodyPr/>
                    <a:lstStyle/>
                    <a:p>
                      <a:r>
                        <a:rPr lang="en-US" sz="3200" b="1" i="0" dirty="0">
                          <a:solidFill>
                            <a:schemeClr val="bg1"/>
                          </a:solidFill>
                          <a:latin typeface="Arial" panose="020B0604020202020204" pitchFamily="34" charset="0"/>
                          <a:cs typeface="Arial" panose="020B0604020202020204" pitchFamily="34" charset="0"/>
                        </a:rPr>
                        <a:t>Events of Note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5BDB3"/>
                    </a:solidFill>
                  </a:tcPr>
                </a:tc>
                <a:tc hMerge="1">
                  <a:txBody>
                    <a:bodyPr/>
                    <a:lstStyle/>
                    <a:p>
                      <a:endParaRPr lang="en-US" dirty="0"/>
                    </a:p>
                  </a:txBody>
                  <a:tcPr/>
                </a:tc>
                <a:extLst>
                  <a:ext uri="{0D108BD9-81ED-4DB2-BD59-A6C34878D82A}">
                    <a16:rowId xmlns:a16="http://schemas.microsoft.com/office/drawing/2014/main" val="2568869583"/>
                  </a:ext>
                </a:extLst>
              </a:tr>
              <a:tr h="668841">
                <a:tc>
                  <a:txBody>
                    <a:bodyPr/>
                    <a:lstStyle/>
                    <a:p>
                      <a:pPr algn="ctr"/>
                      <a:r>
                        <a:rPr lang="en-US" sz="2000" b="1">
                          <a:solidFill>
                            <a:srgbClr val="A9C994"/>
                          </a:solidFill>
                          <a:effectLst/>
                          <a:latin typeface="Arial" panose="020B0604020202020204" pitchFamily="34" charset="0"/>
                          <a:cs typeface="Arial" panose="020B0604020202020204" pitchFamily="34" charset="0"/>
                        </a:rPr>
                        <a:t>GW200220_061928</a:t>
                      </a:r>
                      <a:endParaRPr lang="en-US" sz="2000" b="1" dirty="0">
                        <a:solidFill>
                          <a:srgbClr val="A9C994"/>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a:solidFill>
                            <a:srgbClr val="4C4C4C"/>
                          </a:solidFill>
                          <a:effectLst/>
                          <a:latin typeface="Arial" panose="020B0604020202020204" pitchFamily="34" charset="0"/>
                          <a:cs typeface="Arial" panose="020B0604020202020204" pitchFamily="34" charset="0"/>
                        </a:rPr>
                        <a:t>Most massive</a:t>
                      </a:r>
                      <a:r>
                        <a:rPr lang="en-US" sz="1700" dirty="0">
                          <a:solidFill>
                            <a:srgbClr val="4C4C4C"/>
                          </a:solidFill>
                          <a:effectLst/>
                          <a:latin typeface="Arial" panose="020B0604020202020204" pitchFamily="34" charset="0"/>
                          <a:cs typeface="Arial" panose="020B0604020202020204" pitchFamily="34" charset="0"/>
                        </a:rPr>
                        <a:t> binary </a:t>
                      </a:r>
                      <a:r>
                        <a:rPr lang="en-US" sz="1700">
                          <a:solidFill>
                            <a:srgbClr val="4C4C4C"/>
                          </a:solidFill>
                          <a:effectLst/>
                          <a:latin typeface="Arial" panose="020B0604020202020204" pitchFamily="34" charset="0"/>
                          <a:cs typeface="Arial" panose="020B0604020202020204" pitchFamily="34" charset="0"/>
                        </a:rPr>
                        <a:t>system in O3b with </a:t>
                      </a:r>
                      <a:r>
                        <a:rPr lang="en-US" sz="1700" dirty="0">
                          <a:solidFill>
                            <a:srgbClr val="4C4C4C"/>
                          </a:solidFill>
                          <a:effectLst/>
                          <a:latin typeface="Arial" panose="020B0604020202020204" pitchFamily="34" charset="0"/>
                          <a:cs typeface="Arial" panose="020B0604020202020204" pitchFamily="34" charset="0"/>
                        </a:rPr>
                        <a:t>total mass </a:t>
                      </a:r>
                      <a:r>
                        <a:rPr lang="en-US" sz="1700">
                          <a:solidFill>
                            <a:srgbClr val="4C4C4C"/>
                          </a:solidFill>
                          <a:effectLst/>
                          <a:latin typeface="Arial" panose="020B0604020202020204" pitchFamily="34" charset="0"/>
                          <a:cs typeface="Arial" panose="020B0604020202020204" pitchFamily="34" charset="0"/>
                        </a:rPr>
                        <a:t>= 148 </a:t>
                      </a:r>
                      <a:r>
                        <a:rPr lang="en-US" sz="1700" dirty="0">
                          <a:solidFill>
                            <a:srgbClr val="4C4C4C"/>
                          </a:solidFill>
                          <a:effectLst/>
                          <a:latin typeface="Arial" panose="020B0604020202020204" pitchFamily="34" charset="0"/>
                          <a:cs typeface="Arial" panose="020B0604020202020204" pitchFamily="34" charset="0"/>
                        </a:rPr>
                        <a:t>M</a:t>
                      </a:r>
                      <a:r>
                        <a:rPr lang="en-US" sz="1700" baseline="-25000" dirty="0">
                          <a:solidFill>
                            <a:srgbClr val="4C4C4C"/>
                          </a:solidFill>
                          <a:effectLst/>
                          <a:latin typeface="Arial" panose="020B0604020202020204" pitchFamily="34" charset="0"/>
                          <a:cs typeface="Arial" panose="020B0604020202020204" pitchFamily="34" charset="0"/>
                        </a:rPr>
                        <a:t>☉</a:t>
                      </a:r>
                      <a:endParaRPr lang="en-US" sz="1700" dirty="0">
                        <a:solidFill>
                          <a:srgbClr val="4C4C4C"/>
                        </a:solidFill>
                        <a:effectLst/>
                        <a:latin typeface="Arial" panose="020B0604020202020204" pitchFamily="34" charset="0"/>
                        <a:cs typeface="Arial" panose="020B0604020202020204" pitchFamily="34" charset="0"/>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3685561"/>
                  </a:ext>
                </a:extLst>
              </a:tr>
              <a:tr h="669962">
                <a:tc>
                  <a:txBody>
                    <a:bodyPr/>
                    <a:lstStyle/>
                    <a:p>
                      <a:pPr algn="ctr"/>
                      <a:r>
                        <a:rPr lang="en-US" sz="2000" b="1">
                          <a:solidFill>
                            <a:srgbClr val="5E9596"/>
                          </a:solidFill>
                          <a:effectLst/>
                          <a:latin typeface="Arial" panose="020B0604020202020204" pitchFamily="34" charset="0"/>
                          <a:cs typeface="Arial" panose="020B0604020202020204" pitchFamily="34" charset="0"/>
                        </a:rPr>
                        <a:t>GW191219_163120</a:t>
                      </a:r>
                      <a:endParaRPr lang="en-US" sz="2000" b="1" dirty="0">
                        <a:solidFill>
                          <a:srgbClr val="5E9596"/>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700" b="1">
                          <a:solidFill>
                            <a:srgbClr val="4C4C4C"/>
                          </a:solidFill>
                          <a:effectLst/>
                          <a:latin typeface="Helvetica Neue Thin"/>
                        </a:rPr>
                        <a:t>N</a:t>
                      </a:r>
                      <a:r>
                        <a:rPr lang="en-US" sz="1700" b="1">
                          <a:solidFill>
                            <a:srgbClr val="4C4C4C"/>
                          </a:solidFill>
                          <a:effectLst/>
                          <a:latin typeface="Helvetica Neue Thin"/>
                        </a:rPr>
                        <a:t>SBH merger </a:t>
                      </a:r>
                      <a:r>
                        <a:rPr lang="en-US" sz="1700" b="0">
                          <a:solidFill>
                            <a:srgbClr val="4C4C4C"/>
                          </a:solidFill>
                          <a:effectLst/>
                          <a:latin typeface="Helvetica Neue Thin"/>
                        </a:rPr>
                        <a:t>between a 1.17</a:t>
                      </a:r>
                      <a:r>
                        <a:rPr lang="en-US" sz="1700">
                          <a:solidFill>
                            <a:srgbClr val="4C4C4C"/>
                          </a:solidFill>
                          <a:effectLst/>
                          <a:latin typeface="Helvetica Neue Thin"/>
                        </a:rPr>
                        <a:t> M</a:t>
                      </a:r>
                      <a:r>
                        <a:rPr lang="en-US" sz="1700" baseline="-25000">
                          <a:solidFill>
                            <a:srgbClr val="4C4C4C"/>
                          </a:solidFill>
                          <a:effectLst/>
                          <a:latin typeface="Helvetica Neue Thin"/>
                        </a:rPr>
                        <a:t>☉ </a:t>
                      </a:r>
                      <a:r>
                        <a:rPr lang="en-US" sz="1700" b="0" baseline="0">
                          <a:solidFill>
                            <a:srgbClr val="4C4C4C"/>
                          </a:solidFill>
                          <a:effectLst/>
                          <a:latin typeface="Helvetica Neue Thin"/>
                        </a:rPr>
                        <a:t>NS and 31.1</a:t>
                      </a:r>
                      <a:r>
                        <a:rPr lang="en-US" sz="1700">
                          <a:solidFill>
                            <a:srgbClr val="4C4C4C"/>
                          </a:solidFill>
                          <a:effectLst/>
                          <a:latin typeface="Helvetica Neue Thin"/>
                        </a:rPr>
                        <a:t> M</a:t>
                      </a:r>
                      <a:r>
                        <a:rPr lang="en-US" sz="1700" baseline="-25000">
                          <a:solidFill>
                            <a:srgbClr val="4C4C4C"/>
                          </a:solidFill>
                          <a:effectLst/>
                          <a:latin typeface="Helvetica Neue Thin"/>
                        </a:rPr>
                        <a:t>☉ </a:t>
                      </a:r>
                      <a:r>
                        <a:rPr lang="en-US" sz="1700" b="0" baseline="0">
                          <a:solidFill>
                            <a:srgbClr val="4C4C4C"/>
                          </a:solidFill>
                          <a:effectLst/>
                          <a:latin typeface="Helvetica Neue Thin"/>
                        </a:rPr>
                        <a:t>BH,  with </a:t>
                      </a:r>
                    </a:p>
                    <a:p>
                      <a:pPr algn="ctr"/>
                      <a:r>
                        <a:rPr lang="en-US" sz="1700" b="0" baseline="0">
                          <a:solidFill>
                            <a:srgbClr val="4C4C4C"/>
                          </a:solidFill>
                          <a:effectLst/>
                          <a:latin typeface="Helvetica Neue Thin"/>
                        </a:rPr>
                        <a:t>the most extreme mass ratio (q = 0.038) measured to date</a:t>
                      </a:r>
                      <a:endParaRPr lang="en-US" sz="1700" baseline="0" dirty="0">
                        <a:solidFill>
                          <a:srgbClr val="4C4C4C"/>
                        </a:solidFill>
                        <a:effectLst/>
                        <a:latin typeface="Helvetica Neue Thin"/>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219106"/>
                  </a:ext>
                </a:extLst>
              </a:tr>
              <a:tr h="668841">
                <a:tc>
                  <a:txBody>
                    <a:bodyPr/>
                    <a:lstStyle/>
                    <a:p>
                      <a:pPr algn="ctr"/>
                      <a:r>
                        <a:rPr lang="en-US" sz="2000" b="1">
                          <a:solidFill>
                            <a:srgbClr val="679F98"/>
                          </a:solidFill>
                          <a:effectLst/>
                          <a:latin typeface="Arial" panose="020B0604020202020204" pitchFamily="34" charset="0"/>
                          <a:cs typeface="Arial" panose="020B0604020202020204" pitchFamily="34" charset="0"/>
                        </a:rPr>
                        <a:t>GW200115_042309</a:t>
                      </a:r>
                      <a:endParaRPr lang="en-US" sz="2000" b="1" dirty="0">
                        <a:solidFill>
                          <a:srgbClr val="679F98"/>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553908" rtl="0" eaLnBrk="1" fontAlgn="auto" latinLnBrk="0" hangingPunct="1">
                        <a:lnSpc>
                          <a:spcPct val="100000"/>
                        </a:lnSpc>
                        <a:spcBef>
                          <a:spcPts val="0"/>
                        </a:spcBef>
                        <a:spcAft>
                          <a:spcPts val="0"/>
                        </a:spcAft>
                        <a:buClrTx/>
                        <a:buSzTx/>
                        <a:buFontTx/>
                        <a:buNone/>
                        <a:tabLst/>
                        <a:defRPr/>
                      </a:pPr>
                      <a:r>
                        <a:rPr lang="en-GB" sz="1700" b="1">
                          <a:solidFill>
                            <a:srgbClr val="4C4C4C"/>
                          </a:solidFill>
                          <a:effectLst/>
                          <a:latin typeface="Helvetica Neue Thin"/>
                        </a:rPr>
                        <a:t>N</a:t>
                      </a:r>
                      <a:r>
                        <a:rPr lang="en-US" sz="1700" b="1">
                          <a:solidFill>
                            <a:srgbClr val="4C4C4C"/>
                          </a:solidFill>
                          <a:effectLst/>
                          <a:latin typeface="Helvetica Neue Thin"/>
                        </a:rPr>
                        <a:t>SBH merger </a:t>
                      </a:r>
                      <a:r>
                        <a:rPr lang="en-US" sz="1700" b="0">
                          <a:solidFill>
                            <a:srgbClr val="4C4C4C"/>
                          </a:solidFill>
                          <a:effectLst/>
                          <a:latin typeface="Helvetica Neue Thin"/>
                        </a:rPr>
                        <a:t>between a 1.44</a:t>
                      </a:r>
                      <a:r>
                        <a:rPr lang="en-US" sz="1700">
                          <a:solidFill>
                            <a:srgbClr val="4C4C4C"/>
                          </a:solidFill>
                          <a:effectLst/>
                          <a:latin typeface="Helvetica Neue Thin"/>
                        </a:rPr>
                        <a:t> M</a:t>
                      </a:r>
                      <a:r>
                        <a:rPr lang="en-US" sz="1700" baseline="-25000">
                          <a:solidFill>
                            <a:srgbClr val="4C4C4C"/>
                          </a:solidFill>
                          <a:effectLst/>
                          <a:latin typeface="Helvetica Neue Thin"/>
                        </a:rPr>
                        <a:t>☉ </a:t>
                      </a:r>
                      <a:r>
                        <a:rPr lang="en-US" sz="1700" b="0" baseline="0">
                          <a:solidFill>
                            <a:srgbClr val="4C4C4C"/>
                          </a:solidFill>
                          <a:effectLst/>
                          <a:latin typeface="Helvetica Neue Thin"/>
                        </a:rPr>
                        <a:t>NS and 5.9</a:t>
                      </a:r>
                      <a:r>
                        <a:rPr lang="en-US" sz="1700">
                          <a:solidFill>
                            <a:srgbClr val="4C4C4C"/>
                          </a:solidFill>
                          <a:effectLst/>
                          <a:latin typeface="Helvetica Neue Thin"/>
                        </a:rPr>
                        <a:t> M</a:t>
                      </a:r>
                      <a:r>
                        <a:rPr lang="en-US" sz="1700" baseline="-25000">
                          <a:solidFill>
                            <a:srgbClr val="4C4C4C"/>
                          </a:solidFill>
                          <a:effectLst/>
                          <a:latin typeface="Helvetica Neue Thin"/>
                        </a:rPr>
                        <a:t>☉ </a:t>
                      </a:r>
                      <a:r>
                        <a:rPr lang="en-US" sz="1700" b="0" baseline="0">
                          <a:solidFill>
                            <a:srgbClr val="4C4C4C"/>
                          </a:solidFill>
                          <a:effectLst/>
                          <a:latin typeface="Helvetica Neue Thin"/>
                        </a:rPr>
                        <a:t>BH</a:t>
                      </a:r>
                      <a:endParaRPr lang="en-US" sz="1700" baseline="0">
                        <a:solidFill>
                          <a:srgbClr val="4C4C4C"/>
                        </a:solidFill>
                        <a:effectLst/>
                        <a:latin typeface="Helvetica Neue Thin"/>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098535"/>
                  </a:ext>
                </a:extLst>
              </a:tr>
              <a:tr h="668841">
                <a:tc>
                  <a:txBody>
                    <a:bodyPr/>
                    <a:lstStyle/>
                    <a:p>
                      <a:pPr algn="ctr"/>
                      <a:r>
                        <a:rPr lang="en-US" sz="2000" b="1">
                          <a:solidFill>
                            <a:srgbClr val="CC6046"/>
                          </a:solidFill>
                          <a:effectLst/>
                          <a:latin typeface="Arial" panose="020B0604020202020204" pitchFamily="34" charset="0"/>
                          <a:cs typeface="Arial" panose="020B0604020202020204" pitchFamily="34" charset="0"/>
                        </a:rPr>
                        <a:t>GW200210_092254</a:t>
                      </a:r>
                      <a:endParaRPr lang="en-US" sz="2000" b="1" dirty="0">
                        <a:solidFill>
                          <a:srgbClr val="CC6046"/>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GB" sz="1700" b="1">
                          <a:solidFill>
                            <a:srgbClr val="4C4C4C"/>
                          </a:solidFill>
                          <a:effectLst/>
                          <a:latin typeface="Helvetica Neue Thin"/>
                        </a:rPr>
                        <a:t>N</a:t>
                      </a:r>
                      <a:r>
                        <a:rPr lang="en-US" sz="1700" b="1">
                          <a:solidFill>
                            <a:srgbClr val="4C4C4C"/>
                          </a:solidFill>
                          <a:effectLst/>
                          <a:latin typeface="Helvetica Neue Thin"/>
                        </a:rPr>
                        <a:t>SBH or BBH merger: </a:t>
                      </a:r>
                      <a:r>
                        <a:rPr lang="en-US" sz="1700" b="0">
                          <a:solidFill>
                            <a:srgbClr val="4C4C4C"/>
                          </a:solidFill>
                          <a:effectLst/>
                          <a:latin typeface="Helvetica Neue Thin"/>
                        </a:rPr>
                        <a:t>less massive object has a mass of </a:t>
                      </a:r>
                      <a:r>
                        <a:rPr lang="en-US" sz="1700" b="0" baseline="0">
                          <a:solidFill>
                            <a:srgbClr val="4C4C4C"/>
                          </a:solidFill>
                          <a:effectLst/>
                          <a:latin typeface="Helvetica Neue Thin"/>
                        </a:rPr>
                        <a:t>2.83</a:t>
                      </a:r>
                      <a:r>
                        <a:rPr lang="en-US" sz="1700">
                          <a:solidFill>
                            <a:srgbClr val="4C4C4C"/>
                          </a:solidFill>
                          <a:effectLst/>
                          <a:latin typeface="Helvetica Neue Thin"/>
                        </a:rPr>
                        <a:t> M</a:t>
                      </a:r>
                      <a:r>
                        <a:rPr lang="en-US" sz="1700" baseline="-25000">
                          <a:solidFill>
                            <a:srgbClr val="4C4C4C"/>
                          </a:solidFill>
                          <a:effectLst/>
                          <a:latin typeface="Helvetica Neue Thin"/>
                        </a:rPr>
                        <a:t>☉</a:t>
                      </a:r>
                      <a:endParaRPr lang="en-US" sz="1700" b="1" dirty="0">
                        <a:solidFill>
                          <a:srgbClr val="4C4C4C"/>
                        </a:solidFill>
                        <a:effectLst/>
                        <a:latin typeface="Helvetica Neue Thin"/>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321299"/>
                  </a:ext>
                </a:extLst>
              </a:tr>
              <a:tr h="668841">
                <a:tc>
                  <a:txBody>
                    <a:bodyPr/>
                    <a:lstStyle/>
                    <a:p>
                      <a:pPr algn="ctr"/>
                      <a:r>
                        <a:rPr lang="en-US" sz="2000" b="1">
                          <a:solidFill>
                            <a:srgbClr val="B92F30"/>
                          </a:solidFill>
                          <a:effectLst/>
                          <a:latin typeface="Arial" panose="020B0604020202020204" pitchFamily="34" charset="0"/>
                          <a:cs typeface="Arial" panose="020B0604020202020204" pitchFamily="34" charset="0"/>
                        </a:rPr>
                        <a:t>GW191109_010717</a:t>
                      </a:r>
                      <a:endParaRPr lang="en-US" sz="2000" b="1" dirty="0">
                        <a:solidFill>
                          <a:srgbClr val="B92F30"/>
                        </a:solidFill>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700" b="1">
                          <a:solidFill>
                            <a:srgbClr val="4C4C4C"/>
                          </a:solidFill>
                          <a:effectLst/>
                          <a:latin typeface="Helvetica Neue Thin"/>
                        </a:rPr>
                        <a:t>BBH merger</a:t>
                      </a:r>
                      <a:r>
                        <a:rPr lang="en-US" sz="1700">
                          <a:solidFill>
                            <a:srgbClr val="4C4C4C"/>
                          </a:solidFill>
                          <a:effectLst/>
                          <a:latin typeface="Helvetica Neue Thin"/>
                        </a:rPr>
                        <a:t> which is very likely to have negative spin</a:t>
                      </a:r>
                      <a:endParaRPr lang="en-US" sz="1700" dirty="0">
                        <a:solidFill>
                          <a:srgbClr val="4C4C4C"/>
                        </a:solidFill>
                        <a:effectLst/>
                        <a:latin typeface="Helvetica Neue Thin"/>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307745"/>
                  </a:ext>
                </a:extLst>
              </a:tr>
              <a:tr h="668841">
                <a:tc>
                  <a:txBody>
                    <a:bodyPr/>
                    <a:lstStyle/>
                    <a:p>
                      <a:pPr marL="0" marR="0" lvl="0" indent="0" algn="ctr" defTabSz="553908" rtl="0" eaLnBrk="1" fontAlgn="auto" latinLnBrk="0" hangingPunct="1">
                        <a:lnSpc>
                          <a:spcPct val="100000"/>
                        </a:lnSpc>
                        <a:spcBef>
                          <a:spcPts val="0"/>
                        </a:spcBef>
                        <a:spcAft>
                          <a:spcPts val="0"/>
                        </a:spcAft>
                        <a:buClrTx/>
                        <a:buSzTx/>
                        <a:buFontTx/>
                        <a:buNone/>
                        <a:tabLst/>
                        <a:defRPr/>
                      </a:pPr>
                      <a:r>
                        <a:rPr lang="en-US" sz="2000" b="1">
                          <a:solidFill>
                            <a:srgbClr val="AAD2AC"/>
                          </a:solidFill>
                          <a:latin typeface="Arial" panose="020B0604020202020204" pitchFamily="34" charset="0"/>
                          <a:cs typeface="Arial" panose="020B0604020202020204" pitchFamily="34" charset="0"/>
                        </a:rPr>
                        <a:t>GW191129_134029</a:t>
                      </a:r>
                      <a:endParaRPr lang="en-US" sz="2000" b="1" dirty="0">
                        <a:solidFill>
                          <a:srgbClr val="AAD2AC"/>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700" b="1">
                          <a:solidFill>
                            <a:srgbClr val="4C4C4C"/>
                          </a:solidFill>
                          <a:effectLst/>
                          <a:latin typeface="Helvetica Neue Thin"/>
                        </a:rPr>
                        <a:t>Least massive definite BBH merger </a:t>
                      </a:r>
                      <a:r>
                        <a:rPr lang="en-US" sz="1700">
                          <a:solidFill>
                            <a:srgbClr val="4C4C4C"/>
                          </a:solidFill>
                          <a:effectLst/>
                          <a:latin typeface="Helvetica Neue Thin"/>
                        </a:rPr>
                        <a:t>in O3b, </a:t>
                      </a:r>
                    </a:p>
                    <a:p>
                      <a:pPr algn="ctr"/>
                      <a:r>
                        <a:rPr lang="en-US" sz="1700">
                          <a:solidFill>
                            <a:srgbClr val="4C4C4C"/>
                          </a:solidFill>
                          <a:effectLst/>
                          <a:latin typeface="Helvetica Neue Thin"/>
                        </a:rPr>
                        <a:t>with total mass = 17.6 M</a:t>
                      </a:r>
                      <a:r>
                        <a:rPr lang="en-US" sz="1700" baseline="-25000">
                          <a:solidFill>
                            <a:srgbClr val="4C4C4C"/>
                          </a:solidFill>
                          <a:effectLst/>
                          <a:latin typeface="Helvetica Neue Thin"/>
                        </a:rPr>
                        <a:t>☉</a:t>
                      </a:r>
                      <a:endParaRPr lang="en-US" sz="1700" dirty="0">
                        <a:solidFill>
                          <a:srgbClr val="4C4C4C"/>
                        </a:solidFill>
                        <a:effectLst/>
                        <a:latin typeface="Helvetica Neue Thin"/>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682634"/>
                  </a:ext>
                </a:extLst>
              </a:tr>
            </a:tbl>
          </a:graphicData>
        </a:graphic>
      </p:graphicFrame>
      <p:sp>
        <p:nvSpPr>
          <p:cNvPr id="22" name="TextBox 21">
            <a:extLst>
              <a:ext uri="{FF2B5EF4-FFF2-40B4-BE49-F238E27FC236}">
                <a16:creationId xmlns:a16="http://schemas.microsoft.com/office/drawing/2014/main" id="{1D7F0A70-F1DE-4619-A23F-276FF09FE925}"/>
              </a:ext>
            </a:extLst>
          </p:cNvPr>
          <p:cNvSpPr txBox="1"/>
          <p:nvPr/>
        </p:nvSpPr>
        <p:spPr>
          <a:xfrm>
            <a:off x="4977159" y="1532703"/>
            <a:ext cx="4912529" cy="6319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35 O3b CBC candidates</a:t>
            </a:r>
            <a:r>
              <a:rPr lang="en-GB" sz="16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 identified with inferred probability of astrophysical origin, </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p</a:t>
            </a:r>
            <a:r>
              <a:rPr lang="en-GB" sz="1600" b="1" baseline="-2500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astro</a:t>
            </a:r>
            <a:r>
              <a:rPr lang="en-GB" sz="1600" b="1">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rPr>
              <a:t> &gt; 0.5</a:t>
            </a:r>
            <a:endParaRPr lang="en-GB" sz="1600" b="1" dirty="0">
              <a:solidFill>
                <a:schemeClr val="accent2">
                  <a:lumMod val="50000"/>
                </a:schemeClr>
              </a:solidFill>
              <a:latin typeface="Arial" panose="020B0604020202020204" pitchFamily="34" charset="0"/>
              <a:ea typeface="Helvetica Neue Medium"/>
              <a:cs typeface="Arial" panose="020B0604020202020204" pitchFamily="34" charset="0"/>
              <a:sym typeface="Helvetica Neue Medium"/>
            </a:endParaRPr>
          </a:p>
        </p:txBody>
      </p:sp>
      <p:sp>
        <p:nvSpPr>
          <p:cNvPr id="23" name="TextBox 22">
            <a:extLst>
              <a:ext uri="{FF2B5EF4-FFF2-40B4-BE49-F238E27FC236}">
                <a16:creationId xmlns:a16="http://schemas.microsoft.com/office/drawing/2014/main" id="{179429C8-CBD8-46ED-9E93-2F4F26458C1A}"/>
              </a:ext>
            </a:extLst>
          </p:cNvPr>
          <p:cNvSpPr txBox="1"/>
          <p:nvPr/>
        </p:nvSpPr>
        <p:spPr>
          <a:xfrm>
            <a:off x="4979093" y="2566849"/>
            <a:ext cx="4673599" cy="35496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l" defTabSz="457200">
              <a:lnSpc>
                <a:spcPct val="120000"/>
              </a:lnSpc>
              <a:spcBef>
                <a:spcPts val="0"/>
              </a:spcBef>
              <a:defRPr sz="1800"/>
            </a:pPr>
            <a:r>
              <a:rPr lang="en-GB" sz="1600">
                <a:solidFill>
                  <a:srgbClr val="DA0306"/>
                </a:solidFill>
                <a:latin typeface="Arial" panose="020B0604020202020204" pitchFamily="34" charset="0"/>
                <a:cs typeface="Arial" panose="020B0604020202020204" pitchFamily="34" charset="0"/>
                <a:sym typeface="Helvetica Neue Medium"/>
              </a:rPr>
              <a:t>Total of </a:t>
            </a:r>
            <a:r>
              <a:rPr lang="en-GB" sz="1600" b="1">
                <a:solidFill>
                  <a:srgbClr val="DA0306"/>
                </a:solidFill>
                <a:latin typeface="Arial" panose="020B0604020202020204" pitchFamily="34" charset="0"/>
                <a:cs typeface="Arial" panose="020B0604020202020204" pitchFamily="34" charset="0"/>
                <a:sym typeface="Helvetica Neue Medium"/>
              </a:rPr>
              <a:t>90 events in GWTC-3</a:t>
            </a:r>
            <a:r>
              <a:rPr lang="en-GB" sz="1600">
                <a:solidFill>
                  <a:srgbClr val="DA0306"/>
                </a:solidFill>
                <a:latin typeface="Arial" panose="020B0604020202020204" pitchFamily="34" charset="0"/>
                <a:cs typeface="Arial" panose="020B0604020202020204" pitchFamily="34" charset="0"/>
                <a:sym typeface="Helvetica Neue Medium"/>
              </a:rPr>
              <a:t> with </a:t>
            </a:r>
            <a:r>
              <a:rPr lang="en-GB" sz="1600">
                <a:solidFill>
                  <a:srgbClr val="FF0000"/>
                </a:solidFill>
                <a:latin typeface="Arial" panose="020B0604020202020204" pitchFamily="34" charset="0"/>
                <a:ea typeface="Helvetica Neue Medium"/>
                <a:cs typeface="Arial" panose="020B0604020202020204" pitchFamily="34" charset="0"/>
                <a:sym typeface="Helvetica Neue Medium"/>
              </a:rPr>
              <a:t>p</a:t>
            </a:r>
            <a:r>
              <a:rPr lang="en-GB" sz="1600" baseline="-25000">
                <a:solidFill>
                  <a:srgbClr val="FF0000"/>
                </a:solidFill>
                <a:latin typeface="Arial" panose="020B0604020202020204" pitchFamily="34" charset="0"/>
                <a:ea typeface="Helvetica Neue Medium"/>
                <a:cs typeface="Arial" panose="020B0604020202020204" pitchFamily="34" charset="0"/>
                <a:sym typeface="Helvetica Neue Medium"/>
              </a:rPr>
              <a:t>astro</a:t>
            </a:r>
            <a:r>
              <a:rPr lang="en-GB" sz="1600">
                <a:solidFill>
                  <a:srgbClr val="FF0000"/>
                </a:solidFill>
                <a:latin typeface="Arial" panose="020B0604020202020204" pitchFamily="34" charset="0"/>
                <a:ea typeface="Helvetica Neue Medium"/>
                <a:cs typeface="Arial" panose="020B0604020202020204" pitchFamily="34" charset="0"/>
                <a:sym typeface="Helvetica Neue Medium"/>
              </a:rPr>
              <a:t> &gt; 0.5</a:t>
            </a:r>
            <a:r>
              <a:rPr lang="en-GB" sz="1700">
                <a:solidFill>
                  <a:srgbClr val="DA0306"/>
                </a:solidFill>
                <a:latin typeface="Helvetica Neue Thin"/>
                <a:cs typeface="Helvetica Neue Medium"/>
                <a:sym typeface="Helvetica Neue Medium"/>
              </a:rPr>
              <a:t> </a:t>
            </a:r>
            <a:r>
              <a:rPr lang="en-GB" sz="1700" b="1">
                <a:solidFill>
                  <a:srgbClr val="DA0306"/>
                </a:solidFill>
                <a:latin typeface="Helvetica Neue Thin"/>
                <a:cs typeface="Helvetica Neue Medium"/>
                <a:sym typeface="Helvetica Neue Medium"/>
              </a:rPr>
              <a:t> </a:t>
            </a:r>
            <a:endParaRPr lang="en-GB" sz="1700" b="1" dirty="0">
              <a:solidFill>
                <a:srgbClr val="DA0306"/>
              </a:solidFill>
              <a:latin typeface="Helvetica Neue Thin"/>
              <a:cs typeface="Helvetica Neue Medium"/>
              <a:sym typeface="Helvetica Neue Medium"/>
            </a:endParaRPr>
          </a:p>
        </p:txBody>
      </p:sp>
      <p:pic>
        <p:nvPicPr>
          <p:cNvPr id="3" name="Picture 2">
            <a:extLst>
              <a:ext uri="{FF2B5EF4-FFF2-40B4-BE49-F238E27FC236}">
                <a16:creationId xmlns:a16="http://schemas.microsoft.com/office/drawing/2014/main" id="{AC43A375-BC7C-4112-B395-10E27B5A81A2}"/>
              </a:ext>
            </a:extLst>
          </p:cNvPr>
          <p:cNvPicPr>
            <a:picLocks noChangeAspect="1"/>
          </p:cNvPicPr>
          <p:nvPr/>
        </p:nvPicPr>
        <p:blipFill>
          <a:blip r:embed="rId2"/>
          <a:stretch>
            <a:fillRect/>
          </a:stretch>
        </p:blipFill>
        <p:spPr>
          <a:xfrm>
            <a:off x="278159" y="8593618"/>
            <a:ext cx="4699000" cy="4105893"/>
          </a:xfrm>
          <a:prstGeom prst="rect">
            <a:avLst/>
          </a:prstGeom>
        </p:spPr>
      </p:pic>
      <p:sp>
        <p:nvSpPr>
          <p:cNvPr id="4" name="TextBox 3">
            <a:extLst>
              <a:ext uri="{FF2B5EF4-FFF2-40B4-BE49-F238E27FC236}">
                <a16:creationId xmlns:a16="http://schemas.microsoft.com/office/drawing/2014/main" id="{D868F4CF-1284-4F34-8C7D-3CB1823CFC29}"/>
              </a:ext>
            </a:extLst>
          </p:cNvPr>
          <p:cNvSpPr txBox="1"/>
          <p:nvPr/>
        </p:nvSpPr>
        <p:spPr>
          <a:xfrm flipH="1">
            <a:off x="5179814" y="8721513"/>
            <a:ext cx="4113497" cy="29695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marL="0" marR="0" indent="0" algn="just" defTabSz="2311906" rtl="0" fontAlgn="auto" latinLnBrk="0" hangingPunct="0">
              <a:lnSpc>
                <a:spcPct val="110000"/>
              </a:lnSpc>
              <a:spcBef>
                <a:spcPts val="0"/>
              </a:spcBef>
              <a:spcAft>
                <a:spcPts val="0"/>
              </a:spcAft>
              <a:buClrTx/>
              <a:buSzTx/>
              <a:buFontTx/>
              <a:buNone/>
              <a:tabLst/>
            </a:pPr>
            <a:r>
              <a:rPr lang="en-GB" sz="1400" b="1">
                <a:solidFill>
                  <a:schemeClr val="tx1"/>
                </a:solidFill>
                <a:latin typeface="Helvetica Neue Thin"/>
              </a:rPr>
              <a:t>G</a:t>
            </a:r>
            <a:r>
              <a:rPr kumimoji="0" lang="en-GB" sz="1400" b="1" i="0" u="none" strike="noStrike" cap="none" spc="0" normalizeH="0" baseline="0">
                <a:ln>
                  <a:noFill/>
                </a:ln>
                <a:solidFill>
                  <a:schemeClr val="tx1"/>
                </a:solidFill>
                <a:effectLst/>
                <a:uFillTx/>
                <a:latin typeface="Helvetica Neue Thin"/>
                <a:sym typeface="Helvetica Neue"/>
              </a:rPr>
              <a:t>rowth in the number of LVK catalog candidates across observing runs</a:t>
            </a:r>
            <a:r>
              <a:rPr kumimoji="0" lang="en-GB" sz="1400" b="0" i="0" u="none" strike="noStrike" cap="none" spc="0" normalizeH="0" baseline="0">
                <a:ln>
                  <a:noFill/>
                </a:ln>
                <a:solidFill>
                  <a:schemeClr val="tx1"/>
                </a:solidFill>
                <a:effectLst/>
                <a:uFillTx/>
                <a:latin typeface="Helvetica Neue Thin"/>
                <a:sym typeface="Helvetica Neue"/>
              </a:rPr>
              <a:t>. This figure shows the number of compact binary coalescence candidates with a probability of astrophysical origin p</a:t>
            </a:r>
            <a:r>
              <a:rPr kumimoji="0" lang="en-GB" sz="1400" b="0" i="0" u="none" strike="noStrike" cap="none" spc="0" normalizeH="0" baseline="-25000">
                <a:ln>
                  <a:noFill/>
                </a:ln>
                <a:solidFill>
                  <a:schemeClr val="tx1"/>
                </a:solidFill>
                <a:effectLst/>
                <a:uFillTx/>
                <a:latin typeface="Helvetica Neue Thin"/>
                <a:sym typeface="Helvetica Neue"/>
              </a:rPr>
              <a:t>astro</a:t>
            </a:r>
            <a:r>
              <a:rPr kumimoji="0" lang="en-GB" sz="1400" b="0" i="0" u="none" strike="noStrike" cap="none" spc="0" normalizeH="0" baseline="0">
                <a:ln>
                  <a:noFill/>
                </a:ln>
                <a:solidFill>
                  <a:schemeClr val="tx1"/>
                </a:solidFill>
                <a:effectLst/>
                <a:uFillTx/>
                <a:latin typeface="Helvetica Neue Thin"/>
                <a:sym typeface="Helvetica Neue"/>
              </a:rPr>
              <a:t> &gt; 0.5 versus the detector network’s effective surveyed time-volume for BNS coalescences, which should be approximately proportional to the number of detections.</a:t>
            </a:r>
          </a:p>
          <a:p>
            <a:pPr marL="0" marR="0" indent="0" algn="just" defTabSz="2311906" rtl="0" fontAlgn="auto" latinLnBrk="0" hangingPunct="0">
              <a:lnSpc>
                <a:spcPct val="110000"/>
              </a:lnSpc>
              <a:spcBef>
                <a:spcPts val="0"/>
              </a:spcBef>
              <a:spcAft>
                <a:spcPts val="0"/>
              </a:spcAft>
              <a:buClrTx/>
              <a:buSzTx/>
              <a:buFontTx/>
              <a:buNone/>
              <a:tabLst/>
            </a:pPr>
            <a:endParaRPr lang="en-GB" sz="500">
              <a:solidFill>
                <a:schemeClr val="tx1"/>
              </a:solidFill>
              <a:latin typeface="Helvetica Neue Thin"/>
            </a:endParaRPr>
          </a:p>
          <a:p>
            <a:pPr marL="0" marR="0" indent="0" algn="just" defTabSz="2311906" rtl="0" fontAlgn="auto" latinLnBrk="0" hangingPunct="0">
              <a:lnSpc>
                <a:spcPct val="110000"/>
              </a:lnSpc>
              <a:spcBef>
                <a:spcPts val="0"/>
              </a:spcBef>
              <a:spcAft>
                <a:spcPts val="0"/>
              </a:spcAft>
              <a:buClrTx/>
              <a:buSzTx/>
              <a:buFontTx/>
              <a:buNone/>
              <a:tabLst/>
            </a:pPr>
            <a:r>
              <a:rPr kumimoji="0" lang="en-GB" sz="1400" b="0" i="0" u="none" strike="noStrike" cap="none" spc="0" normalizeH="0" baseline="0">
                <a:ln>
                  <a:noFill/>
                </a:ln>
                <a:solidFill>
                  <a:schemeClr val="tx1"/>
                </a:solidFill>
                <a:effectLst/>
                <a:uFillTx/>
                <a:latin typeface="Helvetica Neue Thin"/>
                <a:sym typeface="Helvetica Neue"/>
              </a:rPr>
              <a:t>The colored bands indicate the different observing runs: O1, O2, O3a and O3b.  The cumulative number of probable candidates is indicated by the solid black line.</a:t>
            </a:r>
            <a:endParaRPr kumimoji="0" lang="en-US" sz="1400" b="0" i="0" u="none" strike="noStrike" cap="none" spc="0" normalizeH="0" baseline="0">
              <a:ln>
                <a:noFill/>
              </a:ln>
              <a:solidFill>
                <a:schemeClr val="tx1"/>
              </a:solidFill>
              <a:effectLst/>
              <a:uFillTx/>
              <a:latin typeface="Helvetica Neue Thin"/>
              <a:sym typeface="Helvetica Neue"/>
            </a:endParaRPr>
          </a:p>
        </p:txBody>
      </p:sp>
      <p:sp>
        <p:nvSpPr>
          <p:cNvPr id="12" name="TextBox 11">
            <a:extLst>
              <a:ext uri="{FF2B5EF4-FFF2-40B4-BE49-F238E27FC236}">
                <a16:creationId xmlns:a16="http://schemas.microsoft.com/office/drawing/2014/main" id="{C4B5205E-086F-4798-A742-BF8A03B3373C}"/>
              </a:ext>
            </a:extLst>
          </p:cNvPr>
          <p:cNvSpPr txBox="1"/>
          <p:nvPr/>
        </p:nvSpPr>
        <p:spPr>
          <a:xfrm>
            <a:off x="5638023" y="11959243"/>
            <a:ext cx="3304757" cy="63658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320" tIns="20320" rIns="20320" bIns="20320" numCol="1" spcCol="38100" rtlCol="0" anchor="ctr">
            <a:spAutoFit/>
          </a:bodyPr>
          <a:lstStyle/>
          <a:p>
            <a:pPr algn="ctr">
              <a:spcBef>
                <a:spcPts val="0"/>
              </a:spcBef>
            </a:pPr>
            <a:r>
              <a:rPr lang="en-US" sz="1300">
                <a:latin typeface="Calibri" panose="020F0502020204030204" pitchFamily="34" charset="0"/>
              </a:rPr>
              <a:t>D</a:t>
            </a:r>
            <a:r>
              <a:rPr lang="en-US" sz="1300" b="0" i="0" u="none" strike="noStrike" baseline="0">
                <a:solidFill>
                  <a:srgbClr val="000000"/>
                </a:solidFill>
                <a:latin typeface="Calibri" panose="020F0502020204030204" pitchFamily="34" charset="0"/>
              </a:rPr>
              <a:t>ata for all GWTC-3 events are available from the </a:t>
            </a:r>
            <a:r>
              <a:rPr lang="en-US" sz="1300" b="1" i="0" u="none" strike="noStrike" baseline="0">
                <a:solidFill>
                  <a:srgbClr val="000000"/>
                </a:solidFill>
                <a:latin typeface="Calibri" panose="020F0502020204030204" pitchFamily="34" charset="0"/>
              </a:rPr>
              <a:t>Gravitational-Wave Open Science Center</a:t>
            </a:r>
            <a:r>
              <a:rPr lang="en-US" sz="1300" b="0" i="0" u="none" strike="noStrike" baseline="0">
                <a:solidFill>
                  <a:srgbClr val="000000"/>
                </a:solidFill>
                <a:latin typeface="Calibri" panose="020F0502020204030204" pitchFamily="34" charset="0"/>
              </a:rPr>
              <a:t>:</a:t>
            </a:r>
          </a:p>
          <a:p>
            <a:pPr algn="ctr">
              <a:spcBef>
                <a:spcPts val="0"/>
              </a:spcBef>
            </a:pPr>
            <a:endParaRPr lang="en-US" sz="400" b="0" i="0" u="none" strike="noStrike" baseline="0">
              <a:solidFill>
                <a:srgbClr val="000000"/>
              </a:solidFill>
              <a:latin typeface="Calibri" panose="020F0502020204030204" pitchFamily="34" charset="0"/>
            </a:endParaRPr>
          </a:p>
          <a:p>
            <a:pPr algn="ctr">
              <a:spcBef>
                <a:spcPts val="0"/>
              </a:spcBef>
            </a:pPr>
            <a:r>
              <a:rPr lang="en-US" sz="1300" b="1" i="0" u="none" strike="noStrike" baseline="0">
                <a:solidFill>
                  <a:srgbClr val="000000"/>
                </a:solidFill>
                <a:latin typeface="Calibri" panose="020F0502020204030204" pitchFamily="34" charset="0"/>
                <a:hlinkClick r:id="rId3"/>
              </a:rPr>
              <a:t>https://www.gw-openscience.org</a:t>
            </a:r>
            <a:r>
              <a:rPr lang="en-US" sz="1300" b="0" i="0" u="none" strike="noStrike" baseline="0">
                <a:solidFill>
                  <a:srgbClr val="000000"/>
                </a:solidFill>
                <a:latin typeface="Calibri" panose="020F0502020204030204" pitchFamily="34" charset="0"/>
              </a:rPr>
              <a:t>/</a:t>
            </a:r>
          </a:p>
        </p:txBody>
      </p:sp>
      <p:pic>
        <p:nvPicPr>
          <p:cNvPr id="25" name="Picture 24" descr="Shape&#10;&#10;Description automatically generated with low confidence">
            <a:extLst>
              <a:ext uri="{FF2B5EF4-FFF2-40B4-BE49-F238E27FC236}">
                <a16:creationId xmlns:a16="http://schemas.microsoft.com/office/drawing/2014/main" id="{CC98EFCA-854F-49B8-A3C6-1652F6E23A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6929" y="68831"/>
            <a:ext cx="1442829" cy="1315232"/>
          </a:xfrm>
          <a:prstGeom prst="rect">
            <a:avLst/>
          </a:prstGeom>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0320" tIns="20320" rIns="20320" bIns="20320" numCol="1" spcCol="38100" rtlCol="0" anchor="ctr">
        <a:spAutoFit/>
      </a:bodyPr>
      <a:lstStyle>
        <a:defPPr marL="0" marR="0" indent="0" algn="ctr" defTabSz="78269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0320" tIns="20320" rIns="20320" bIns="20320" numCol="1" spcCol="38100" rtlCol="0" anchor="ctr">
        <a:spAutoFit/>
      </a:bodyPr>
      <a:lstStyle>
        <a:def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0320" tIns="20320" rIns="20320" bIns="20320" numCol="1" spcCol="38100" rtlCol="0" anchor="ctr">
        <a:spAutoFit/>
      </a:bodyPr>
      <a:lstStyle>
        <a:defPPr marL="0" marR="0" indent="0" algn="ctr" defTabSz="782696"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0320" tIns="20320" rIns="20320" bIns="20320" numCol="1" spcCol="38100" rtlCol="0" anchor="ctr">
        <a:spAutoFit/>
      </a:bodyPr>
      <a:lstStyle>
        <a:defPPr marL="0" marR="0" indent="0" algn="l" defTabSz="2311906" rtl="0" fontAlgn="auto" latinLnBrk="0" hangingPunct="0">
          <a:lnSpc>
            <a:spcPct val="90000"/>
          </a:lnSpc>
          <a:spcBef>
            <a:spcPts val="4200"/>
          </a:spcBef>
          <a:spcAft>
            <a:spcPts val="0"/>
          </a:spcAft>
          <a:buClrTx/>
          <a:buSzTx/>
          <a:buFontTx/>
          <a:buNone/>
          <a:tabLst/>
          <a:defRPr kumimoji="0" sz="4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762</TotalTime>
  <Words>512</Words>
  <Application>Microsoft Office PowerPoint</Application>
  <PresentationFormat>Custom</PresentationFormat>
  <Paragraphs>76</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Helvetica Neue</vt:lpstr>
      <vt:lpstr>Helvetica Neue Light</vt:lpstr>
      <vt:lpstr>Helvetica Neue Medium</vt:lpstr>
      <vt:lpstr>Helvetica Neue Thin</vt:lpstr>
      <vt:lpstr>Times Roman</vt:lpstr>
      <vt:lpstr>21_BasicWhite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Hendry</dc:creator>
  <cp:lastModifiedBy>Martin Hendry</cp:lastModifiedBy>
  <cp:revision>49</cp:revision>
  <dcterms:modified xsi:type="dcterms:W3CDTF">2021-11-07T07:20:51Z</dcterms:modified>
</cp:coreProperties>
</file>