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56" r:id="rId2"/>
    <p:sldId id="259" r:id="rId3"/>
    <p:sldId id="257" r:id="rId4"/>
    <p:sldId id="261" r:id="rId5"/>
    <p:sldId id="293" r:id="rId6"/>
    <p:sldId id="295" r:id="rId7"/>
    <p:sldId id="258" r:id="rId8"/>
    <p:sldId id="299" r:id="rId9"/>
    <p:sldId id="294" r:id="rId10"/>
    <p:sldId id="260" r:id="rId11"/>
    <p:sldId id="262" r:id="rId12"/>
    <p:sldId id="296" r:id="rId13"/>
    <p:sldId id="289" r:id="rId14"/>
    <p:sldId id="290" r:id="rId15"/>
    <p:sldId id="291" r:id="rId16"/>
    <p:sldId id="292" r:id="rId17"/>
    <p:sldId id="263" r:id="rId18"/>
    <p:sldId id="264" r:id="rId19"/>
    <p:sldId id="265" r:id="rId20"/>
    <p:sldId id="266" r:id="rId21"/>
    <p:sldId id="301" r:id="rId22"/>
    <p:sldId id="287" r:id="rId23"/>
    <p:sldId id="286" r:id="rId24"/>
    <p:sldId id="302" r:id="rId25"/>
    <p:sldId id="285" r:id="rId26"/>
    <p:sldId id="300" r:id="rId27"/>
    <p:sldId id="280" r:id="rId28"/>
    <p:sldId id="282" r:id="rId29"/>
    <p:sldId id="284" r:id="rId30"/>
    <p:sldId id="298" r:id="rId31"/>
    <p:sldId id="288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E3FF"/>
    <a:srgbClr val="F050C5"/>
    <a:srgbClr val="00E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/>
    <p:restoredTop sz="94694"/>
  </p:normalViewPr>
  <p:slideViewPr>
    <p:cSldViewPr snapToGrid="0" snapToObjects="1">
      <p:cViewPr>
        <p:scale>
          <a:sx n="206" d="100"/>
          <a:sy n="206" d="100"/>
        </p:scale>
        <p:origin x="-3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BE81-4001-BE40-B589-1B9688B5934B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8662C-6E3B-FD41-9C32-172DA2BF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3a24915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3a24915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3a24915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3a24915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3a249158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3a249158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3a24915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3a249158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3a249158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3a249158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3a249158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3a249158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3a249158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3a249158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3a249158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3a249158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6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21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  <a:solidFill>
            <a:srgbClr val="4A86E8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450" y="901834"/>
            <a:ext cx="8913600" cy="55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66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8913" cy="1104184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381539"/>
            <a:ext cx="7955280" cy="48821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74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4313" y="6492875"/>
            <a:ext cx="126227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6610" y="6492875"/>
            <a:ext cx="1977390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A4EC32C-076F-044C-B920-5D0C37BE3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2461" y="-198782"/>
            <a:ext cx="1493982" cy="1360828"/>
          </a:xfrm>
          <a:prstGeom prst="rect">
            <a:avLst/>
          </a:prstGeom>
        </p:spPr>
      </p:pic>
      <p:pic>
        <p:nvPicPr>
          <p:cNvPr id="12" name="Picture 11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74357AB-BA4B-8548-9E49-51EED049A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0089" y="69574"/>
            <a:ext cx="863285" cy="8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G2102364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F9B5-1240-8345-AFC1-893DFF2F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3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ssd.esa.int/doc_fetch.php?id=155418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012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C23E-8DC7-9C45-A63D-DFAB11199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Calibrating the Spectrum of GW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B8E5-1D76-0B42-8821-EFAD9747A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J. Kissel </a:t>
            </a:r>
            <a:r>
              <a:rPr lang="en-US" dirty="0"/>
              <a:t>for the LIGO Calibration Team, and the LIGO-VIRGO-KAGRA Scientific Collaboration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7FA9B-0D1A-EA46-B0FE-BC83800E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97429" cy="365125"/>
          </a:xfrm>
        </p:spPr>
        <p:txBody>
          <a:bodyPr/>
          <a:lstStyle/>
          <a:p>
            <a:pPr algn="l"/>
            <a:r>
              <a:rPr lang="en-US" dirty="0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4F3BF-5AF9-2042-9216-0A4371FE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6492875"/>
            <a:ext cx="2171700" cy="365125"/>
          </a:xfrm>
        </p:spPr>
        <p:txBody>
          <a:bodyPr/>
          <a:lstStyle/>
          <a:p>
            <a:fld id="{CFA4F9B5-1240-8345-AFC1-893DFF2FFB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3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93A7-7104-6A44-B791-9591663C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LIGO Experience Might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0372-33BB-D14D-80E8-3B10DFAE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7" y="1212574"/>
            <a:ext cx="8348869" cy="504907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things related to photodetector signal chain calibration (not just “anti-aliasing filters”)</a:t>
            </a:r>
          </a:p>
          <a:p>
            <a:pPr lvl="1"/>
            <a:r>
              <a:rPr lang="en-US" dirty="0"/>
              <a:t>Prior to ADC:</a:t>
            </a:r>
          </a:p>
          <a:p>
            <a:pPr lvl="2"/>
            <a:r>
              <a:rPr lang="en-US" dirty="0"/>
              <a:t>Optical beam splitter ratio?</a:t>
            </a:r>
          </a:p>
          <a:p>
            <a:pPr lvl="2"/>
            <a:r>
              <a:rPr lang="en-US" dirty="0"/>
              <a:t>Sensitivity of Quantum Efficiency to Temperature?</a:t>
            </a:r>
          </a:p>
          <a:p>
            <a:pPr lvl="2"/>
            <a:r>
              <a:rPr lang="en-US" dirty="0"/>
              <a:t>Photo-diode transimpedance amplifier? (poor compensation of frequency response)</a:t>
            </a:r>
          </a:p>
          <a:p>
            <a:pPr lvl="2"/>
            <a:r>
              <a:rPr lang="en-US" dirty="0"/>
              <a:t>Photo-diode whitening filter? (poor compensation of frequency response)</a:t>
            </a:r>
          </a:p>
          <a:p>
            <a:pPr lvl="1"/>
            <a:r>
              <a:rPr lang="en-US" dirty="0"/>
              <a:t>Differential “prior to ADC” errors between different arms, impacting subtraction algorithm</a:t>
            </a:r>
          </a:p>
          <a:p>
            <a:pPr lvl="2"/>
            <a:r>
              <a:rPr lang="en-US" dirty="0"/>
              <a:t>You already mentioned differing ADC gains, but…</a:t>
            </a:r>
          </a:p>
          <a:p>
            <a:pPr lvl="1"/>
            <a:r>
              <a:rPr lang="en-US" dirty="0"/>
              <a:t>After the ADC</a:t>
            </a:r>
          </a:p>
          <a:p>
            <a:pPr lvl="2"/>
            <a:r>
              <a:rPr lang="en-US" dirty="0"/>
              <a:t>Computational delays within computer exchanges in one satellite?</a:t>
            </a:r>
          </a:p>
          <a:p>
            <a:pPr lvl="2"/>
            <a:r>
              <a:rPr lang="en-US" dirty="0"/>
              <a:t>Satellite to Satellite delays?</a:t>
            </a:r>
          </a:p>
          <a:p>
            <a:pPr lvl="2"/>
            <a:r>
              <a:rPr lang="en-US" dirty="0"/>
              <a:t>Space to Earth Delays?</a:t>
            </a:r>
          </a:p>
          <a:p>
            <a:pPr lvl="2"/>
            <a:endParaRPr lang="en-US" dirty="0"/>
          </a:p>
          <a:p>
            <a:r>
              <a:rPr lang="en-US" dirty="0"/>
              <a:t>Photodiode absolute reference?</a:t>
            </a:r>
          </a:p>
          <a:p>
            <a:pPr lvl="1"/>
            <a:r>
              <a:rPr lang="en-US" dirty="0"/>
              <a:t>Using a heterodyne signal, so is absolute power calibration on individual PDs not necessary?</a:t>
            </a:r>
          </a:p>
          <a:p>
            <a:r>
              <a:rPr lang="en-US" dirty="0"/>
              <a:t>Estimates of impact / cross-coupling of non-longitudinal DOF control systems? (Is there any way GWs can couple in to *other* DOFs, and then those *other* DOFs couple in to readout scheme?)</a:t>
            </a:r>
          </a:p>
          <a:p>
            <a:r>
              <a:rPr lang="en-US" dirty="0"/>
              <a:t>Antenna pattern as a function of frequency? </a:t>
            </a:r>
            <a:r>
              <a:rPr lang="en-US" i="1" dirty="0">
                <a:solidFill>
                  <a:srgbClr val="66E3FF"/>
                </a:solidFill>
              </a:rPr>
              <a:t>CQG</a:t>
            </a:r>
            <a:r>
              <a:rPr lang="en-US" dirty="0">
                <a:solidFill>
                  <a:srgbClr val="66E3FF"/>
                </a:solidFill>
              </a:rPr>
              <a:t> 25.18 (2008): 184017.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C2489-687E-2D4D-98FA-82F4CE5E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412FF-29C2-C54D-AAD7-DE26DBFB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5F7B-2EBC-5440-AB34-3139B8B1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2892287"/>
            <a:ext cx="6708913" cy="1104184"/>
          </a:xfrm>
        </p:spPr>
        <p:txBody>
          <a:bodyPr/>
          <a:lstStyle/>
          <a:p>
            <a:pPr algn="ctr"/>
            <a:r>
              <a:rPr lang="en-US" dirty="0"/>
              <a:t>Bonus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7A29-A639-7F41-91C2-122DE3FA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C1E80-B978-534C-BF7D-1856C16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5F7B-2EBC-5440-AB34-3139B8B1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2892287"/>
            <a:ext cx="6708913" cy="1104184"/>
          </a:xfrm>
        </p:spPr>
        <p:txBody>
          <a:bodyPr/>
          <a:lstStyle/>
          <a:p>
            <a:pPr algn="ctr"/>
            <a:r>
              <a:rPr lang="en-US" dirty="0"/>
              <a:t>HOW LIGO (AND ITS CALIBRATION) 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7A29-A639-7F41-91C2-122DE3FA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C1E80-B978-534C-BF7D-1856C16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BDB36-3EA5-3945-88F6-C028E6A219CE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875" y="646200"/>
            <a:ext cx="7522059" cy="598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This is an IFO. An IFO says “DARM.”</a:t>
            </a:r>
            <a:endParaRPr sz="3600"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13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0" y="737400"/>
            <a:ext cx="2082000" cy="20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 flipH="1">
            <a:off x="1958650" y="1322436"/>
            <a:ext cx="1194300" cy="756600"/>
          </a:xfrm>
          <a:prstGeom prst="flowChartMagneticTap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Apple Casual" pitchFamily="2" charset="77"/>
              <a:cs typeface="Apple Chancery" panose="03020702040506060504" pitchFamily="66" charset="-79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2008366" y="1381540"/>
            <a:ext cx="1182096" cy="39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bg1"/>
                </a:solidFill>
                <a:latin typeface="Apple Casual" pitchFamily="2" charset="77"/>
                <a:ea typeface="Caveat"/>
                <a:cs typeface="APPLE CHANCERY" panose="03020702040506060504" pitchFamily="66" charset="-79"/>
                <a:sym typeface="Caveat"/>
              </a:rPr>
              <a:t>Differential Arm Motion</a:t>
            </a:r>
            <a:endParaRPr sz="1500" b="1" dirty="0">
              <a:solidFill>
                <a:schemeClr val="bg1"/>
              </a:solidFill>
              <a:latin typeface="Apple Casual" pitchFamily="2" charset="77"/>
              <a:ea typeface="Caveat"/>
              <a:cs typeface="APPLE CHANCERY" panose="03020702040506060504" pitchFamily="66" charset="-79"/>
              <a:sym typeface="Caveat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-600" y="4500675"/>
            <a:ext cx="4776000" cy="22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Things not talked about in the “basics” of LIGO:</a:t>
            </a:r>
            <a:endParaRPr sz="1200" dirty="0">
              <a:solidFill>
                <a:schemeClr val="bg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>
                <a:solidFill>
                  <a:schemeClr val="bg1"/>
                </a:solidFill>
              </a:rPr>
              <a:t>Signal recycling (which should actually be called </a:t>
            </a:r>
            <a:r>
              <a:rPr lang="en" sz="1200" b="1" i="1" dirty="0">
                <a:solidFill>
                  <a:schemeClr val="bg1"/>
                </a:solidFill>
              </a:rPr>
              <a:t>signal extraction</a:t>
            </a:r>
            <a:r>
              <a:rPr lang="en" sz="1200" dirty="0">
                <a:solidFill>
                  <a:schemeClr val="bg1"/>
                </a:solidFill>
              </a:rPr>
              <a:t>) cavity is coupled to, and improves the bandwidth of, the DARM signal</a:t>
            </a:r>
            <a:endParaRPr sz="1200"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>
                <a:solidFill>
                  <a:schemeClr val="bg1"/>
                </a:solidFill>
              </a:rPr>
              <a:t>DARM ERR is the sum of </a:t>
            </a:r>
            <a:r>
              <a:rPr lang="en" sz="1200" b="1" i="1" dirty="0">
                <a:solidFill>
                  <a:schemeClr val="bg1"/>
                </a:solidFill>
              </a:rPr>
              <a:t>two</a:t>
            </a:r>
            <a:r>
              <a:rPr lang="en" sz="1200" dirty="0">
                <a:solidFill>
                  <a:schemeClr val="bg1"/>
                </a:solidFill>
              </a:rPr>
              <a:t> photodiode sensors, and we estimate strain without using the “DC” signal</a:t>
            </a:r>
            <a:endParaRPr sz="1200"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>
                <a:solidFill>
                  <a:schemeClr val="bg1"/>
                </a:solidFill>
              </a:rPr>
              <a:t>Above ~1 Hz, the test masses controlled by only three of the four stages of the QUAD, and it’s </a:t>
            </a:r>
            <a:r>
              <a:rPr lang="en" sz="1200" b="1" i="1" dirty="0">
                <a:solidFill>
                  <a:schemeClr val="bg1"/>
                </a:solidFill>
              </a:rPr>
              <a:t>arbitrary</a:t>
            </a:r>
            <a:r>
              <a:rPr lang="en" sz="1200" dirty="0">
                <a:solidFill>
                  <a:schemeClr val="bg1"/>
                </a:solidFill>
              </a:rPr>
              <a:t> how many of which stage of which test mass suspension is driven</a:t>
            </a:r>
            <a:endParaRPr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7D719-97B5-7E47-B3C6-DC95384D3B63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25" y="646200"/>
            <a:ext cx="9623976" cy="59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/>
        </p:nvSpPr>
        <p:spPr>
          <a:xfrm flipH="1">
            <a:off x="1349000" y="570000"/>
            <a:ext cx="2066700" cy="1028400"/>
          </a:xfrm>
          <a:prstGeom prst="flowChartMagneticTap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Dressed to Suppress</a:t>
            </a:r>
            <a:endParaRPr sz="3600" dirty="0"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14</a:t>
            </a:fld>
            <a:endParaRPr>
              <a:solidFill>
                <a:schemeClr val="bg1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-164350" y="3807700"/>
            <a:ext cx="3480000" cy="26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1"/>
                </a:solidFill>
              </a:rPr>
              <a:t>The detectors suspended optics must be held in place for DARM to be </a:t>
            </a:r>
            <a:r>
              <a:rPr lang="en" b="1" i="1" dirty="0">
                <a:solidFill>
                  <a:schemeClr val="bg1"/>
                </a:solidFill>
              </a:rPr>
              <a:t>linear</a:t>
            </a:r>
            <a:r>
              <a:rPr lang="en" dirty="0">
                <a:solidFill>
                  <a:schemeClr val="bg1"/>
                </a:solidFill>
              </a:rPr>
              <a:t> in terms of strain.</a:t>
            </a:r>
            <a:endParaRPr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1"/>
                </a:solidFill>
              </a:rPr>
              <a:t>There are many, Many, MANY control loops that do that and suppress other noises, DARM is only one of them.</a:t>
            </a:r>
            <a:endParaRPr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>
                <a:solidFill>
                  <a:schemeClr val="bg1"/>
                </a:solidFill>
              </a:rPr>
              <a:t>To calibrate for h(t), we must understand the DARM control loop system.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1640208" y="628068"/>
            <a:ext cx="1967697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Apple Casual" pitchFamily="2" charset="77"/>
                <a:ea typeface="Caveat"/>
                <a:cs typeface="Caveat"/>
                <a:sym typeface="Caveat"/>
              </a:rPr>
              <a:t>Global Cavity</a:t>
            </a:r>
            <a:endParaRPr b="1" dirty="0">
              <a:solidFill>
                <a:schemeClr val="bg1"/>
              </a:solidFill>
              <a:latin typeface="Apple Casual" pitchFamily="2" charset="77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Apple Casual" pitchFamily="2" charset="77"/>
                <a:ea typeface="Caveat"/>
                <a:cs typeface="Caveat"/>
                <a:sym typeface="Caveat"/>
              </a:rPr>
              <a:t>Length Control </a:t>
            </a:r>
            <a:endParaRPr b="1" dirty="0">
              <a:solidFill>
                <a:schemeClr val="bg1"/>
              </a:solidFill>
              <a:latin typeface="Apple Casual" pitchFamily="2" charset="77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Apple Casual" pitchFamily="2" charset="77"/>
                <a:ea typeface="Caveat"/>
                <a:cs typeface="Caveat"/>
                <a:sym typeface="Caveat"/>
              </a:rPr>
              <a:t>System</a:t>
            </a:r>
            <a:endParaRPr b="1" dirty="0">
              <a:solidFill>
                <a:schemeClr val="bg1"/>
              </a:solidFill>
              <a:latin typeface="Apple Casual" pitchFamily="2" charset="77"/>
              <a:ea typeface="Caveat"/>
              <a:cs typeface="Caveat"/>
              <a:sym typeface="Caveat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0" y="737400"/>
            <a:ext cx="1337100" cy="13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BDC499-3377-F14C-9ABB-73EE88F0EA77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No control system, no gravitational waves</a:t>
            </a:r>
            <a:endParaRPr sz="2800" dirty="0"/>
          </a:p>
        </p:txBody>
      </p:sp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15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75" y="798600"/>
            <a:ext cx="5176949" cy="354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5441925" y="556000"/>
            <a:ext cx="3633000" cy="58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Feedback control systems usually:</a:t>
            </a:r>
            <a:endParaRPr>
              <a:solidFill>
                <a:schemeClr val="bg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bg1"/>
                </a:solidFill>
              </a:rPr>
              <a:t>a “plant” -- the thing you’re trying to control’s response to the control signal </a:t>
            </a:r>
            <a:endParaRPr>
              <a:solidFill>
                <a:schemeClr val="bg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bg1"/>
                </a:solidFill>
              </a:rPr>
              <a:t>the “controller” -- the filter(s) applied to the error signal to get the control signal.</a:t>
            </a:r>
            <a:endParaRPr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For DARM calibration, we want an intermediate product within the plant: </a:t>
            </a:r>
            <a:r>
              <a:rPr lang="en" sz="1700" b="1" i="1">
                <a:solidFill>
                  <a:schemeClr val="bg1"/>
                </a:solidFill>
              </a:rPr>
              <a:t>∆</a:t>
            </a:r>
            <a:r>
              <a:rPr lang="en" sz="1700" b="1" i="1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L</a:t>
            </a:r>
            <a:r>
              <a:rPr lang="en" sz="1700" b="1" baseline="-2500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free</a:t>
            </a:r>
            <a:r>
              <a:rPr lang="en">
                <a:solidFill>
                  <a:schemeClr val="bg1"/>
                </a:solidFill>
              </a:rPr>
              <a:t> -- the displacement if there *wasn’t* a control system.</a:t>
            </a:r>
            <a:endParaRPr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The “plant” split in to two parts, Actuation, </a:t>
            </a:r>
            <a:r>
              <a:rPr lang="en" sz="1700" b="1" i="1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">
                <a:solidFill>
                  <a:schemeClr val="bg1"/>
                </a:solidFill>
              </a:rPr>
              <a:t> and Sensing, </a:t>
            </a:r>
            <a:r>
              <a:rPr lang="en" sz="1700" b="1" i="1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endParaRPr sz="1700" b="1" i="1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</a:rPr>
              <a:t>“Calibration,” fundamentally, is this process.</a:t>
            </a:r>
            <a:endParaRPr b="1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Characterizing and modeling the components of DARM control loop</a:t>
            </a:r>
            <a:endParaRPr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Using the model to create filters to apply to the digital error signal</a:t>
            </a:r>
            <a:endParaRPr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Understanding the systematic error and uncertainty in that model (and this the estimate).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275" y="5560000"/>
            <a:ext cx="4195503" cy="89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30"/>
          <p:cNvGrpSpPr/>
          <p:nvPr/>
        </p:nvGrpSpPr>
        <p:grpSpPr>
          <a:xfrm>
            <a:off x="188747" y="4537529"/>
            <a:ext cx="4033200" cy="793500"/>
            <a:chOff x="493516" y="4663688"/>
            <a:chExt cx="4361159" cy="895800"/>
          </a:xfrm>
        </p:grpSpPr>
        <p:pic>
          <p:nvPicPr>
            <p:cNvPr id="185" name="Google Shape;185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3516" y="4663688"/>
              <a:ext cx="1764939" cy="89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34650" y="4676839"/>
              <a:ext cx="2520025" cy="831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0420420-55F8-3046-8D6E-203BDDA5BB07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Producing </a:t>
            </a:r>
            <a:r>
              <a:rPr lang="en" i="1" dirty="0">
                <a:latin typeface="Times"/>
                <a:sym typeface="Times"/>
              </a:rPr>
              <a:t>h</a:t>
            </a:r>
            <a:r>
              <a:rPr lang="en" i="1" dirty="0"/>
              <a:t> == </a:t>
            </a:r>
            <a:r>
              <a:rPr lang="en" dirty="0"/>
              <a:t>Uncertainty in </a:t>
            </a:r>
            <a:r>
              <a:rPr lang="en" i="1" dirty="0">
                <a:latin typeface="Times"/>
                <a:ea typeface="Times"/>
                <a:cs typeface="Times"/>
                <a:sym typeface="Times"/>
              </a:rPr>
              <a:t>h</a:t>
            </a:r>
            <a:endParaRPr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900" y="570000"/>
            <a:ext cx="6685227" cy="336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5" y="4154150"/>
            <a:ext cx="3486775" cy="7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300" y="6086025"/>
            <a:ext cx="1736191" cy="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0" y="3758273"/>
            <a:ext cx="2857848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The response function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100699" y="5583525"/>
            <a:ext cx="4243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bg1"/>
                </a:solidFill>
              </a:rPr>
              <a:t>is </a:t>
            </a:r>
            <a:r>
              <a:rPr lang="en" sz="1400" b="1" dirty="0" err="1">
                <a:solidFill>
                  <a:schemeClr val="bg1"/>
                </a:solidFill>
              </a:rPr>
              <a:t>kinda</a:t>
            </a:r>
            <a:r>
              <a:rPr lang="en" sz="1400" b="1" dirty="0">
                <a:solidFill>
                  <a:schemeClr val="bg1"/>
                </a:solidFill>
              </a:rPr>
              <a:t> like the traditional “loop suppressed plant”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4460431" y="5162770"/>
            <a:ext cx="4495200" cy="1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>
                <a:solidFill>
                  <a:schemeClr val="bg1"/>
                </a:solidFill>
              </a:rPr>
              <a:t>Systematic error or uncertainty in </a:t>
            </a:r>
            <a:r>
              <a:rPr lang="en" sz="15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h</a:t>
            </a:r>
            <a:r>
              <a:rPr lang="en" sz="1500" b="1" dirty="0">
                <a:solidFill>
                  <a:schemeClr val="bg1"/>
                </a:solidFill>
              </a:rPr>
              <a:t> is determined by error and uncertainty in </a:t>
            </a:r>
            <a:r>
              <a:rPr lang="en" sz="15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" sz="1500" b="1" dirty="0">
                <a:solidFill>
                  <a:schemeClr val="bg1"/>
                </a:solidFill>
              </a:rPr>
              <a:t> and the three components of </a:t>
            </a:r>
            <a:r>
              <a:rPr lang="en" sz="15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A.</a:t>
            </a:r>
            <a:endParaRPr sz="15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bg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>
                <a:solidFill>
                  <a:schemeClr val="bg1"/>
                </a:solidFill>
              </a:rPr>
              <a:t>Error and uncertainty in </a:t>
            </a:r>
            <a:r>
              <a:rPr lang="en" sz="15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h</a:t>
            </a:r>
            <a:r>
              <a:rPr lang="en" sz="1500" b="1" dirty="0">
                <a:solidFill>
                  <a:schemeClr val="bg1"/>
                </a:solidFill>
              </a:rPr>
              <a:t> and </a:t>
            </a:r>
            <a:r>
              <a:rPr lang="en" sz="15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  <a:r>
              <a:rPr lang="en" sz="1500" b="1" dirty="0">
                <a:solidFill>
                  <a:schemeClr val="bg1"/>
                </a:solidFill>
              </a:rPr>
              <a:t> are the interchangeable in discussion.</a:t>
            </a:r>
            <a:endParaRPr sz="1500" b="1" i="1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043" y="5163557"/>
            <a:ext cx="3420315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596944" y="4720768"/>
            <a:ext cx="784596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with,</a:t>
            </a:r>
            <a:endParaRPr dirty="0"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2125" y="4390624"/>
            <a:ext cx="5219125" cy="5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4009025" y="3888125"/>
            <a:ext cx="3266418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Which, expanded to,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009025" y="5010375"/>
            <a:ext cx="21078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reveals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8A0CA5-26AB-0E46-B631-9B58A1887EAE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here’s the hard part...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113686" y="3094339"/>
            <a:ext cx="89880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bg1"/>
                </a:solidFill>
              </a:rPr>
              <a:t>The DARM loop alone is far, Far, FAR more complicated than you’d ever want it to be.</a:t>
            </a:r>
            <a:endParaRPr sz="13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bg1"/>
                </a:solidFill>
              </a:rPr>
              <a:t>And, you need to verify whatever you model with measurement so you can estimate the response function’s systematic error and uncertainty, where -- get to the 5-10% / 5-10 deg level, you must</a:t>
            </a:r>
            <a:endParaRPr sz="1300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re-create the offline model with real-time filters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understand each component of </a:t>
            </a:r>
            <a:r>
              <a:rPr lang="en" sz="13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" sz="1300" b="1" dirty="0">
                <a:solidFill>
                  <a:schemeClr val="bg1"/>
                </a:solidFill>
              </a:rPr>
              <a:t> and </a:t>
            </a:r>
            <a:r>
              <a:rPr lang="en" sz="13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" sz="1300" b="1" dirty="0">
                <a:solidFill>
                  <a:schemeClr val="bg1"/>
                </a:solidFill>
              </a:rPr>
              <a:t> to the level 1% / 1 deg or better 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across the entire 5 to 5000 Hz frequency band,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in magnitude and phase,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over all observation times (which can and will be years long at times),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while the detector hardware/electronics/configuration is changing every few months to improve performance, with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limited subsequent time with the IFO, and 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>
                <a:solidFill>
                  <a:schemeClr val="bg1"/>
                </a:solidFill>
              </a:rPr>
              <a:t>limited person-power whom are vulnerable to institutional memory loss and ever evolving software.</a:t>
            </a:r>
            <a:endParaRPr sz="13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bg1"/>
                </a:solidFill>
              </a:rPr>
              <a:t>Oh, and A and C are composed of components that can only be measured by a fully functional detector are not only frequency dependent but slowly time-dependent!</a:t>
            </a:r>
            <a:endParaRPr sz="1300" dirty="0">
              <a:solidFill>
                <a:schemeClr val="bg1"/>
              </a:solidFill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189" y="728175"/>
            <a:ext cx="4696615" cy="236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1818862" y="6417700"/>
            <a:ext cx="5387008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trike="sngStrike" dirty="0">
                <a:solidFill>
                  <a:schemeClr val="bg1"/>
                </a:solidFill>
              </a:rPr>
              <a:t>“Service work”</a:t>
            </a:r>
            <a:r>
              <a:rPr lang="en" b="1" dirty="0">
                <a:solidFill>
                  <a:schemeClr val="bg1"/>
                </a:solidFill>
              </a:rPr>
              <a:t> &gt;&gt; Precision Engineering.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0" y="737400"/>
            <a:ext cx="2082000" cy="20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 flipH="1">
            <a:off x="2187275" y="705650"/>
            <a:ext cx="1620300" cy="1371600"/>
          </a:xfrm>
          <a:prstGeom prst="flowChartMagneticTap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2465565" y="841846"/>
            <a:ext cx="11448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Apple Casual" pitchFamily="2" charset="77"/>
                <a:ea typeface="Caveat"/>
                <a:cs typeface="Caveat"/>
                <a:sym typeface="Caveat"/>
              </a:rPr>
              <a:t>If it were only this simple...</a:t>
            </a:r>
            <a:endParaRPr b="1" dirty="0">
              <a:solidFill>
                <a:schemeClr val="bg1"/>
              </a:solidFill>
              <a:latin typeface="Apple Casual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E116EBA-9EA8-354A-ADA2-E6535048731A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What Matters? Everything.</a:t>
            </a:r>
            <a:endParaRPr sz="36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650" y="652650"/>
            <a:ext cx="6125603" cy="6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1009600" y="1208357"/>
            <a:ext cx="69672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</a:rPr>
              <a:t>How does each function contribute to </a:t>
            </a:r>
            <a:r>
              <a:rPr lang="en" sz="1600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  <a:r>
              <a:rPr lang="en" sz="1600" dirty="0">
                <a:solidFill>
                  <a:schemeClr val="bg1"/>
                </a:solidFill>
              </a:rPr>
              <a:t>? 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</a:rPr>
              <a:t>At what frequencies is each important?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</a:rPr>
              <a:t>Divide each term in brackets above equation by </a:t>
            </a:r>
            <a:r>
              <a:rPr lang="en" sz="1600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  <a:r>
              <a:rPr lang="en" sz="1600" dirty="0">
                <a:solidFill>
                  <a:schemeClr val="bg1"/>
                </a:solidFill>
              </a:rPr>
              <a:t>, and plot the magnitude.</a:t>
            </a: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4838" y="2408200"/>
            <a:ext cx="6494328" cy="42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/>
        </p:nvSpPr>
        <p:spPr>
          <a:xfrm>
            <a:off x="5806539" y="2166701"/>
            <a:ext cx="32259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Every component contributes more than 10% in a frequency dependent mix between 5 and 500 Hz!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186158" y="2179302"/>
            <a:ext cx="36525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1"/>
                </a:solidFill>
              </a:rPr>
              <a:t>Magnitude of the relative contribution of each component of </a:t>
            </a:r>
            <a:r>
              <a:rPr lang="en" sz="1800" b="1" i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4953683" y="5031888"/>
            <a:ext cx="1506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155CC"/>
                </a:solidFill>
              </a:rPr>
              <a:t>The UIM has mattered out to 150 Hz!</a:t>
            </a:r>
            <a:endParaRPr sz="1600" dirty="0">
              <a:solidFill>
                <a:srgbClr val="1155CC"/>
              </a:solidFill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2474843" y="3760845"/>
            <a:ext cx="226082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674EA7"/>
                </a:solidFill>
              </a:rPr>
              <a:t>The Sensing Function matters contributes even below 10 Hz</a:t>
            </a:r>
            <a:endParaRPr sz="1600" dirty="0">
              <a:solidFill>
                <a:srgbClr val="674EA7"/>
              </a:solidFill>
            </a:endParaRPr>
          </a:p>
        </p:txBody>
      </p:sp>
      <p:sp>
        <p:nvSpPr>
          <p:cNvPr id="229" name="Google Shape;229;p33"/>
          <p:cNvSpPr txBox="1"/>
          <p:nvPr/>
        </p:nvSpPr>
        <p:spPr>
          <a:xfrm rot="-5400000">
            <a:off x="87250" y="4294725"/>
            <a:ext cx="1453200" cy="4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Magnitude [ ]</a:t>
            </a:r>
            <a:endParaRPr sz="180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4157225" y="6493900"/>
            <a:ext cx="1901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Frequency [Hz]</a:t>
            </a:r>
            <a:endParaRPr sz="180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1157300" y="3305925"/>
            <a:ext cx="624900" cy="4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100%</a:t>
            </a:r>
            <a:endParaRPr sz="180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1269199" y="4741125"/>
            <a:ext cx="473100" cy="4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10%</a:t>
            </a:r>
            <a:endParaRPr sz="180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1396449" y="6162100"/>
            <a:ext cx="408000" cy="4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1%</a:t>
            </a:r>
            <a:endParaRPr sz="180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4" name="Google Shape;234;p33"/>
          <p:cNvSpPr/>
          <p:nvPr/>
        </p:nvSpPr>
        <p:spPr>
          <a:xfrm rot="-5398342">
            <a:off x="1196600" y="4322179"/>
            <a:ext cx="622200" cy="21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 txBox="1"/>
          <p:nvPr/>
        </p:nvSpPr>
        <p:spPr>
          <a:xfrm>
            <a:off x="2381403" y="6417700"/>
            <a:ext cx="4731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10</a:t>
            </a:r>
            <a:endParaRPr sz="180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4884749" y="6380191"/>
            <a:ext cx="5487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100</a:t>
            </a:r>
            <a:endParaRPr sz="180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7323150" y="6380200"/>
            <a:ext cx="7227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1000</a:t>
            </a:r>
            <a:endParaRPr sz="180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6132443" y="3971813"/>
            <a:ext cx="2162007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The TST stage mixes with the Sensing at 500 Hz</a:t>
            </a:r>
            <a:endParaRPr dirty="0">
              <a:solidFill>
                <a:srgbClr val="CC0000"/>
              </a:solidFill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40700"/>
            <a:ext cx="1453200" cy="14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flipH="1">
            <a:off x="1615700" y="5187163"/>
            <a:ext cx="1337100" cy="784500"/>
          </a:xfrm>
          <a:prstGeom prst="flowChartMagneticTap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 txBox="1"/>
          <p:nvPr/>
        </p:nvSpPr>
        <p:spPr>
          <a:xfrm>
            <a:off x="1738354" y="5186640"/>
            <a:ext cx="9855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bg1"/>
                </a:solidFill>
                <a:latin typeface="Apple Casual" pitchFamily="2" charset="77"/>
                <a:ea typeface="Caveat"/>
                <a:cs typeface="Caveat"/>
                <a:sym typeface="Caveat"/>
              </a:rPr>
              <a:t>Curves for H1 O3B</a:t>
            </a:r>
            <a:endParaRPr sz="1400" b="1" dirty="0">
              <a:solidFill>
                <a:schemeClr val="bg1"/>
              </a:solidFill>
              <a:latin typeface="Apple Casual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4144B8-4568-844F-81FE-5697812F3976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788" y="625098"/>
            <a:ext cx="3798815" cy="7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/>
          <p:nvPr/>
        </p:nvSpPr>
        <p:spPr>
          <a:xfrm>
            <a:off x="7106600" y="510300"/>
            <a:ext cx="1306200" cy="96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State of the Art?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40325"/>
            <a:ext cx="4728602" cy="363927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/>
        </p:nvSpPr>
        <p:spPr>
          <a:xfrm>
            <a:off x="1750350" y="4748903"/>
            <a:ext cx="268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E06666"/>
                </a:solidFill>
              </a:rPr>
              <a:t>O3B, Chunk 2, Period b</a:t>
            </a:r>
            <a:endParaRPr sz="17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</a:rPr>
              <a:t>Feb 11 2020 to Mar 16 2020</a:t>
            </a:r>
            <a:endParaRPr/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419300"/>
            <a:ext cx="4492403" cy="345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>
            <a:off x="6157200" y="2313325"/>
            <a:ext cx="21705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86E8"/>
                </a:solidFill>
              </a:rPr>
              <a:t>O3B, Chunk 1</a:t>
            </a:r>
            <a:endParaRPr sz="1700"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Nov 01 2019 to Jan 14 2020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-1975" y="585850"/>
            <a:ext cx="4611600" cy="22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bg1"/>
                </a:solidFill>
              </a:rPr>
              <a:t>This is our “final answer:” </a:t>
            </a:r>
            <a:endParaRPr sz="1400" b="1"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chemeClr val="bg1"/>
                </a:solidFill>
              </a:rPr>
              <a:t>The (relative), complex-valued, frequency-dependent, estimated </a:t>
            </a:r>
            <a:r>
              <a:rPr lang="en" sz="1400" b="1" dirty="0">
                <a:solidFill>
                  <a:schemeClr val="bg1"/>
                </a:solidFill>
              </a:rPr>
              <a:t>systematic error</a:t>
            </a:r>
            <a:r>
              <a:rPr lang="en" sz="1400" dirty="0">
                <a:solidFill>
                  <a:schemeClr val="bg1"/>
                </a:solidFill>
              </a:rPr>
              <a:t> in the model with assigned </a:t>
            </a:r>
            <a:r>
              <a:rPr lang="en" sz="1400" b="1" dirty="0">
                <a:solidFill>
                  <a:schemeClr val="bg1"/>
                </a:solidFill>
              </a:rPr>
              <a:t>68% confidence interval contours</a:t>
            </a:r>
            <a:r>
              <a:rPr lang="en" sz="1400" dirty="0">
                <a:solidFill>
                  <a:schemeClr val="bg1"/>
                </a:solidFill>
              </a:rPr>
              <a:t> every hour of observation time.</a:t>
            </a:r>
            <a:endParaRPr sz="1400"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chemeClr val="bg1"/>
                </a:solidFill>
              </a:rPr>
              <a:t>Stack contours for month-long periods in which the detector is stable, and (at each frequency) compute percentile statistics to determine the 50th (the median systematic error), and the 16th and 84th (the 68% </a:t>
            </a:r>
            <a:r>
              <a:rPr lang="en" sz="1400" dirty="0" err="1">
                <a:solidFill>
                  <a:schemeClr val="bg1"/>
                </a:solidFill>
              </a:rPr>
              <a:t>c.i.</a:t>
            </a:r>
            <a:r>
              <a:rPr lang="en" sz="1400" dirty="0">
                <a:solidFill>
                  <a:schemeClr val="bg1"/>
                </a:solidFill>
              </a:rPr>
              <a:t>) percentiles.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4796939" y="4904454"/>
            <a:ext cx="4277400" cy="17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For historical reasons, for long duration searches, and for “that one obligatory sentence in your paper” we quote a “worst case excursion from perfect over the entire frequency band” as a “better than XX% / YY deg.”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For each transient GW event, CBC parameter estimation group folds in a spline interpolation of these contours from the nearest hour.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6878000" y="476550"/>
            <a:ext cx="21705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</a:rPr>
              <a:t>Numerically evaluated distribution of error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6973500" y="970193"/>
            <a:ext cx="21705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Reference Model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47CA-D9EB-9546-AE7C-B84A583E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LISA vs. LIGO: A Fundamentally Different Calibration Problem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E5C410-245D-864E-90E0-6174A2D85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95575"/>
              </p:ext>
            </p:extLst>
          </p:nvPr>
        </p:nvGraphicFramePr>
        <p:xfrm>
          <a:off x="248478" y="1510753"/>
          <a:ext cx="8716617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539">
                  <a:extLst>
                    <a:ext uri="{9D8B030D-6E8A-4147-A177-3AD203B41FA5}">
                      <a16:colId xmlns:a16="http://schemas.microsoft.com/office/drawing/2014/main" val="1897921318"/>
                    </a:ext>
                  </a:extLst>
                </a:gridCol>
                <a:gridCol w="2905539">
                  <a:extLst>
                    <a:ext uri="{9D8B030D-6E8A-4147-A177-3AD203B41FA5}">
                      <a16:colId xmlns:a16="http://schemas.microsoft.com/office/drawing/2014/main" val="173841783"/>
                    </a:ext>
                  </a:extLst>
                </a:gridCol>
                <a:gridCol w="2905539">
                  <a:extLst>
                    <a:ext uri="{9D8B030D-6E8A-4147-A177-3AD203B41FA5}">
                      <a16:colId xmlns:a16="http://schemas.microsoft.com/office/drawing/2014/main" val="1846734088"/>
                    </a:ext>
                  </a:extLst>
                </a:gridCol>
              </a:tblGrid>
              <a:tr h="131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LIGO (2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9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Typical SNRs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to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 to 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6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 in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Milliseconds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GW Frequency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20 - 2000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</a:t>
                      </a:r>
                      <a:r>
                        <a:rPr lang="en-US" sz="1600" dirty="0" err="1"/>
                        <a:t>uHz</a:t>
                      </a:r>
                      <a:r>
                        <a:rPr lang="en-US" sz="1600" dirty="0"/>
                        <a:t> - 20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6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Complicated Control System around GW DOF?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3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Sampling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9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Resonant Cavities?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82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Technique to derive GW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Optical Interferometry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Domain 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8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Analysis Time-scale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Near Real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Offline, over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9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several distinct per day at 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 of “foreground noise”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8261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A7638-082A-4D47-A812-67DB247D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45BB9-3304-F449-B44D-32C1B46E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A5138-91A1-8546-B096-3F8A0EE579DF}"/>
              </a:ext>
            </a:extLst>
          </p:cNvPr>
          <p:cNvSpPr txBox="1"/>
          <p:nvPr/>
        </p:nvSpPr>
        <p:spPr>
          <a:xfrm>
            <a:off x="1212574" y="5864088"/>
            <a:ext cx="629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 it worth me telling you how LIGO calibration is done?</a:t>
            </a:r>
          </a:p>
          <a:p>
            <a:r>
              <a:rPr lang="en-US" b="1" dirty="0"/>
              <a:t>If so, jump to bonus slides with this helpful cow.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A264F-05B2-8B48-BFF3-760FD6A14FD6}"/>
              </a:ext>
            </a:extLst>
          </p:cNvPr>
          <p:cNvSpPr txBox="1"/>
          <p:nvPr/>
        </p:nvSpPr>
        <p:spPr>
          <a:xfrm>
            <a:off x="357808" y="1033671"/>
            <a:ext cx="851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reading </a:t>
            </a:r>
            <a:r>
              <a:rPr lang="en-US" dirty="0">
                <a:hlinkClick r:id="rId2"/>
              </a:rPr>
              <a:t>Oct 15th Meeting Minutes</a:t>
            </a:r>
            <a:r>
              <a:rPr lang="en-US" dirty="0"/>
              <a:t>, and references in bonus material,</a:t>
            </a:r>
          </a:p>
        </p:txBody>
      </p:sp>
      <p:pic>
        <p:nvPicPr>
          <p:cNvPr id="9" name="Google Shape;160;p28">
            <a:extLst>
              <a:ext uri="{FF2B5EF4-FFF2-40B4-BE49-F238E27FC236}">
                <a16:creationId xmlns:a16="http://schemas.microsoft.com/office/drawing/2014/main" id="{9D02BBFC-7994-7649-8023-68B6A02276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523" y="6152322"/>
            <a:ext cx="709592" cy="705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0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FE0134-BE83-C34F-BD86-1C74A67F3AC8}"/>
              </a:ext>
            </a:extLst>
          </p:cNvPr>
          <p:cNvSpPr/>
          <p:nvPr/>
        </p:nvSpPr>
        <p:spPr>
          <a:xfrm>
            <a:off x="0" y="496957"/>
            <a:ext cx="9144000" cy="6361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What’s limiting the State of the Art?</a:t>
            </a:r>
            <a:endParaRPr sz="3600" dirty="0"/>
          </a:p>
        </p:txBody>
      </p:sp>
      <p:sp>
        <p:nvSpPr>
          <p:cNvPr id="263" name="Google Shape;263;p35"/>
          <p:cNvSpPr txBox="1">
            <a:spLocks noGrp="1"/>
          </p:cNvSpPr>
          <p:nvPr>
            <p:ph type="sldNum" idx="12"/>
          </p:nvPr>
        </p:nvSpPr>
        <p:spPr>
          <a:xfrm>
            <a:off x="8601498" y="6493895"/>
            <a:ext cx="5487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20</a:t>
            </a:fld>
            <a:endParaRPr>
              <a:solidFill>
                <a:schemeClr val="bg1"/>
              </a:solidFill>
            </a:endParaRPr>
          </a:p>
        </p:txBody>
      </p:sp>
      <p:sp>
        <p:nvSpPr>
          <p:cNvPr id="264" name="Google Shape;264;p35"/>
          <p:cNvSpPr txBox="1"/>
          <p:nvPr/>
        </p:nvSpPr>
        <p:spPr>
          <a:xfrm>
            <a:off x="594832" y="1072979"/>
            <a:ext cx="8201700" cy="5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</a:rPr>
              <a:t>The primary sources of systematic error are “things we thought we could ignore as negligible.”</a:t>
            </a:r>
            <a:endParaRPr sz="1600" dirty="0">
              <a:solidFill>
                <a:schemeClr val="bg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 dirty="0">
                <a:solidFill>
                  <a:schemeClr val="bg1"/>
                </a:solidFill>
              </a:rPr>
              <a:t>Thermalization, detuning, and cross-coupling effects in the opto-mechanical transfer function in the Sensing Function -- especially at H1.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 dirty="0">
                <a:solidFill>
                  <a:schemeClr val="bg1"/>
                </a:solidFill>
              </a:rPr>
              <a:t>Poorly compensated electronics transfer functions and/or unexpected change in response from electronics configuration switch</a:t>
            </a:r>
            <a:endParaRPr sz="1600"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 dirty="0">
                <a:solidFill>
                  <a:schemeClr val="bg1"/>
                </a:solidFill>
              </a:rPr>
              <a:t>Design choices in the actuation authority distribution -- especially at L1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 dirty="0">
                <a:solidFill>
                  <a:schemeClr val="bg1"/>
                </a:solidFill>
              </a:rPr>
              <a:t>Dynamics of the UIM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</a:rPr>
              <a:t>O3B systematic error is decidedly *not* limited by</a:t>
            </a:r>
            <a:endParaRPr sz="1600" dirty="0">
              <a:solidFill>
                <a:schemeClr val="bg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 dirty="0">
                <a:solidFill>
                  <a:schemeClr val="bg1"/>
                </a:solidFill>
              </a:rPr>
              <a:t>The fundamental reference’s uncertainty or error (currently at 0.41 and 0.47%)</a:t>
            </a:r>
            <a:endParaRPr sz="1600"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 dirty="0">
                <a:solidFill>
                  <a:schemeClr val="bg1"/>
                </a:solidFill>
              </a:rPr>
              <a:t>The number or SNR of measurements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700" y="4570075"/>
            <a:ext cx="1547700" cy="15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/>
          <p:nvPr/>
        </p:nvSpPr>
        <p:spPr>
          <a:xfrm flipH="1">
            <a:off x="7619250" y="4874875"/>
            <a:ext cx="1337100" cy="784500"/>
          </a:xfrm>
          <a:prstGeom prst="flowChartMagneticTap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8000700" y="5062674"/>
            <a:ext cx="683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bg1"/>
                </a:solidFill>
                <a:latin typeface="Caveat"/>
                <a:ea typeface="Caveat"/>
                <a:cs typeface="Caveat"/>
                <a:sym typeface="Caveat"/>
              </a:rPr>
              <a:t>HALP!</a:t>
            </a:r>
            <a:endParaRPr sz="1500" b="1" dirty="0">
              <a:solidFill>
                <a:schemeClr val="bg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5F7B-2EBC-5440-AB34-3139B8B1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2892287"/>
            <a:ext cx="6708913" cy="1104184"/>
          </a:xfrm>
        </p:spPr>
        <p:txBody>
          <a:bodyPr/>
          <a:lstStyle/>
          <a:p>
            <a:pPr algn="ctr"/>
            <a:r>
              <a:rPr lang="en-US" dirty="0"/>
              <a:t>Absolute Displacement 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7A29-A639-7F41-91C2-122DE3FA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C1E80-B978-534C-BF7D-1856C16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500249_Fig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7" y="4171443"/>
            <a:ext cx="8805613" cy="25311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Absolute Reference: Radiation Pressure</a:t>
            </a:r>
          </a:p>
        </p:txBody>
      </p:sp>
      <p:pic>
        <p:nvPicPr>
          <p:cNvPr id="9" name="Picture 8" descr="loopcontroldiagram_si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28" y="1126902"/>
            <a:ext cx="5378184" cy="30551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77050" y="4594594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E3FF"/>
                </a:solidFill>
              </a:rPr>
              <a:t>RSI 87.11 (2016): 114503</a:t>
            </a:r>
            <a:endParaRPr lang="en-US" dirty="0">
              <a:solidFill>
                <a:srgbClr val="66E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3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International Reference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NI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1" y="1069554"/>
            <a:ext cx="2453022" cy="8301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659108" y="1966583"/>
            <a:ext cx="619932" cy="801267"/>
            <a:chOff x="4384886" y="2389892"/>
            <a:chExt cx="619932" cy="801267"/>
          </a:xfrm>
        </p:grpSpPr>
        <p:sp>
          <p:nvSpPr>
            <p:cNvPr id="8" name="Snip Same Side Corner Rectangle 7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43676" y="977725"/>
            <a:ext cx="1316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“GOLD” </a:t>
            </a:r>
          </a:p>
          <a:p>
            <a:r>
              <a:rPr lang="en-US" sz="2400" dirty="0"/>
              <a:t>Standard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50353" y="1489512"/>
            <a:ext cx="619932" cy="801267"/>
            <a:chOff x="4384886" y="2389892"/>
            <a:chExt cx="619932" cy="801267"/>
          </a:xfrm>
        </p:grpSpPr>
        <p:sp>
          <p:nvSpPr>
            <p:cNvPr id="20" name="Snip Same Side Corner Rectangle 19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9063" y="2533514"/>
            <a:ext cx="619932" cy="801267"/>
            <a:chOff x="4384886" y="2389892"/>
            <a:chExt cx="619932" cy="801267"/>
          </a:xfrm>
        </p:grpSpPr>
        <p:sp>
          <p:nvSpPr>
            <p:cNvPr id="23" name="Snip Same Side Corner Rectangle 2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6670" y="3607287"/>
            <a:ext cx="619932" cy="801267"/>
            <a:chOff x="4384886" y="2389892"/>
            <a:chExt cx="619932" cy="801267"/>
          </a:xfrm>
        </p:grpSpPr>
        <p:sp>
          <p:nvSpPr>
            <p:cNvPr id="26" name="Snip Same Side Corner Rectangle 25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74229" y="4952810"/>
            <a:ext cx="619932" cy="801267"/>
            <a:chOff x="4384886" y="2389892"/>
            <a:chExt cx="619932" cy="801267"/>
          </a:xfrm>
        </p:grpSpPr>
        <p:sp>
          <p:nvSpPr>
            <p:cNvPr id="29" name="Snip Same Side Corner Rectangle 28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Elbow Connector 31"/>
          <p:cNvCxnSpPr/>
          <p:nvPr/>
        </p:nvCxnSpPr>
        <p:spPr>
          <a:xfrm>
            <a:off x="1542270" y="1825749"/>
            <a:ext cx="1781290" cy="416600"/>
          </a:xfrm>
          <a:prstGeom prst="bentConnector3">
            <a:avLst>
              <a:gd name="adj1" fmla="val -93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69766" y="1756546"/>
            <a:ext cx="1028180" cy="58799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69766" y="2631783"/>
            <a:ext cx="1028180" cy="19654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69766" y="2828323"/>
            <a:ext cx="1028180" cy="108972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279040" y="2971944"/>
            <a:ext cx="1118906" cy="2233119"/>
          </a:xfrm>
          <a:prstGeom prst="straightConnector1">
            <a:avLst/>
          </a:prstGeom>
          <a:ln w="762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256616" y="1026442"/>
            <a:ext cx="619932" cy="801267"/>
            <a:chOff x="4384886" y="2389892"/>
            <a:chExt cx="619932" cy="801267"/>
          </a:xfrm>
        </p:grpSpPr>
        <p:sp>
          <p:nvSpPr>
            <p:cNvPr id="51" name="Snip Same Side Corner Rectangle 50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272933" y="1663375"/>
            <a:ext cx="619932" cy="801267"/>
            <a:chOff x="4384886" y="2389892"/>
            <a:chExt cx="619932" cy="801267"/>
          </a:xfrm>
        </p:grpSpPr>
        <p:sp>
          <p:nvSpPr>
            <p:cNvPr id="54" name="Snip Same Side Corner Rectangle 53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41984" y="2495712"/>
            <a:ext cx="619932" cy="801267"/>
            <a:chOff x="4384886" y="2389892"/>
            <a:chExt cx="619932" cy="801267"/>
          </a:xfrm>
        </p:grpSpPr>
        <p:sp>
          <p:nvSpPr>
            <p:cNvPr id="57" name="Snip Same Side Corner Rectangle 56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258301" y="3116778"/>
            <a:ext cx="619932" cy="801267"/>
            <a:chOff x="4384886" y="2389892"/>
            <a:chExt cx="619932" cy="801267"/>
          </a:xfrm>
        </p:grpSpPr>
        <p:sp>
          <p:nvSpPr>
            <p:cNvPr id="60" name="Snip Same Side Corner Rectangle 59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73329" y="3949033"/>
            <a:ext cx="619932" cy="801267"/>
            <a:chOff x="4384886" y="2389892"/>
            <a:chExt cx="619932" cy="801267"/>
          </a:xfrm>
        </p:grpSpPr>
        <p:sp>
          <p:nvSpPr>
            <p:cNvPr id="63" name="Snip Same Side Corner Rectangle 6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73329" y="4600335"/>
            <a:ext cx="619932" cy="801267"/>
            <a:chOff x="4384886" y="2389892"/>
            <a:chExt cx="619932" cy="801267"/>
          </a:xfrm>
        </p:grpSpPr>
        <p:sp>
          <p:nvSpPr>
            <p:cNvPr id="66" name="Snip Same Side Corner Rectangle 65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129597" y="641066"/>
            <a:ext cx="149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“Working” </a:t>
            </a:r>
          </a:p>
          <a:p>
            <a:r>
              <a:rPr lang="en-US" sz="2400" dirty="0"/>
              <a:t>Standards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74094" y="1525714"/>
            <a:ext cx="37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21461" y="2577469"/>
            <a:ext cx="3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95190" y="3668797"/>
            <a:ext cx="34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0310" y="500516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398073" y="5406010"/>
            <a:ext cx="619932" cy="801267"/>
            <a:chOff x="4384886" y="2389892"/>
            <a:chExt cx="619932" cy="801267"/>
          </a:xfrm>
        </p:grpSpPr>
        <p:sp>
          <p:nvSpPr>
            <p:cNvPr id="77" name="Snip Same Side Corner Rectangle 76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98073" y="6027076"/>
            <a:ext cx="619932" cy="801267"/>
            <a:chOff x="4384886" y="2389892"/>
            <a:chExt cx="619932" cy="801267"/>
          </a:xfrm>
        </p:grpSpPr>
        <p:sp>
          <p:nvSpPr>
            <p:cNvPr id="80" name="Snip Same Side Corner Rectangle 79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2776" y="1027662"/>
            <a:ext cx="619932" cy="801267"/>
            <a:chOff x="4384886" y="2389892"/>
            <a:chExt cx="619932" cy="801267"/>
          </a:xfrm>
        </p:grpSpPr>
        <p:sp>
          <p:nvSpPr>
            <p:cNvPr id="83" name="Snip Same Side Corner Rectangle 8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639093" y="1664595"/>
            <a:ext cx="619932" cy="801267"/>
            <a:chOff x="4384886" y="2389892"/>
            <a:chExt cx="619932" cy="801267"/>
          </a:xfrm>
        </p:grpSpPr>
        <p:sp>
          <p:nvSpPr>
            <p:cNvPr id="86" name="Snip Same Side Corner Rectangle 85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683258" y="1077263"/>
            <a:ext cx="51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99578" y="1713439"/>
            <a:ext cx="51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RX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53109" y="1701172"/>
            <a:ext cx="49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37989" y="1055868"/>
            <a:ext cx="49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831739" y="177114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ETMX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35152" y="106301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ETMY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862852" y="2496098"/>
            <a:ext cx="619932" cy="801267"/>
            <a:chOff x="4384886" y="2389892"/>
            <a:chExt cx="619932" cy="801267"/>
          </a:xfrm>
        </p:grpSpPr>
        <p:sp>
          <p:nvSpPr>
            <p:cNvPr id="95" name="Snip Same Side Corner Rectangle 94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879169" y="3117164"/>
            <a:ext cx="619932" cy="801267"/>
            <a:chOff x="4384886" y="2389892"/>
            <a:chExt cx="619932" cy="801267"/>
          </a:xfrm>
        </p:grpSpPr>
        <p:sp>
          <p:nvSpPr>
            <p:cNvPr id="98" name="Snip Same Side Corner Rectangle 97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728616" y="3958174"/>
            <a:ext cx="619932" cy="801267"/>
            <a:chOff x="4384886" y="2389892"/>
            <a:chExt cx="619932" cy="801267"/>
          </a:xfrm>
        </p:grpSpPr>
        <p:sp>
          <p:nvSpPr>
            <p:cNvPr id="101" name="Snip Same Side Corner Rectangle 100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728616" y="4609476"/>
            <a:ext cx="619932" cy="801267"/>
            <a:chOff x="4384886" y="2389892"/>
            <a:chExt cx="619932" cy="801267"/>
          </a:xfrm>
        </p:grpSpPr>
        <p:sp>
          <p:nvSpPr>
            <p:cNvPr id="104" name="Snip Same Side Corner Rectangle 103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>
            <a:off x="6804134" y="1632390"/>
            <a:ext cx="74514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9311" y="2587405"/>
            <a:ext cx="35954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“Propagation of reference” program, with over ~10 years of experience, led by Rick Savage at LHO.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KAGRA has already joined the reference comparison program. VIRGO has begun discussions of doing so.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Mitigates differential scale error between detectors (single event: Sky Position)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Still leaves vulnerability to common scale error (single event: Distance)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08978" y="5693026"/>
            <a:ext cx="371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iLIGO: </a:t>
            </a:r>
            <a:r>
              <a:rPr lang="en-US" i="1" dirty="0">
                <a:solidFill>
                  <a:srgbClr val="7F7F7F"/>
                </a:solidFill>
              </a:rPr>
              <a:t>CQG 26.24 (2009): 245011.</a:t>
            </a:r>
            <a:r>
              <a:rPr lang="en-US" dirty="0"/>
              <a:t> </a:t>
            </a:r>
          </a:p>
          <a:p>
            <a:r>
              <a:rPr lang="en-US" dirty="0"/>
              <a:t>aLIGO: </a:t>
            </a:r>
            <a:r>
              <a:rPr lang="en-US" i="1" dirty="0">
                <a:solidFill>
                  <a:srgbClr val="7F7F7F"/>
                </a:solidFill>
              </a:rPr>
              <a:t>RSI 87.11 (2016): 114503</a:t>
            </a:r>
            <a:endParaRPr lang="is-IS" b="1" i="1" dirty="0">
              <a:solidFill>
                <a:srgbClr val="7F7F7F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6360396" y="2990224"/>
            <a:ext cx="74514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342385" y="4020199"/>
            <a:ext cx="1206889" cy="58013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360396" y="5406010"/>
            <a:ext cx="881588" cy="348068"/>
          </a:xfrm>
          <a:prstGeom prst="straightConnector1">
            <a:avLst/>
          </a:prstGeom>
          <a:ln w="762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35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methodcomp_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" y="1061884"/>
            <a:ext cx="4454419" cy="3545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In-House PCAL Reference Check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calmethodcomp_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1060220"/>
            <a:ext cx="4424516" cy="3541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9081" y="4607238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2596" y="4609932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4857" y="6530200"/>
            <a:ext cx="291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Appendix of </a:t>
            </a:r>
            <a:r>
              <a:rPr lang="en-US" sz="1200" i="1" dirty="0">
                <a:solidFill>
                  <a:srgbClr val="66E3FF"/>
                </a:solidFill>
              </a:rPr>
              <a:t>PRD</a:t>
            </a:r>
            <a:r>
              <a:rPr lang="en-US" sz="1200" dirty="0">
                <a:solidFill>
                  <a:srgbClr val="66E3FF"/>
                </a:solidFill>
              </a:rPr>
              <a:t> 95.6 (2017): 062003.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420" y="4911733"/>
            <a:ext cx="532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E5E1"/>
                </a:solidFill>
              </a:rPr>
              <a:t>Free-swinging Michelson </a:t>
            </a:r>
            <a:r>
              <a:rPr lang="en-US" sz="1600" dirty="0"/>
              <a:t>doesn’t work well for LIGO. ITM must drive at PUM, too weak a drive.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DF83F7"/>
                </a:solidFill>
              </a:rPr>
              <a:t>Arm Length Stabilization </a:t>
            </a:r>
            <a:r>
              <a:rPr lang="en-US" sz="1600" dirty="0"/>
              <a:t>is too noisy, and electronics weren’t well understood at the time.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2089" y="5000119"/>
            <a:ext cx="3475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Checks are not (yet?) precise.</a:t>
            </a:r>
          </a:p>
          <a:p>
            <a:endParaRPr lang="en-US" sz="2000" dirty="0"/>
          </a:p>
          <a:p>
            <a:r>
              <a:rPr lang="en-US" sz="2000" strike="sngStrike" dirty="0"/>
              <a:t>Plans are to revisit this for O3.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095" y="3676616"/>
            <a:ext cx="61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8881" y="3681671"/>
            <a:ext cx="70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945" y="2744659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1506" y="2327688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354" y="3497005"/>
            <a:ext cx="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F83F7"/>
                </a:solidFill>
              </a:rPr>
              <a:t>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2283" y="3649405"/>
            <a:ext cx="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F83F7"/>
                </a:solidFill>
              </a:rPr>
              <a:t>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4775" y="1173940"/>
            <a:ext cx="60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E5E1"/>
                </a:solidFill>
              </a:rPr>
              <a:t>FSM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913" y="1173940"/>
            <a:ext cx="60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E5E1"/>
                </a:solidFill>
              </a:rPr>
              <a:t>FSM</a:t>
            </a:r>
          </a:p>
        </p:txBody>
      </p:sp>
    </p:spTree>
    <p:extLst>
      <p:ext uri="{BB962C8B-B14F-4D97-AF65-F5344CB8AC3E}">
        <p14:creationId xmlns:p14="http://schemas.microsoft.com/office/powerpoint/2010/main" val="411106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7" y="4119577"/>
            <a:ext cx="3101685" cy="2087297"/>
          </a:xfrm>
          <a:prstGeom prst="rect">
            <a:avLst/>
          </a:prstGeom>
        </p:spPr>
      </p:pic>
      <p:pic>
        <p:nvPicPr>
          <p:cNvPr id="8" name="Picture 7" descr="aLIGON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02" y="3115163"/>
            <a:ext cx="3641598" cy="3166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Terrestrial Detectors: The Next “New”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186"/>
            <a:ext cx="4101192" cy="3110161"/>
          </a:xfrm>
        </p:spPr>
        <p:txBody>
          <a:bodyPr>
            <a:normAutofit/>
          </a:bodyPr>
          <a:lstStyle/>
          <a:p>
            <a:r>
              <a:rPr lang="en-US" sz="1800" dirty="0"/>
              <a:t>Newtonian Gravitational Calibrators (NCAL, GCAL) have recently (re)-picked up steam</a:t>
            </a:r>
          </a:p>
          <a:p>
            <a:endParaRPr lang="en-US" sz="1800" dirty="0"/>
          </a:p>
          <a:p>
            <a:r>
              <a:rPr lang="en-US" sz="1800" dirty="0"/>
              <a:t>In-theory a ~0.1% level reference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PCAL starts at ~0.5%</a:t>
            </a:r>
          </a:p>
          <a:p>
            <a:pPr lvl="1"/>
            <a:endParaRPr lang="en-US" sz="1600" dirty="0"/>
          </a:p>
          <a:p>
            <a:r>
              <a:rPr lang="en-US" sz="1800" dirty="0"/>
              <a:t>May be ready to </a:t>
            </a:r>
            <a:r>
              <a:rPr lang="en-US" sz="1800" i="1" dirty="0"/>
              <a:t>corroborate </a:t>
            </a:r>
            <a:r>
              <a:rPr lang="en-US" sz="1800" dirty="0"/>
              <a:t>PCAL by O3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3754" y="6235119"/>
            <a:ext cx="2209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7F7F7F"/>
                </a:solidFill>
              </a:rPr>
              <a:t>KAGRA –</a:t>
            </a:r>
            <a:r>
              <a:rPr lang="en-US" sz="1400" dirty="0"/>
              <a:t> </a:t>
            </a:r>
            <a:r>
              <a:rPr lang="en-US" sz="1400" i="1" dirty="0">
                <a:solidFill>
                  <a:srgbClr val="66E3FF"/>
                </a:solidFill>
              </a:rPr>
              <a:t>PRD</a:t>
            </a:r>
            <a:r>
              <a:rPr lang="en-US" sz="1400" dirty="0">
                <a:solidFill>
                  <a:srgbClr val="66E3FF"/>
                </a:solidFill>
              </a:rPr>
              <a:t> 98.2 (2018): 022005.</a:t>
            </a:r>
            <a:endParaRPr lang="hr-HR" sz="1400" dirty="0">
              <a:solidFill>
                <a:srgbClr val="66E3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40859" y="650781"/>
            <a:ext cx="4156998" cy="2486465"/>
            <a:chOff x="4840859" y="1497389"/>
            <a:chExt cx="4156998" cy="2486465"/>
          </a:xfrm>
        </p:grpSpPr>
        <p:sp>
          <p:nvSpPr>
            <p:cNvPr id="10" name="TextBox 9"/>
            <p:cNvSpPr txBox="1"/>
            <p:nvPr/>
          </p:nvSpPr>
          <p:spPr>
            <a:xfrm>
              <a:off x="8441259" y="2929529"/>
              <a:ext cx="430088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0859" y="1660089"/>
              <a:ext cx="964271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Mirror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921674" y="2267084"/>
              <a:ext cx="732151" cy="33166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292720" y="2419357"/>
              <a:ext cx="2989059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4549" y="2066840"/>
              <a:ext cx="276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6378" y="1904140"/>
              <a:ext cx="409800" cy="3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69369" y="1497389"/>
              <a:ext cx="430088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17757" y="2709133"/>
              <a:ext cx="219014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 rot="20456200">
              <a:off x="7673476" y="1830547"/>
              <a:ext cx="1299661" cy="1156655"/>
              <a:chOff x="7580623" y="1545641"/>
              <a:chExt cx="1095833" cy="102382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8100392" y="1561356"/>
                <a:ext cx="0" cy="100811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oval" w="lg" len="lg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8172400" y="1561356"/>
                <a:ext cx="0" cy="1008112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triangle" w="med" len="sm"/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 rot="433948">
                <a:off x="7668344" y="1561356"/>
                <a:ext cx="1008112" cy="1008112"/>
                <a:chOff x="6660232" y="2425452"/>
                <a:chExt cx="1008112" cy="1008112"/>
              </a:xfrm>
            </p:grpSpPr>
            <p:sp>
              <p:nvSpPr>
                <p:cNvPr id="25" name="Arc 24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489762"/>
                  </a:avLst>
                </a:prstGeom>
                <a:ln>
                  <a:prstDash val="sysDash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9814433"/>
                  </a:avLst>
                </a:prstGeom>
                <a:ln>
                  <a:prstDash val="solid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409232" flipH="1" flipV="1">
                <a:off x="7580623" y="1545641"/>
                <a:ext cx="1008112" cy="1008112"/>
                <a:chOff x="6660232" y="2425452"/>
                <a:chExt cx="1008112" cy="1008112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489762"/>
                  </a:avLst>
                </a:prstGeom>
                <a:ln>
                  <a:prstDash val="sysDash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9814433"/>
                  </a:avLst>
                </a:prstGeom>
                <a:ln>
                  <a:prstDash val="solid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4943251" y="3367821"/>
              <a:ext cx="297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dirty="0"/>
                <a:t>x(t) = C</a:t>
              </a:r>
              <a:r>
                <a:rPr lang="en-US" baseline="-25000" dirty="0"/>
                <a:t> </a:t>
              </a:r>
              <a:r>
                <a:rPr lang="en-US" dirty="0" err="1"/>
                <a:t>cos</a:t>
              </a:r>
              <a:r>
                <a:rPr lang="en-US" dirty="0"/>
                <a:t>(4</a:t>
              </a:r>
              <a:r>
                <a:rPr lang="en-US" dirty="0">
                  <a:latin typeface="Symbol" charset="2"/>
                  <a:cs typeface="Symbol" charset="2"/>
                </a:rPr>
                <a:t>p</a:t>
              </a:r>
              <a:r>
                <a:rPr lang="en-US" dirty="0"/>
                <a:t>f</a:t>
              </a:r>
              <a:r>
                <a:rPr lang="en-US" baseline="-25000" dirty="0"/>
                <a:t>rotor</a:t>
              </a:r>
              <a:r>
                <a:rPr lang="en-US" dirty="0"/>
                <a:t>t)/(d</a:t>
              </a:r>
              <a:r>
                <a:rPr lang="en-US" baseline="30000" dirty="0"/>
                <a:t>4 </a:t>
              </a:r>
              <a:r>
                <a:rPr lang="en-US" dirty="0"/>
                <a:t>f</a:t>
              </a:r>
              <a:r>
                <a:rPr lang="en-US" baseline="-25000" dirty="0"/>
                <a:t>rotor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  <a:r>
                <a:rPr lang="fr-FR" dirty="0"/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08027" y="2959852"/>
              <a:ext cx="1527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Basic Principle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39859" y="3706855"/>
              <a:ext cx="34579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F7F7F"/>
                  </a:solidFill>
                </a:rPr>
                <a:t>where C = (9G/32</a:t>
              </a:r>
              <a:r>
                <a:rPr lang="en-US" sz="1200" dirty="0">
                  <a:solidFill>
                    <a:srgbClr val="7F7F7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200" baseline="30000" dirty="0">
                  <a:solidFill>
                    <a:srgbClr val="7F7F7F"/>
                  </a:solidFill>
                </a:rPr>
                <a:t>2</a:t>
              </a:r>
              <a:r>
                <a:rPr lang="en-US" sz="1200" dirty="0">
                  <a:solidFill>
                    <a:srgbClr val="7F7F7F"/>
                  </a:solidFill>
                </a:rPr>
                <a:t>)(z </a:t>
              </a:r>
              <a:r>
                <a:rPr lang="en-US" sz="1200" dirty="0">
                  <a:solidFill>
                    <a:srgbClr val="7F7F7F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200" dirty="0">
                  <a:solidFill>
                    <a:srgbClr val="7F7F7F"/>
                  </a:solidFill>
                </a:rPr>
                <a:t> sin(</a:t>
              </a:r>
              <a:r>
                <a:rPr lang="en-US" sz="1200" dirty="0">
                  <a:solidFill>
                    <a:srgbClr val="7F7F7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1200" dirty="0">
                  <a:solidFill>
                    <a:srgbClr val="7F7F7F"/>
                  </a:solidFill>
                </a:rPr>
                <a:t>)(r</a:t>
              </a:r>
              <a:r>
                <a:rPr lang="en-US" sz="1200" baseline="-25000" dirty="0">
                  <a:solidFill>
                    <a:srgbClr val="7F7F7F"/>
                  </a:solidFill>
                </a:rPr>
                <a:t>max</a:t>
              </a:r>
              <a:r>
                <a:rPr lang="en-US" sz="1200" baseline="30000" dirty="0">
                  <a:solidFill>
                    <a:srgbClr val="7F7F7F"/>
                  </a:solidFill>
                </a:rPr>
                <a:t>4</a:t>
              </a:r>
              <a:r>
                <a:rPr lang="en-US" sz="1200" dirty="0">
                  <a:solidFill>
                    <a:srgbClr val="7F7F7F"/>
                  </a:solidFill>
                </a:rPr>
                <a:t>- r</a:t>
              </a:r>
              <a:r>
                <a:rPr lang="en-US" sz="1200" baseline="-25000" dirty="0">
                  <a:solidFill>
                    <a:srgbClr val="7F7F7F"/>
                  </a:solidFill>
                </a:rPr>
                <a:t>min</a:t>
              </a:r>
              <a:r>
                <a:rPr lang="en-US" sz="1200" baseline="30000" dirty="0">
                  <a:solidFill>
                    <a:srgbClr val="7F7F7F"/>
                  </a:solidFill>
                </a:rPr>
                <a:t>4</a:t>
              </a:r>
              <a:r>
                <a:rPr lang="en-US" sz="1200" dirty="0">
                  <a:solidFill>
                    <a:srgbClr val="7F7F7F"/>
                  </a:solidFill>
                </a:rPr>
                <a:t>)/4)</a:t>
              </a:r>
              <a:r>
                <a:rPr lang="fr-FR" sz="1200" dirty="0">
                  <a:solidFill>
                    <a:srgbClr val="7F7F7F"/>
                  </a:solidFill>
                </a:rPr>
                <a:t> 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  <p:sp>
        <p:nvSpPr>
          <p:cNvPr id="30" name="Block Arc 29"/>
          <p:cNvSpPr/>
          <p:nvPr/>
        </p:nvSpPr>
        <p:spPr>
          <a:xfrm>
            <a:off x="4096798" y="2472258"/>
            <a:ext cx="1235796" cy="1217657"/>
          </a:xfrm>
          <a:prstGeom prst="blockArc">
            <a:avLst>
              <a:gd name="adj1" fmla="val 13082288"/>
              <a:gd name="adj2" fmla="val 16195344"/>
              <a:gd name="adj3" fmla="val 287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10800000">
            <a:off x="4296025" y="2897635"/>
            <a:ext cx="1235796" cy="1217657"/>
          </a:xfrm>
          <a:prstGeom prst="blockArc">
            <a:avLst>
              <a:gd name="adj1" fmla="val 13082288"/>
              <a:gd name="adj2" fmla="val 16195344"/>
              <a:gd name="adj3" fmla="val 287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138363" y="2733389"/>
            <a:ext cx="677696" cy="595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816058" y="2802049"/>
            <a:ext cx="0" cy="526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78267" y="2733389"/>
            <a:ext cx="33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a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 rot="18130789">
            <a:off x="4490390" y="3094540"/>
            <a:ext cx="459497" cy="282767"/>
          </a:xfrm>
          <a:prstGeom prst="arc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30567" y="293166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max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48141" y="2955417"/>
            <a:ext cx="50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min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7310" y="6221032"/>
            <a:ext cx="262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>
                <a:solidFill>
                  <a:srgbClr val="7F7F7F"/>
                </a:solidFill>
              </a:rPr>
              <a:t>VIRGO – </a:t>
            </a:r>
            <a:r>
              <a:rPr lang="is-IS" sz="1400" i="1" dirty="0">
                <a:solidFill>
                  <a:srgbClr val="66E3FF"/>
                </a:solidFill>
              </a:rPr>
              <a:t>CQG </a:t>
            </a:r>
            <a:r>
              <a:rPr lang="en-US" sz="1400" dirty="0">
                <a:solidFill>
                  <a:srgbClr val="66E3FF"/>
                </a:solidFill>
              </a:rPr>
              <a:t>38.7 (2021): 075012</a:t>
            </a:r>
          </a:p>
        </p:txBody>
      </p:sp>
      <p:pic>
        <p:nvPicPr>
          <p:cNvPr id="41" name="Picture 40" descr="VIRGONC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15" y="4531460"/>
            <a:ext cx="2072640" cy="159715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29966" y="6334780"/>
            <a:ext cx="2080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>
                <a:solidFill>
                  <a:srgbClr val="7F7F7F"/>
                </a:solidFill>
              </a:rPr>
              <a:t>LIGO – </a:t>
            </a:r>
            <a:r>
              <a:rPr lang="en-US" sz="1400" i="1" dirty="0">
                <a:solidFill>
                  <a:srgbClr val="66E3FF"/>
                </a:solidFill>
              </a:rPr>
              <a:t>PRD</a:t>
            </a:r>
            <a:r>
              <a:rPr lang="en-US" sz="1400" dirty="0">
                <a:solidFill>
                  <a:srgbClr val="66E3FF"/>
                </a:solidFill>
              </a:rPr>
              <a:t> 104.8 (2021): 082006.</a:t>
            </a:r>
          </a:p>
        </p:txBody>
      </p:sp>
    </p:spTree>
    <p:extLst>
      <p:ext uri="{BB962C8B-B14F-4D97-AF65-F5344CB8AC3E}">
        <p14:creationId xmlns:p14="http://schemas.microsoft.com/office/powerpoint/2010/main" val="3819946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5F7B-2EBC-5440-AB34-3139B8B1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2892287"/>
            <a:ext cx="6708913" cy="1104184"/>
          </a:xfrm>
        </p:spPr>
        <p:txBody>
          <a:bodyPr/>
          <a:lstStyle/>
          <a:p>
            <a:pPr algn="ctr"/>
            <a:r>
              <a:rPr lang="en-US" dirty="0"/>
              <a:t>Inspirational “what ifs”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7A29-A639-7F41-91C2-122DE3FA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C1E80-B978-534C-BF7D-1856C16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Inspiration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Sesana2016_MultiBandGWAstronomy_AfterGW150914_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8" y="1698178"/>
            <a:ext cx="5353793" cy="4121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556" y="6305212"/>
            <a:ext cx="24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PRL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116.23 (2016): 231102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423" y="1135866"/>
            <a:ext cx="361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2G , 3G, Space, and PTAs</a:t>
            </a:r>
          </a:p>
          <a:p>
            <a:r>
              <a:rPr lang="en-US" sz="1600" dirty="0"/>
              <a:t>will have events with SNRs of  O(~100)</a:t>
            </a:r>
            <a:r>
              <a:rPr lang="is-IS" sz="1600" dirty="0"/>
              <a:t>…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01442" y="1045795"/>
            <a:ext cx="455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000" dirty="0"/>
              <a:t>…</a:t>
            </a:r>
            <a:r>
              <a:rPr lang="en-US" sz="2000" dirty="0"/>
              <a:t>Detector calibration </a:t>
            </a:r>
            <a:r>
              <a:rPr lang="en-US" sz="2000" b="1" dirty="0"/>
              <a:t>must</a:t>
            </a:r>
            <a:r>
              <a:rPr lang="en-US" sz="2000" dirty="0"/>
              <a:t> get </a:t>
            </a:r>
            <a:r>
              <a:rPr lang="en-US" sz="2000" i="1" dirty="0"/>
              <a:t>better</a:t>
            </a:r>
            <a:r>
              <a:rPr lang="en-US" sz="2000" dirty="0"/>
              <a:t> than ~1%</a:t>
            </a:r>
          </a:p>
        </p:txBody>
      </p:sp>
      <p:pic>
        <p:nvPicPr>
          <p:cNvPr id="10" name="Picture 9" descr="Vitale2018_3GS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" y="2033960"/>
            <a:ext cx="3757290" cy="3664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90613"/>
            <a:ext cx="2416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PRD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94.12 (2016): 121501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987" y="5870392"/>
            <a:ext cx="862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 if multi-band, we must understand each other’s systematic errors.</a:t>
            </a:r>
          </a:p>
        </p:txBody>
      </p:sp>
    </p:spTree>
    <p:extLst>
      <p:ext uri="{BB962C8B-B14F-4D97-AF65-F5344CB8AC3E}">
        <p14:creationId xmlns:p14="http://schemas.microsoft.com/office/powerpoint/2010/main" val="135517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Cosmology and Correlated Systematic Errors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G1800504_SystematicCALErrorEffect_on_H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5" y="1292088"/>
            <a:ext cx="7402868" cy="5013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88" y="6175451"/>
            <a:ext cx="173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From </a:t>
            </a:r>
            <a:r>
              <a:rPr lang="en-US" i="1" dirty="0">
                <a:solidFill>
                  <a:srgbClr val="7F7F7F"/>
                </a:solidFill>
              </a:rPr>
              <a:t>G1800504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5196" y="2172062"/>
            <a:ext cx="3639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Toy Future BNS Detections</a:t>
            </a:r>
            <a:r>
              <a:rPr lang="is-IS" sz="2000" dirty="0"/>
              <a:t>…</a:t>
            </a:r>
          </a:p>
          <a:p>
            <a:endParaRPr lang="is-IS" sz="2000" dirty="0"/>
          </a:p>
          <a:p>
            <a:r>
              <a:rPr lang="is-IS" sz="2000" dirty="0"/>
              <a:t>Correlated Systematic </a:t>
            </a:r>
          </a:p>
          <a:p>
            <a:r>
              <a:rPr lang="is-IS" sz="2000" dirty="0"/>
              <a:t>Error...</a:t>
            </a:r>
          </a:p>
        </p:txBody>
      </p:sp>
      <p:sp>
        <p:nvSpPr>
          <p:cNvPr id="9" name="TextBox 8"/>
          <p:cNvSpPr txBox="1"/>
          <p:nvPr/>
        </p:nvSpPr>
        <p:spPr>
          <a:xfrm rot="20083673">
            <a:off x="6564745" y="2941352"/>
            <a:ext cx="127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E5E1"/>
                </a:solidFill>
              </a:rPr>
              <a:t>True H</a:t>
            </a:r>
            <a:r>
              <a:rPr lang="en-US" sz="2800" baseline="-25000" dirty="0">
                <a:solidFill>
                  <a:srgbClr val="00E5E1"/>
                </a:solidFill>
              </a:rPr>
              <a:t>0</a:t>
            </a:r>
            <a:endParaRPr lang="en-US" sz="2800" dirty="0">
              <a:solidFill>
                <a:srgbClr val="00E5E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641189">
            <a:off x="5693520" y="2153794"/>
            <a:ext cx="197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Reported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</a:rPr>
              <a:t>0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9886" y="5101533"/>
            <a:ext cx="328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/>
              <a:t>Could get H</a:t>
            </a:r>
            <a:r>
              <a:rPr lang="is-IS" sz="2800" baseline="-25000" dirty="0"/>
              <a:t>0</a:t>
            </a:r>
            <a:r>
              <a:rPr lang="is-IS" sz="2800" dirty="0"/>
              <a:t> wrong...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508521" y="6211981"/>
            <a:ext cx="3003758" cy="3065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1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hosh2018_SystematicCALErrorEffect_on_TestsOfG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36" y="3154523"/>
            <a:ext cx="5736669" cy="374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Tests of GR and Correlated Systematic Errors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087" y="6030962"/>
            <a:ext cx="336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7F7F7F"/>
                </a:solidFill>
              </a:rPr>
              <a:t>CQG</a:t>
            </a:r>
            <a:r>
              <a:rPr lang="en-US" sz="1600" dirty="0">
                <a:solidFill>
                  <a:srgbClr val="7F7F7F"/>
                </a:solidFill>
              </a:rPr>
              <a:t> 35.1 (2017): 014002.</a:t>
            </a:r>
          </a:p>
        </p:txBody>
      </p:sp>
      <p:pic>
        <p:nvPicPr>
          <p:cNvPr id="9" name="Picture 8" descr="Ghosh2018_SystematicCALErrorEffect_on_IMRConsist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4" y="764588"/>
            <a:ext cx="3352575" cy="324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5603" y="1380814"/>
            <a:ext cx="531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Similar systematic error across events may lead you astray in GR consistency checks</a:t>
            </a:r>
          </a:p>
          <a:p>
            <a:endParaRPr lang="en-US" sz="1600" dirty="0"/>
          </a:p>
          <a:p>
            <a:r>
              <a:rPr lang="en-US" sz="1600" dirty="0"/>
              <a:t>Will not get SQRT(N) improvement, because calibration’s systematic errors (biases) are correlated b/w events.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62" y="4230590"/>
            <a:ext cx="3322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 need to consider calibration uncertainty and systematic error over several events, several observation runs as the detector hardware changes</a:t>
            </a:r>
          </a:p>
        </p:txBody>
      </p:sp>
    </p:spTree>
    <p:extLst>
      <p:ext uri="{BB962C8B-B14F-4D97-AF65-F5344CB8AC3E}">
        <p14:creationId xmlns:p14="http://schemas.microsoft.com/office/powerpoint/2010/main" val="315964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6FCD-B582-CA4C-9F13-5A5485B5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Nora ASKs: </a:t>
            </a:r>
            <a:br>
              <a:rPr lang="en-US" dirty="0"/>
            </a:br>
            <a:r>
              <a:rPr lang="en-US" dirty="0"/>
              <a:t>How does LIGO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CD30-A057-6445-AD26-C467CA1D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= “Who’s responsible for requirements on how accurate / precise calibration must be?”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2"/>
                </a:solidFill>
              </a:rPr>
              <a:t>Detector/Calibration Teams</a:t>
            </a:r>
            <a:r>
              <a:rPr lang="en-US" dirty="0"/>
              <a:t>” ask “how good does the calibration need to be?” of the “</a:t>
            </a:r>
            <a:r>
              <a:rPr lang="en-US" dirty="0">
                <a:solidFill>
                  <a:srgbClr val="F050C5"/>
                </a:solidFill>
              </a:rPr>
              <a:t>Science/Astrophysics Teams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050C5"/>
                </a:solidFill>
              </a:rPr>
              <a:t>Science/Astrophysics Teams</a:t>
            </a:r>
            <a:r>
              <a:rPr lang="en-US" dirty="0"/>
              <a:t>” ask “how good can the calibration be?” of the “</a:t>
            </a:r>
            <a:r>
              <a:rPr lang="en-US" dirty="0">
                <a:solidFill>
                  <a:schemeClr val="accent2"/>
                </a:solidFill>
              </a:rPr>
              <a:t>Detector/Calibration Teams</a:t>
            </a:r>
            <a:r>
              <a:rPr lang="en-US" dirty="0"/>
              <a:t>” </a:t>
            </a:r>
          </a:p>
          <a:p>
            <a:pPr lvl="1"/>
            <a:endParaRPr lang="en-US" dirty="0"/>
          </a:p>
          <a:p>
            <a:r>
              <a:rPr lang="en-US" dirty="0"/>
              <a:t>Perennial problem in the “low person power limit” (or “lots of person power over dispersed community limit”), and when those teams that aren’t comprised of both experts from both teams: can’t figure out where to start such a hard problem! </a:t>
            </a:r>
          </a:p>
          <a:p>
            <a:endParaRPr lang="en-US" dirty="0"/>
          </a:p>
          <a:p>
            <a:r>
              <a:rPr lang="en-US" dirty="0"/>
              <a:t>We at LIGO know this operational issue well. </a:t>
            </a:r>
          </a:p>
          <a:p>
            <a:endParaRPr lang="en-US" dirty="0"/>
          </a:p>
          <a:p>
            <a:r>
              <a:rPr lang="en-US" dirty="0"/>
              <a:t>LIGO has only just recently (in the past ~3 years) begun to tackle establishing cohesive requirements ”meeting in the middle.”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4DD9-C4BE-7143-86CE-5655D5B3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5E85-73D7-2C49-B2E2-F5C36D7F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90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5F7B-2EBC-5440-AB34-3139B8B1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2892287"/>
            <a:ext cx="6708913" cy="1104184"/>
          </a:xfrm>
        </p:spPr>
        <p:txBody>
          <a:bodyPr/>
          <a:lstStyle/>
          <a:p>
            <a:pPr algn="ctr"/>
            <a:r>
              <a:rPr lang="en-US" dirty="0"/>
              <a:t>LISA RESOURCES</a:t>
            </a:r>
            <a:br>
              <a:rPr lang="en-US" dirty="0"/>
            </a:br>
            <a:r>
              <a:rPr lang="en-US" dirty="0"/>
              <a:t>(THAT I KNOW OF)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7A29-A639-7F41-91C2-122DE3FA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C1E80-B978-534C-BF7D-1856C16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Time Delay Interferometry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82" y="1987826"/>
            <a:ext cx="7955280" cy="3739101"/>
          </a:xfrm>
        </p:spPr>
        <p:txBody>
          <a:bodyPr>
            <a:normAutofit/>
          </a:bodyPr>
          <a:lstStyle/>
          <a:p>
            <a:r>
              <a:rPr lang="en-US" dirty="0"/>
              <a:t>Tinto, Massimo, and </a:t>
            </a:r>
            <a:r>
              <a:rPr lang="en-US" dirty="0" err="1"/>
              <a:t>Sanjeev</a:t>
            </a:r>
            <a:r>
              <a:rPr lang="en-US" dirty="0"/>
              <a:t> V. </a:t>
            </a:r>
            <a:r>
              <a:rPr lang="en-US" dirty="0" err="1"/>
              <a:t>Dhurandhar</a:t>
            </a:r>
            <a:r>
              <a:rPr lang="en-US" dirty="0"/>
              <a:t>. "Time-delay interferometry." </a:t>
            </a:r>
            <a:r>
              <a:rPr lang="en-US" i="1" dirty="0">
                <a:solidFill>
                  <a:srgbClr val="66E3FF"/>
                </a:solidFill>
              </a:rPr>
              <a:t>Living reviews in relativity</a:t>
            </a:r>
            <a:r>
              <a:rPr lang="en-US" dirty="0">
                <a:solidFill>
                  <a:srgbClr val="66E3FF"/>
                </a:solidFill>
              </a:rPr>
              <a:t> 17.1 (2014): 6.</a:t>
            </a:r>
          </a:p>
          <a:p>
            <a:endParaRPr lang="en-US" dirty="0">
              <a:solidFill>
                <a:srgbClr val="66E3FF"/>
              </a:solidFill>
            </a:endParaRPr>
          </a:p>
          <a:p>
            <a:r>
              <a:rPr lang="en-US" sz="1800" dirty="0" err="1"/>
              <a:t>Hellings</a:t>
            </a:r>
            <a:r>
              <a:rPr lang="en-US" sz="1800" dirty="0"/>
              <a:t>, Ronald W. "Elimination of clock jitter noise in </a:t>
            </a:r>
            <a:r>
              <a:rPr lang="en-US" sz="1800" dirty="0" err="1"/>
              <a:t>spaceborne</a:t>
            </a:r>
            <a:r>
              <a:rPr lang="en-US" sz="1800" dirty="0"/>
              <a:t> laser interferometers." </a:t>
            </a:r>
            <a:r>
              <a:rPr lang="en-US" sz="1800" i="1" dirty="0">
                <a:solidFill>
                  <a:srgbClr val="66E3FF"/>
                </a:solidFill>
              </a:rPr>
              <a:t>Physical Review D</a:t>
            </a:r>
            <a:r>
              <a:rPr lang="en-US" sz="1800" dirty="0">
                <a:solidFill>
                  <a:srgbClr val="66E3FF"/>
                </a:solidFill>
              </a:rPr>
              <a:t> 64.2 (2001): 022002.</a:t>
            </a:r>
          </a:p>
          <a:p>
            <a:r>
              <a:rPr lang="en-US" sz="1800" dirty="0"/>
              <a:t>Armstrong, J. W., F. B. </a:t>
            </a:r>
            <a:r>
              <a:rPr lang="en-US" sz="1800" dirty="0" err="1"/>
              <a:t>Estabrook</a:t>
            </a:r>
            <a:r>
              <a:rPr lang="en-US" sz="1800" dirty="0"/>
              <a:t>, and Massimo Tinto. "Time delay interferometry." </a:t>
            </a:r>
            <a:r>
              <a:rPr lang="en-US" sz="1800" i="1" dirty="0">
                <a:solidFill>
                  <a:srgbClr val="66E3FF"/>
                </a:solidFill>
              </a:rPr>
              <a:t>Classical and Quantum Gravity</a:t>
            </a:r>
            <a:r>
              <a:rPr lang="en-US" sz="1800" dirty="0">
                <a:solidFill>
                  <a:srgbClr val="66E3FF"/>
                </a:solidFill>
              </a:rPr>
              <a:t> 20.10 (2003): S283.</a:t>
            </a:r>
          </a:p>
          <a:p>
            <a:r>
              <a:rPr lang="en-US" sz="1800" dirty="0"/>
              <a:t>Tinto, Massimo, Frank B. </a:t>
            </a:r>
            <a:r>
              <a:rPr lang="en-US" sz="1800" dirty="0" err="1"/>
              <a:t>Estabrook</a:t>
            </a:r>
            <a:r>
              <a:rPr lang="en-US" sz="1800" dirty="0"/>
              <a:t>, and J. W. Armstrong. "Time-delay interferometry for LISA." </a:t>
            </a:r>
            <a:r>
              <a:rPr lang="en-US" sz="1800" i="1" dirty="0">
                <a:solidFill>
                  <a:srgbClr val="66E3FF"/>
                </a:solidFill>
              </a:rPr>
              <a:t>Physical Review D</a:t>
            </a:r>
            <a:r>
              <a:rPr lang="en-US" sz="1800" dirty="0">
                <a:solidFill>
                  <a:srgbClr val="66E3FF"/>
                </a:solidFill>
              </a:rPr>
              <a:t> 65.8 (2002): 082003.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bbs2012_PulsarBasedTimeSystem_Fi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0" y="1360633"/>
            <a:ext cx="6581697" cy="46496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61982" y="5708833"/>
            <a:ext cx="2321127" cy="41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Timing System Systematics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33656"/>
            <a:ext cx="2795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>
                <a:solidFill>
                  <a:srgbClr val="7F7F7F"/>
                </a:solidFill>
              </a:rPr>
              <a:t>MNRAS </a:t>
            </a:r>
            <a:r>
              <a:rPr lang="is-IS" sz="1600" b="1" dirty="0">
                <a:solidFill>
                  <a:srgbClr val="7F7F7F"/>
                </a:solidFill>
              </a:rPr>
              <a:t>427, </a:t>
            </a:r>
            <a:r>
              <a:rPr lang="is-IS" sz="1600" dirty="0">
                <a:solidFill>
                  <a:srgbClr val="7F7F7F"/>
                </a:solidFill>
              </a:rPr>
              <a:t>2780–2787 (2012)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2634" y="5759814"/>
            <a:ext cx="4842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TT = Terrestrial Time </a:t>
            </a:r>
          </a:p>
          <a:p>
            <a:r>
              <a:rPr lang="en-US" sz="1600" dirty="0"/>
              <a:t>BIPM = Bureau International des </a:t>
            </a:r>
            <a:r>
              <a:rPr lang="en-US" sz="1600" dirty="0" err="1"/>
              <a:t>Poids</a:t>
            </a:r>
            <a:r>
              <a:rPr lang="en-US" sz="1600" dirty="0"/>
              <a:t> et </a:t>
            </a:r>
            <a:r>
              <a:rPr lang="en-US" sz="1600" dirty="0" err="1"/>
              <a:t>Mesures</a:t>
            </a:r>
            <a:r>
              <a:rPr lang="en-US" sz="1600" dirty="0"/>
              <a:t> </a:t>
            </a:r>
          </a:p>
          <a:p>
            <a:r>
              <a:rPr lang="en-US" sz="1600" dirty="0"/>
              <a:t>TT(TAI) = International Atomic Time </a:t>
            </a:r>
            <a:r>
              <a:rPr lang="en-US" sz="1600" i="1" dirty="0"/>
              <a:t>-&gt; Basis for UTC</a:t>
            </a:r>
          </a:p>
          <a:p>
            <a:r>
              <a:rPr lang="en-US" sz="1600" dirty="0"/>
              <a:t>TT(</a:t>
            </a:r>
            <a:r>
              <a:rPr lang="en-US" sz="1600" dirty="0" err="1"/>
              <a:t>BIPMyy</a:t>
            </a:r>
            <a:r>
              <a:rPr lang="en-US" sz="1600" dirty="0"/>
              <a:t>) --  updates / corrections, released over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9410" y="3124156"/>
            <a:ext cx="3119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TT(</a:t>
            </a:r>
            <a:r>
              <a:rPr lang="en-US" dirty="0" err="1"/>
              <a:t>BIPMyy</a:t>
            </a:r>
            <a:r>
              <a:rPr lang="en-US" dirty="0"/>
              <a:t>)  - TT(TAI) , </a:t>
            </a:r>
          </a:p>
          <a:p>
            <a:r>
              <a:rPr lang="en-US" dirty="0"/>
              <a:t>quadratic polynomial  removed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93951" y="3770487"/>
            <a:ext cx="873070" cy="303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080207" y="2015279"/>
            <a:ext cx="1119204" cy="1211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93951" y="1368948"/>
            <a:ext cx="343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Pulsar Timing Data, Systemic Errors in Solar System Ephemeris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9983" y="4597975"/>
            <a:ext cx="413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Pulsar Timing Data, w/ modeled realization of GWB ~ 10</a:t>
            </a:r>
            <a:r>
              <a:rPr lang="en-US" baseline="30000" dirty="0"/>
              <a:t>-15</a:t>
            </a:r>
            <a:r>
              <a:rPr lang="en-US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06155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0197-2EBC-C141-A4B1-37CD1696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(typical) Answer is presented</a:t>
            </a:r>
          </a:p>
        </p:txBody>
      </p:sp>
      <p:pic>
        <p:nvPicPr>
          <p:cNvPr id="4" name="Picture 3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C7BD203A-E7BA-D540-B0CA-0B45408C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75905"/>
            <a:ext cx="7188236" cy="542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C1A62-C060-3548-956D-F5548390EFEA}"/>
              </a:ext>
            </a:extLst>
          </p:cNvPr>
          <p:cNvSpPr txBox="1"/>
          <p:nvPr/>
        </p:nvSpPr>
        <p:spPr>
          <a:xfrm rot="16200000">
            <a:off x="-297711" y="2328531"/>
            <a:ext cx="27895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Magnitude, (</a:t>
            </a:r>
            <a:r>
              <a:rPr lang="en-US" i="1" dirty="0" err="1">
                <a:latin typeface="Symbol" pitchFamily="2" charset="2"/>
              </a:rPr>
              <a:t>h</a:t>
            </a:r>
            <a:r>
              <a:rPr lang="en-US" i="1" baseline="-25000" dirty="0" err="1">
                <a:latin typeface="Times" pitchFamily="2" charset="0"/>
              </a:rPr>
              <a:t>R</a:t>
            </a:r>
            <a:r>
              <a:rPr lang="en-US" dirty="0"/>
              <a:t> – 1) (%)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F0CEB-6A48-BE45-8AE0-9B51EBDC9505}"/>
              </a:ext>
            </a:extLst>
          </p:cNvPr>
          <p:cNvSpPr txBox="1"/>
          <p:nvPr/>
        </p:nvSpPr>
        <p:spPr>
          <a:xfrm rot="16200000">
            <a:off x="-102781" y="4894521"/>
            <a:ext cx="23984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Phase (</a:t>
            </a:r>
            <a:r>
              <a:rPr lang="en-US" i="1" dirty="0" err="1">
                <a:latin typeface="Symbol" pitchFamily="2" charset="2"/>
              </a:rPr>
              <a:t>h</a:t>
            </a:r>
            <a:r>
              <a:rPr lang="en-US" i="1" baseline="-25000" dirty="0" err="1">
                <a:latin typeface="Times" pitchFamily="2" charset="0"/>
              </a:rPr>
              <a:t>R</a:t>
            </a:r>
            <a:r>
              <a:rPr lang="en-US" dirty="0"/>
              <a:t> – 1) (deg)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68AE96-E6EF-6E42-B68B-869BF4EB40FA}"/>
              </a:ext>
            </a:extLst>
          </p:cNvPr>
          <p:cNvGrpSpPr/>
          <p:nvPr/>
        </p:nvGrpSpPr>
        <p:grpSpPr>
          <a:xfrm>
            <a:off x="6546280" y="995162"/>
            <a:ext cx="2513217" cy="1276412"/>
            <a:chOff x="6546280" y="995162"/>
            <a:chExt cx="2513217" cy="12764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CB5DF9-6D5A-C449-AA9E-7970AEA722AE}"/>
                </a:ext>
              </a:extLst>
            </p:cNvPr>
            <p:cNvSpPr/>
            <p:nvPr/>
          </p:nvSpPr>
          <p:spPr>
            <a:xfrm>
              <a:off x="7558424" y="995162"/>
              <a:ext cx="184731" cy="256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600" b="1" baseline="-25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F016BA-700C-3D45-9AFD-E79B3D2C89CC}"/>
                </a:ext>
              </a:extLst>
            </p:cNvPr>
            <p:cNvSpPr txBox="1"/>
            <p:nvPr/>
          </p:nvSpPr>
          <p:spPr>
            <a:xfrm>
              <a:off x="7438540" y="139840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______________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57E36E-FD07-9649-A130-D6F68276986D}"/>
                </a:ext>
              </a:extLst>
            </p:cNvPr>
            <p:cNvSpPr/>
            <p:nvPr/>
          </p:nvSpPr>
          <p:spPr>
            <a:xfrm>
              <a:off x="7564262" y="1686799"/>
              <a:ext cx="12570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>
                  <a:latin typeface="Times"/>
                  <a:cs typeface="Times"/>
                </a:rPr>
                <a:t>Model</a:t>
              </a:r>
              <a:endParaRPr lang="en-US" sz="16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87796D-2533-D344-8FAE-7A89DC6FF84C}"/>
                </a:ext>
              </a:extLst>
            </p:cNvPr>
            <p:cNvSpPr/>
            <p:nvPr/>
          </p:nvSpPr>
          <p:spPr>
            <a:xfrm>
              <a:off x="6546280" y="1319842"/>
              <a:ext cx="9525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err="1">
                  <a:latin typeface="Symbol" pitchFamily="2" charset="2"/>
                  <a:cs typeface="Times"/>
                </a:rPr>
                <a:t>h</a:t>
              </a:r>
              <a:r>
                <a:rPr lang="en-US" sz="3200" b="1" i="1" baseline="-25000" dirty="0" err="1">
                  <a:latin typeface="Times"/>
                  <a:cs typeface="Times"/>
                </a:rPr>
                <a:t>R</a:t>
              </a:r>
              <a:r>
                <a:rPr lang="en-US" sz="3200" b="1" i="1" dirty="0">
                  <a:latin typeface="Times"/>
                  <a:cs typeface="Times"/>
                </a:rPr>
                <a:t> =</a:t>
              </a:r>
              <a:endParaRPr lang="en-US" sz="3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1EF1CF-AA72-5343-814A-4851E5D321F4}"/>
              </a:ext>
            </a:extLst>
          </p:cNvPr>
          <p:cNvGrpSpPr/>
          <p:nvPr/>
        </p:nvGrpSpPr>
        <p:grpSpPr>
          <a:xfrm>
            <a:off x="2406503" y="1460206"/>
            <a:ext cx="2470548" cy="953385"/>
            <a:chOff x="2406503" y="1460206"/>
            <a:chExt cx="2470548" cy="9533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1321D6-CD6C-954F-ABD2-5C9BBBB1CBCA}"/>
                </a:ext>
              </a:extLst>
            </p:cNvPr>
            <p:cNvSpPr txBox="1"/>
            <p:nvPr/>
          </p:nvSpPr>
          <p:spPr>
            <a:xfrm>
              <a:off x="2406503" y="1460206"/>
              <a:ext cx="2470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 Measurement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30B11CD-DCB4-084C-A17E-03638DAE7662}"/>
                </a:ext>
              </a:extLst>
            </p:cNvPr>
            <p:cNvCxnSpPr>
              <a:cxnSpLocks/>
            </p:cNvCxnSpPr>
            <p:nvPr/>
          </p:nvCxnSpPr>
          <p:spPr>
            <a:xfrm>
              <a:off x="3519378" y="1860698"/>
              <a:ext cx="159487" cy="552893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AB8B3E-51A5-B442-B2C0-D89D3D619402}"/>
                </a:ext>
              </a:extLst>
            </p:cNvPr>
            <p:cNvCxnSpPr>
              <a:cxnSpLocks/>
            </p:cNvCxnSpPr>
            <p:nvPr/>
          </p:nvCxnSpPr>
          <p:spPr>
            <a:xfrm>
              <a:off x="3498113" y="1860698"/>
              <a:ext cx="340240" cy="520995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05E1C4-48BC-C441-ABE4-5161A1EE6643}"/>
                </a:ext>
              </a:extLst>
            </p:cNvPr>
            <p:cNvCxnSpPr>
              <a:cxnSpLocks/>
            </p:cNvCxnSpPr>
            <p:nvPr/>
          </p:nvCxnSpPr>
          <p:spPr>
            <a:xfrm>
              <a:off x="3487479" y="1828800"/>
              <a:ext cx="531628" cy="489098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F058F-9C54-214E-B475-CE4B3E9B2F61}"/>
              </a:ext>
            </a:extLst>
          </p:cNvPr>
          <p:cNvGrpSpPr/>
          <p:nvPr/>
        </p:nvGrpSpPr>
        <p:grpSpPr>
          <a:xfrm>
            <a:off x="5326912" y="2424224"/>
            <a:ext cx="1146893" cy="762737"/>
            <a:chOff x="5326912" y="2424224"/>
            <a:chExt cx="1146893" cy="7627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BF75A3-E1C6-7C44-80FC-5888FE03CF98}"/>
                </a:ext>
              </a:extLst>
            </p:cNvPr>
            <p:cNvSpPr txBox="1"/>
            <p:nvPr/>
          </p:nvSpPr>
          <p:spPr>
            <a:xfrm>
              <a:off x="5348176" y="2817629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Estimate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5A54E17-8116-7A4E-B805-E195AA8B7F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6912" y="2424224"/>
              <a:ext cx="255181" cy="404036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F78BAA-FCCF-F04B-A28C-A084A81FFBE6}"/>
              </a:ext>
            </a:extLst>
          </p:cNvPr>
          <p:cNvGrpSpPr/>
          <p:nvPr/>
        </p:nvGrpSpPr>
        <p:grpSpPr>
          <a:xfrm>
            <a:off x="6889898" y="2204484"/>
            <a:ext cx="926444" cy="922227"/>
            <a:chOff x="6889898" y="2204484"/>
            <a:chExt cx="926444" cy="9222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093453-724B-4A44-B532-91405E789410}"/>
                </a:ext>
              </a:extLst>
            </p:cNvPr>
            <p:cNvSpPr txBox="1"/>
            <p:nvPr/>
          </p:nvSpPr>
          <p:spPr>
            <a:xfrm>
              <a:off x="6935973" y="2757379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68% ci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800981-8960-D34E-8791-ACC59A2973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0401" y="2204484"/>
              <a:ext cx="304799" cy="496186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BF7E72E-1401-954F-9309-C6F17F8019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9898" y="2573079"/>
              <a:ext cx="404037" cy="138223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0B5A471-F669-EF4B-B9EA-273DC8152BB3}"/>
              </a:ext>
            </a:extLst>
          </p:cNvPr>
          <p:cNvSpPr txBox="1"/>
          <p:nvPr/>
        </p:nvSpPr>
        <p:spPr>
          <a:xfrm>
            <a:off x="1854149" y="5434086"/>
            <a:ext cx="606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pretty accurate, so why is 68% C.I. so large?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36F11C-AEE9-4A40-B88E-EAC6BA5536E8}"/>
              </a:ext>
            </a:extLst>
          </p:cNvPr>
          <p:cNvGrpSpPr/>
          <p:nvPr/>
        </p:nvGrpSpPr>
        <p:grpSpPr>
          <a:xfrm>
            <a:off x="1871331" y="4036830"/>
            <a:ext cx="6305106" cy="698204"/>
            <a:chOff x="1871331" y="4036830"/>
            <a:chExt cx="6305106" cy="6982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393BCB-DD8B-B54C-A73A-BD3CA2B39C53}"/>
                </a:ext>
              </a:extLst>
            </p:cNvPr>
            <p:cNvSpPr txBox="1"/>
            <p:nvPr/>
          </p:nvSpPr>
          <p:spPr>
            <a:xfrm>
              <a:off x="3335080" y="4036830"/>
              <a:ext cx="4841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Measurement uncertainty </a:t>
              </a:r>
              <a:r>
                <a:rPr lang="en-US" i="1" dirty="0"/>
                <a:t>is</a:t>
              </a:r>
              <a:r>
                <a:rPr lang="en-US" dirty="0"/>
                <a:t> shown, just tiny compared to 68% CI …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F33252A-6B62-7C47-9884-6B3EA8421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1331" y="4423144"/>
              <a:ext cx="1435395" cy="311890"/>
            </a:xfrm>
            <a:prstGeom prst="straightConnector1">
              <a:avLst/>
            </a:prstGeom>
            <a:ln w="38100">
              <a:solidFill>
                <a:srgbClr val="66E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9290D5B3-0C1E-7044-8D24-11DC2AF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99C14C4-99E4-4A47-BB97-637DA198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4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27F5B3-7282-FB42-A94A-A59F494D0D42}"/>
              </a:ext>
            </a:extLst>
          </p:cNvPr>
          <p:cNvSpPr/>
          <p:nvPr/>
        </p:nvSpPr>
        <p:spPr>
          <a:xfrm>
            <a:off x="7617271" y="1004312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"/>
                <a:cs typeface="Times"/>
              </a:rPr>
              <a:t>Meas.</a:t>
            </a:r>
            <a:endParaRPr lang="en-US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FC43C1-3804-E747-BD4B-80E8D9AEE043}"/>
              </a:ext>
            </a:extLst>
          </p:cNvPr>
          <p:cNvSpPr txBox="1"/>
          <p:nvPr/>
        </p:nvSpPr>
        <p:spPr>
          <a:xfrm>
            <a:off x="894522" y="6499568"/>
            <a:ext cx="3336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</a:t>
            </a:r>
            <a:r>
              <a:rPr lang="en-US" sz="1600" i="1" dirty="0">
                <a:solidFill>
                  <a:srgbClr val="66E3FF"/>
                </a:solidFill>
              </a:rPr>
              <a:t>CQG </a:t>
            </a:r>
            <a:r>
              <a:rPr lang="en-US" sz="1600" dirty="0">
                <a:solidFill>
                  <a:srgbClr val="66E3FF"/>
                </a:solidFill>
              </a:rPr>
              <a:t>37.22 (2020): 225008.</a:t>
            </a:r>
          </a:p>
        </p:txBody>
      </p:sp>
    </p:spTree>
    <p:extLst>
      <p:ext uri="{BB962C8B-B14F-4D97-AF65-F5344CB8AC3E}">
        <p14:creationId xmlns:p14="http://schemas.microsoft.com/office/powerpoint/2010/main" val="821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l-05-2017_O2_H1_MeasDate=Jan_04_2017_PaperSensingFunctionCorn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2418024"/>
            <a:ext cx="4050936" cy="4122476"/>
          </a:xfrm>
          <a:prstGeom prst="rect">
            <a:avLst/>
          </a:prstGeom>
        </p:spPr>
      </p:pic>
      <p:pic>
        <p:nvPicPr>
          <p:cNvPr id="5" name="Picture 4" descr="Jun-15-2017_O2_LHO_SensingPaper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44" y="864443"/>
            <a:ext cx="5933122" cy="4381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6203" cy="535441"/>
          </a:xfrm>
        </p:spPr>
        <p:txBody>
          <a:bodyPr>
            <a:noAutofit/>
          </a:bodyPr>
          <a:lstStyle/>
          <a:p>
            <a:r>
              <a:rPr lang="en-US" sz="3200" dirty="0"/>
              <a:t>Watch your Language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G1800393-v2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95" y="1102983"/>
            <a:ext cx="30266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Statistical uncertainty: </a:t>
            </a:r>
            <a:r>
              <a:rPr lang="en-US" sz="1600" dirty="0"/>
              <a:t>MCMC posteriors to the model parameters sampled to form a sample response function.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2849" y="5318736"/>
            <a:ext cx="479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Systematic Error: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Any residual, statistically significant, frequency dependence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Fundamental reference error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44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54A7-46D5-5942-8022-625E0278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complicated AND</a:t>
            </a:r>
            <a:br>
              <a:rPr lang="en-US" dirty="0"/>
            </a:br>
            <a:r>
              <a:rPr lang="en-US" dirty="0"/>
              <a:t>Librarianship is key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114A1-22FD-C846-B1FE-30D71119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F8E22-8B5C-1C47-89C2-420AD42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8A9B0F0-0A7C-5C43-9CD8-9BC7A035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571" y="1580045"/>
            <a:ext cx="5257429" cy="4443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1EAA8C-EAE4-E246-AA13-C93A950BACAF}"/>
              </a:ext>
            </a:extLst>
          </p:cNvPr>
          <p:cNvSpPr txBox="1"/>
          <p:nvPr/>
        </p:nvSpPr>
        <p:spPr>
          <a:xfrm>
            <a:off x="0" y="1054270"/>
            <a:ext cx="398062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</a:rPr>
              <a:t>In general, systematic error and its associated confidence interval 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complex-valued,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frequency-dependent,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time-dependent —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either continuously in time but on time scales much slower than gravitational wave signals,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 discontinuously changing at discrete times over a long observing period with those times defined by planned or unplanned detector hardware/electronics changes over the course of the observation period.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What’s shown here is a discrete change after 1 week</a:t>
            </a:r>
          </a:p>
          <a:p>
            <a:r>
              <a:rPr lang="en-US" sz="1600" dirty="0"/>
              <a:t>The LISA team will have to keep track of this </a:t>
            </a:r>
            <a:r>
              <a:rPr lang="en-US" sz="1600" i="1" dirty="0"/>
              <a:t>over a decade</a:t>
            </a:r>
            <a:r>
              <a:rPr lang="en-US" sz="1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6819F2-BFF1-0F40-8E8A-22D3C1B17710}"/>
              </a:ext>
            </a:extLst>
          </p:cNvPr>
          <p:cNvSpPr txBox="1"/>
          <p:nvPr/>
        </p:nvSpPr>
        <p:spPr>
          <a:xfrm>
            <a:off x="6553226" y="6122504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arxiv:2107.00129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8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D15C-FF9E-364B-B356-D936E48A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 to NORA’s question:</a:t>
            </a:r>
            <a:br>
              <a:rPr lang="en-US" sz="3200" dirty="0"/>
            </a:br>
            <a:r>
              <a:rPr lang="en-US" sz="3200" dirty="0"/>
              <a:t>Some Light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2E94-839A-8F4F-A26D-81B5D744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04" y="1182753"/>
            <a:ext cx="7955280" cy="549634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2005- 2010:</a:t>
            </a:r>
          </a:p>
          <a:p>
            <a:pPr lvl="1"/>
            <a:r>
              <a:rPr lang="en-US" sz="1600" dirty="0"/>
              <a:t>Prototyping of a true absolute references </a:t>
            </a:r>
            <a:r>
              <a:rPr lang="en-US" sz="1600" i="1" dirty="0">
                <a:solidFill>
                  <a:srgbClr val="66E3FF"/>
                </a:solidFill>
              </a:rPr>
              <a:t>CQG</a:t>
            </a:r>
            <a:r>
              <a:rPr lang="en-US" sz="1600" dirty="0">
                <a:solidFill>
                  <a:srgbClr val="66E3FF"/>
                </a:solidFill>
              </a:rPr>
              <a:t> 26.24 (2009): 245011. </a:t>
            </a:r>
            <a:r>
              <a:rPr lang="en-US" sz="1600" i="1" dirty="0">
                <a:solidFill>
                  <a:srgbClr val="66E3FF"/>
                </a:solidFill>
              </a:rPr>
              <a:t>CQG</a:t>
            </a:r>
            <a:r>
              <a:rPr lang="en-US" sz="1600" dirty="0">
                <a:solidFill>
                  <a:srgbClr val="66E3FF"/>
                </a:solidFill>
              </a:rPr>
              <a:t> 27.8 (2010): 084024.</a:t>
            </a:r>
          </a:p>
          <a:p>
            <a:pPr lvl="1"/>
            <a:r>
              <a:rPr lang="en-US" sz="1600" dirty="0"/>
              <a:t>Understanding how to calibrate the power recycled detectors with all its quirks, and estimating systematic error from residual between open loop gain measurement vs. model </a:t>
            </a:r>
            <a:r>
              <a:rPr lang="en-US" sz="1600" i="1" dirty="0" err="1">
                <a:solidFill>
                  <a:srgbClr val="66E3FF"/>
                </a:solidFill>
              </a:rPr>
              <a:t>Nucl</a:t>
            </a:r>
            <a:r>
              <a:rPr lang="en-US" sz="1600" i="1" dirty="0">
                <a:solidFill>
                  <a:srgbClr val="66E3FF"/>
                </a:solidFill>
              </a:rPr>
              <a:t>. </a:t>
            </a:r>
            <a:r>
              <a:rPr lang="en-US" sz="1600" i="1" dirty="0" err="1">
                <a:solidFill>
                  <a:srgbClr val="66E3FF"/>
                </a:solidFill>
              </a:rPr>
              <a:t>Instrum</a:t>
            </a:r>
            <a:r>
              <a:rPr lang="en-US" sz="1600" i="1" dirty="0">
                <a:solidFill>
                  <a:srgbClr val="66E3FF"/>
                </a:solidFill>
              </a:rPr>
              <a:t>. Methods </a:t>
            </a:r>
            <a:r>
              <a:rPr lang="en-US" sz="1600" dirty="0">
                <a:solidFill>
                  <a:srgbClr val="66E3FF"/>
                </a:solidFill>
              </a:rPr>
              <a:t>624.1 (2010): 223-240.</a:t>
            </a:r>
            <a:endParaRPr lang="en-US" sz="1600" dirty="0"/>
          </a:p>
          <a:p>
            <a:r>
              <a:rPr lang="en-US" sz="1600" dirty="0"/>
              <a:t>2015-2016:</a:t>
            </a:r>
          </a:p>
          <a:p>
            <a:pPr lvl="1"/>
            <a:r>
              <a:rPr lang="en-US" sz="1600" dirty="0"/>
              <a:t>Calibrating dual recycled detector for the first time (before we were prepared, honestly) </a:t>
            </a:r>
            <a:r>
              <a:rPr lang="en-US" sz="1600" i="1" dirty="0">
                <a:solidFill>
                  <a:srgbClr val="66E3FF"/>
                </a:solidFill>
              </a:rPr>
              <a:t>PRD</a:t>
            </a:r>
            <a:r>
              <a:rPr lang="en-US" sz="1600" dirty="0">
                <a:solidFill>
                  <a:srgbClr val="66E3FF"/>
                </a:solidFill>
              </a:rPr>
              <a:t> 95.6 (2017): 062003.</a:t>
            </a:r>
          </a:p>
          <a:p>
            <a:pPr lvl="1"/>
            <a:r>
              <a:rPr lang="en-US" sz="1600" dirty="0"/>
              <a:t>Development of a fully Bayesian-friendly physical model of systematic error </a:t>
            </a:r>
            <a:r>
              <a:rPr lang="en-US" sz="1600" i="1" dirty="0">
                <a:solidFill>
                  <a:srgbClr val="66E3FF"/>
                </a:solidFill>
              </a:rPr>
              <a:t>PRD</a:t>
            </a:r>
            <a:r>
              <a:rPr lang="en-US" sz="1600" dirty="0">
                <a:solidFill>
                  <a:srgbClr val="66E3FF"/>
                </a:solidFill>
              </a:rPr>
              <a:t> 96.10 (2017): 102001.</a:t>
            </a:r>
          </a:p>
          <a:p>
            <a:pPr lvl="1"/>
            <a:r>
              <a:rPr lang="en-US" sz="1600" dirty="0"/>
              <a:t>But: A physical model of calibration errors involves many (physical detector parameters), believed to be intractable to include. So – make toy models, and approximate. </a:t>
            </a:r>
            <a:r>
              <a:rPr lang="en-US" sz="1600" dirty="0">
                <a:solidFill>
                  <a:srgbClr val="66E3FF"/>
                </a:solidFill>
              </a:rPr>
              <a:t>https://</a:t>
            </a:r>
            <a:r>
              <a:rPr lang="en-US" sz="1600" dirty="0" err="1">
                <a:solidFill>
                  <a:srgbClr val="66E3FF"/>
                </a:solidFill>
              </a:rPr>
              <a:t>dcc.ligo.org</a:t>
            </a:r>
            <a:r>
              <a:rPr lang="en-US" sz="1600" dirty="0">
                <a:solidFill>
                  <a:srgbClr val="66E3FF"/>
                </a:solidFill>
              </a:rPr>
              <a:t>/LIGO-T1400682/public</a:t>
            </a:r>
          </a:p>
          <a:p>
            <a:r>
              <a:rPr lang="en-US" sz="1600" dirty="0"/>
              <a:t>2016-2018: </a:t>
            </a:r>
          </a:p>
          <a:p>
            <a:pPr lvl="1"/>
            <a:r>
              <a:rPr lang="en-US" sz="1600" dirty="0"/>
              <a:t>Perfecting the absolute reference. </a:t>
            </a:r>
            <a:r>
              <a:rPr lang="en-US" sz="1600" i="1" dirty="0">
                <a:solidFill>
                  <a:srgbClr val="66E3FF"/>
                </a:solidFill>
              </a:rPr>
              <a:t>Rev. Sci. </a:t>
            </a:r>
            <a:r>
              <a:rPr lang="en-US" sz="1600" i="1" dirty="0" err="1">
                <a:solidFill>
                  <a:srgbClr val="66E3FF"/>
                </a:solidFill>
              </a:rPr>
              <a:t>Instrum</a:t>
            </a:r>
            <a:r>
              <a:rPr lang="en-US" sz="1600" i="1" dirty="0">
                <a:solidFill>
                  <a:srgbClr val="66E3FF"/>
                </a:solidFill>
              </a:rPr>
              <a:t>. </a:t>
            </a:r>
            <a:r>
              <a:rPr lang="en-US" sz="1600" dirty="0">
                <a:solidFill>
                  <a:srgbClr val="66E3FF"/>
                </a:solidFill>
              </a:rPr>
              <a:t>87.11 (2016): 114503. </a:t>
            </a:r>
            <a:r>
              <a:rPr lang="en-US" sz="1600" i="1" dirty="0">
                <a:solidFill>
                  <a:srgbClr val="66E3FF"/>
                </a:solidFill>
              </a:rPr>
              <a:t>CQG</a:t>
            </a:r>
            <a:r>
              <a:rPr lang="en-US" sz="1600" dirty="0">
                <a:solidFill>
                  <a:srgbClr val="66E3FF"/>
                </a:solidFill>
              </a:rPr>
              <a:t> 38.1 (2020): 015009.</a:t>
            </a:r>
          </a:p>
          <a:p>
            <a:pPr lvl="1"/>
            <a:r>
              <a:rPr lang="en-US" sz="1600" dirty="0"/>
              <a:t>Develop the formalism to a random list of “instantiations of error curves” that match the real distribution and track the underlying physical parameter instantiation </a:t>
            </a:r>
            <a:r>
              <a:rPr lang="en-US" sz="1600" i="1" dirty="0">
                <a:solidFill>
                  <a:srgbClr val="66E3FF"/>
                </a:solidFill>
              </a:rPr>
              <a:t>PRL</a:t>
            </a:r>
            <a:r>
              <a:rPr lang="en-US" sz="1600" dirty="0">
                <a:solidFill>
                  <a:srgbClr val="66E3FF"/>
                </a:solidFill>
              </a:rPr>
              <a:t> 116.24 (2016): 241102.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FA115-8FBB-2741-8AA4-65A03003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57104-9021-F64D-A337-666A2C92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6915-F126-F84C-915C-C4F06531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2018-2020: </a:t>
            </a:r>
          </a:p>
          <a:p>
            <a:pPr lvl="1"/>
            <a:r>
              <a:rPr lang="en-US" sz="1600" dirty="0"/>
              <a:t>Tracking physical parameters that inform random curves and importance re-weighting – makes the problem tractable for a few examples.</a:t>
            </a:r>
          </a:p>
          <a:p>
            <a:pPr lvl="1"/>
            <a:r>
              <a:rPr lang="en-US" sz="1600" dirty="0"/>
              <a:t>“Using events up through GTWC-2 and the level of calibration error estimated during the time of those events, is the estimate of astrophysical parameters changed when we “turn on” calibration errors?</a:t>
            </a:r>
            <a:r>
              <a:rPr lang="en-US" sz="1600" b="1" dirty="0"/>
              <a:t> No.</a:t>
            </a:r>
            <a:r>
              <a:rPr lang="en-US" sz="1600" i="1" dirty="0">
                <a:solidFill>
                  <a:srgbClr val="66E3FF"/>
                </a:solidFill>
              </a:rPr>
              <a:t> PRD</a:t>
            </a:r>
            <a:r>
              <a:rPr lang="en-US" sz="1600" dirty="0">
                <a:solidFill>
                  <a:srgbClr val="66E3FF"/>
                </a:solidFill>
              </a:rPr>
              <a:t> 102.12 (2020): 122004. </a:t>
            </a:r>
            <a:endParaRPr lang="en-US" sz="1600" dirty="0"/>
          </a:p>
          <a:p>
            <a:pPr lvl="1"/>
            <a:r>
              <a:rPr lang="en-US" sz="1600" dirty="0"/>
              <a:t>“using a model of an SNR 50 BNS, with these levels of error, would it matter?” </a:t>
            </a:r>
            <a:r>
              <a:rPr lang="en-US" sz="1600" b="1" dirty="0"/>
              <a:t>No.</a:t>
            </a:r>
            <a:r>
              <a:rPr lang="en-US" sz="1600" dirty="0">
                <a:solidFill>
                  <a:srgbClr val="66E3FF"/>
                </a:solidFill>
              </a:rPr>
              <a:t> </a:t>
            </a:r>
            <a:r>
              <a:rPr lang="en-US" sz="1600" i="1" dirty="0">
                <a:solidFill>
                  <a:srgbClr val="66E3FF"/>
                </a:solidFill>
              </a:rPr>
              <a:t>PRD </a:t>
            </a:r>
            <a:r>
              <a:rPr lang="en-US" sz="1600" dirty="0">
                <a:solidFill>
                  <a:srgbClr val="66E3FF"/>
                </a:solidFill>
              </a:rPr>
              <a:t>103.6 (2021): 063016.</a:t>
            </a:r>
            <a:endParaRPr lang="en-US" sz="1600" b="1" dirty="0"/>
          </a:p>
          <a:p>
            <a:pPr lvl="1"/>
            <a:r>
              <a:rPr lang="en-US" sz="1600" dirty="0"/>
              <a:t>“Using a model of an SNR 200 BBH, with these levels of error, would matter?” </a:t>
            </a:r>
            <a:r>
              <a:rPr lang="en-US" sz="1600" b="1" dirty="0"/>
              <a:t>A bit, sky localization precision is degraded. </a:t>
            </a:r>
            <a:r>
              <a:rPr lang="en-US" sz="1600" i="1" dirty="0">
                <a:solidFill>
                  <a:srgbClr val="66E3FF"/>
                </a:solidFill>
              </a:rPr>
              <a:t>PRD</a:t>
            </a:r>
            <a:r>
              <a:rPr lang="en-US" sz="1600" dirty="0">
                <a:solidFill>
                  <a:srgbClr val="66E3FF"/>
                </a:solidFill>
              </a:rPr>
              <a:t> 102.12 (2020): 122004. </a:t>
            </a:r>
            <a:endParaRPr lang="en-US" sz="1600" b="1" dirty="0"/>
          </a:p>
          <a:p>
            <a:r>
              <a:rPr lang="en-US" sz="1600" dirty="0"/>
              <a:t>2021-present: expand the question space</a:t>
            </a:r>
          </a:p>
          <a:p>
            <a:pPr lvl="1"/>
            <a:r>
              <a:rPr lang="en-US" sz="1600" dirty="0"/>
              <a:t>“Worst of the worst of the worst” impact on inferring Hubble Constant: Let’s take some of the times of highest, funkiest systematic error in O3, apply it to a collection of toy BNSs with EM counterparts, but don’t account for systematic error – does it bias estimate? </a:t>
            </a:r>
            <a:r>
              <a:rPr lang="en-US" sz="1600" b="1" dirty="0"/>
              <a:t>No.</a:t>
            </a:r>
            <a:r>
              <a:rPr lang="en-US" sz="1600" dirty="0">
                <a:solidFill>
                  <a:srgbClr val="66E3FF"/>
                </a:solidFill>
              </a:rPr>
              <a:t>  in prep. (2021)</a:t>
            </a:r>
            <a:endParaRPr lang="en-US" sz="1600" b="1" dirty="0"/>
          </a:p>
          <a:p>
            <a:pPr lvl="1"/>
            <a:r>
              <a:rPr lang="en-US" sz="1600" dirty="0"/>
              <a:t>What about unmodeled burst sources?</a:t>
            </a:r>
            <a:r>
              <a:rPr lang="en-US" sz="1600" dirty="0">
                <a:solidFill>
                  <a:srgbClr val="66E3FF"/>
                </a:solidFill>
              </a:rPr>
              <a:t> in prep. (2022)</a:t>
            </a:r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9736D-F8B8-A44D-8327-EDE500F2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C5A6C-9092-BF45-A969-2F0B4FE5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30873A-A7CB-804E-969F-5A0F284D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 to NORA’s question:</a:t>
            </a:r>
            <a:br>
              <a:rPr lang="en-US" sz="3200" dirty="0"/>
            </a:br>
            <a:r>
              <a:rPr lang="en-US" sz="3200" dirty="0"/>
              <a:t>Some Light Reading (</a:t>
            </a:r>
            <a:r>
              <a:rPr lang="en-US" sz="3200" dirty="0" err="1"/>
              <a:t>con’t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265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F87C-B19F-2645-BAD0-5A59017B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07B9-C268-B04E-A622-535065AB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82" y="1113182"/>
            <a:ext cx="7955280" cy="56553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Continue to explore the parameter space of possible calibration error frequency dependence vs. source types vs. SNR</a:t>
            </a:r>
          </a:p>
          <a:p>
            <a:pPr lvl="1"/>
            <a:r>
              <a:rPr lang="en-US" dirty="0"/>
              <a:t>We’re </a:t>
            </a:r>
            <a:r>
              <a:rPr lang="en-US" dirty="0" err="1"/>
              <a:t>contining</a:t>
            </a:r>
            <a:r>
              <a:rPr lang="en-US" dirty="0"/>
              <a:t> on LISA-like SNRs for 3</a:t>
            </a:r>
            <a:r>
              <a:rPr lang="en-US" baseline="30000" dirty="0"/>
              <a:t>rd</a:t>
            </a:r>
            <a:r>
              <a:rPr lang="en-US" dirty="0"/>
              <a:t> generation ground based detectors, and hopefully other </a:t>
            </a:r>
            <a:r>
              <a:rPr lang="en-US" dirty="0" err="1"/>
              <a:t>astroparameter</a:t>
            </a:r>
            <a:r>
              <a:rPr lang="en-US" dirty="0"/>
              <a:t> estimation systematics will reduce.</a:t>
            </a:r>
          </a:p>
          <a:p>
            <a:pPr lvl="1"/>
            <a:r>
              <a:rPr lang="en-US" dirty="0"/>
              <a:t>“Payne Conjecture” detector errors and gravitational wave frequency evolution evolve entirely different in frequency. Tough for them to be confused for one another. </a:t>
            </a:r>
          </a:p>
          <a:p>
            <a:pPr lvl="1"/>
            <a:endParaRPr lang="en-US" dirty="0"/>
          </a:p>
          <a:p>
            <a:r>
              <a:rPr lang="en-US" dirty="0"/>
              <a:t>Hierarchical estimates – physics and cosmology parameters derived from collection of event parameters, each influenced by calibration error in (non-statistically fluctuating) different ways</a:t>
            </a:r>
          </a:p>
          <a:p>
            <a:pPr lvl="1"/>
            <a:r>
              <a:rPr lang="en-US" dirty="0"/>
              <a:t>Refine statements of impact on Hubble Constant (less specific “perfect” events as toy examples)</a:t>
            </a:r>
          </a:p>
          <a:p>
            <a:pPr lvl="1"/>
            <a:r>
              <a:rPr lang="en-US" dirty="0"/>
              <a:t>Explore impacts on test of general relativity</a:t>
            </a:r>
          </a:p>
          <a:p>
            <a:pPr lvl="1"/>
            <a:r>
              <a:rPr lang="en-US" dirty="0"/>
              <a:t>See “what if?” bonus slides</a:t>
            </a:r>
          </a:p>
          <a:p>
            <a:pPr lvl="1"/>
            <a:endParaRPr lang="en-US" dirty="0"/>
          </a:p>
          <a:p>
            <a:r>
              <a:rPr lang="en-US" dirty="0"/>
              <a:t>And yet after all this work – we feel the need to have great calibration anyways to be prepared for the “unknown unknowns” of unexpected gravitational wave sources.</a:t>
            </a:r>
          </a:p>
          <a:p>
            <a:endParaRPr lang="en-US" dirty="0"/>
          </a:p>
          <a:p>
            <a:r>
              <a:rPr lang="en-US" dirty="0"/>
              <a:t>Sometimes the push for calibration accuracy is from understanding the detector noise</a:t>
            </a:r>
          </a:p>
          <a:p>
            <a:pPr lvl="1"/>
            <a:r>
              <a:rPr lang="en-US" dirty="0"/>
              <a:t>“Are we at 140 or 142 Mpc?”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D999-9522-8C48-A7B9-D20F8823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G2102364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BCF26-BE77-8D42-A788-BDDE207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9B5-1240-8345-AFC1-893DFF2FFB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53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{5E25A5F8-7729-D640-A7EA-758A46FC789F}tf10001079</Template>
  <TotalTime>1160</TotalTime>
  <Words>3026</Words>
  <Application>Microsoft Macintosh PowerPoint</Application>
  <PresentationFormat>On-screen Show (4:3)</PresentationFormat>
  <Paragraphs>396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Apple Casual</vt:lpstr>
      <vt:lpstr>Arial</vt:lpstr>
      <vt:lpstr>Calibri</vt:lpstr>
      <vt:lpstr>Caveat</vt:lpstr>
      <vt:lpstr>Century Gothic</vt:lpstr>
      <vt:lpstr>Symbol</vt:lpstr>
      <vt:lpstr>Times</vt:lpstr>
      <vt:lpstr>Vapor Trail</vt:lpstr>
      <vt:lpstr>Calibrating the Spectrum of GW Detectors</vt:lpstr>
      <vt:lpstr>LISA vs. LIGO: A Fundamentally Different Calibration Problem</vt:lpstr>
      <vt:lpstr>Nora ASKs:  How does LIGO do it?</vt:lpstr>
      <vt:lpstr>How the (typical) Answer is presented</vt:lpstr>
      <vt:lpstr>Watch your Language</vt:lpstr>
      <vt:lpstr>Its complicated AND Librarianship is key</vt:lpstr>
      <vt:lpstr>Back to NORA’s question: Some Light Reading</vt:lpstr>
      <vt:lpstr>Back to NORA’s question: Some Light Reading (con’t)</vt:lpstr>
      <vt:lpstr>Still Open Questions</vt:lpstr>
      <vt:lpstr>Where LIGO Experience Might Help</vt:lpstr>
      <vt:lpstr>Bonus Material</vt:lpstr>
      <vt:lpstr>HOW LIGO (AND ITS CALIBRATION) WORKS</vt:lpstr>
      <vt:lpstr>This is an IFO. An IFO says “DARM.”</vt:lpstr>
      <vt:lpstr>Dressed to Suppress</vt:lpstr>
      <vt:lpstr>No control system, no gravitational waves</vt:lpstr>
      <vt:lpstr>Producing h == Uncertainty in h</vt:lpstr>
      <vt:lpstr>But here’s the hard part...</vt:lpstr>
      <vt:lpstr>What Matters? Everything.</vt:lpstr>
      <vt:lpstr>What’s the State of the Art?</vt:lpstr>
      <vt:lpstr>What’s limiting the State of the Art?</vt:lpstr>
      <vt:lpstr>Absolute Displacement References</vt:lpstr>
      <vt:lpstr>Absolute Reference: Radiation Pressure</vt:lpstr>
      <vt:lpstr>The International Reference Exchange</vt:lpstr>
      <vt:lpstr>In-House PCAL Reference Check</vt:lpstr>
      <vt:lpstr>Terrestrial Detectors: The Next “New” Idea</vt:lpstr>
      <vt:lpstr>Inspirational “what ifs”</vt:lpstr>
      <vt:lpstr>Inspiration</vt:lpstr>
      <vt:lpstr>Cosmology and Correlated Systematic Errors</vt:lpstr>
      <vt:lpstr>Tests of GR and Correlated Systematic Errors</vt:lpstr>
      <vt:lpstr>LISA RESOURCES (THAT I KNOW OF)</vt:lpstr>
      <vt:lpstr>Time Delay Interferometry Papers</vt:lpstr>
      <vt:lpstr>Example Timing System Systematics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the Spectrum of GW Detectors</dc:title>
  <dc:creator>Kissel, Jeffrey S. (Jeff)</dc:creator>
  <cp:lastModifiedBy>Kissel, Jeffrey S. (Jeff)</cp:lastModifiedBy>
  <cp:revision>6</cp:revision>
  <dcterms:created xsi:type="dcterms:W3CDTF">2021-11-11T21:52:40Z</dcterms:created>
  <dcterms:modified xsi:type="dcterms:W3CDTF">2021-11-12T17:13:08Z</dcterms:modified>
</cp:coreProperties>
</file>