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Inter Light"/>
      <p:regular r:id="rId31"/>
      <p:bold r:id="rId32"/>
    </p:embeddedFont>
    <p:embeddedFont>
      <p:font typeface="Inter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hnn79+OmJjuKYA1hhVo/e1mzXO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49930C-EA44-4C1B-A9A1-1C8185F69BBE}">
  <a:tblStyle styleId="{5A49930C-EA44-4C1B-A9A1-1C8185F69B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Light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Inter-regular.fntdata"/><Relationship Id="rId10" Type="http://schemas.openxmlformats.org/officeDocument/2006/relationships/slide" Target="slides/slide5.xml"/><Relationship Id="rId32" Type="http://schemas.openxmlformats.org/officeDocument/2006/relationships/font" Target="fonts/InterLight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Inter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43accd1375_0_2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43accd137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4422183fc9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4422183fc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 overlaps are achievable with this model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Things are looking good for </a:t>
            </a:r>
            <a:r>
              <a:rPr lang="en"/>
              <a:t>creating a template bank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3accd1375_0_1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43accd137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process of code - generate waveform like before, script to generate overlap, then template bank generation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Distinct connected parts of the project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 a waveform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Quantify </a:t>
            </a:r>
            <a:r>
              <a:rPr lang="en"/>
              <a:t>similarities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Develop sampling algorithm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 parts dependent on previous part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47a5c3b401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47a5c3b40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44241b8301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44241b830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Even with randomization, high overlaps are achievable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 much signal loss w high matc</a:t>
            </a:r>
            <a:r>
              <a:rPr lang="en"/>
              <a:t>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Shorter signals - higher efficiency as shown in </a:t>
            </a:r>
            <a:r>
              <a:rPr lang="en">
                <a:solidFill>
                  <a:schemeClr val="dk1"/>
                </a:solidFill>
              </a:rPr>
              <a:t>Szczepańczyk et. al (2018)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4422183fc9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4422183fc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Compare to numerical </a:t>
            </a:r>
            <a:r>
              <a:rPr lang="en"/>
              <a:t>relativity</a:t>
            </a:r>
            <a:r>
              <a:rPr lang="en"/>
              <a:t> simulations - to see if model is general so far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Modeling emission well, low loss of signal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3accd1375_0_1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43accd1375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43accd1375_0_3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43accd1375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7c4a5a00f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47c4a5a00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47a5c3b401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47a5c3b40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 plots from previous prez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that good overlaps are achievable w this model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47a5c3b401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47a5c3b40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and improved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422183fc9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4422183fc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Gravitational pressure and degeneracy pressure balance each other - degeneracy pressure limit met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As the collapse of the core accelerates, there is a bounce when the nuclear forces become repulsive, creating a shock wave through the outer layers of the star.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Supernova - high energy process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47c4a5a00f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47c4a5a00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47a5c3b401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47a5c3b40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and improved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47c4a5a00f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47c4a5a00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47ab5336cc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47ab5336c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Keep or saying everything on 11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e1444e0bf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fe1444e0b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e1444e0bf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e1444e0b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7a5c3b401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7a5c3b40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Weakly modeled searches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Matched filter search, not generic search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3accd1375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3accd137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Model assumptions built into frequency evolution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4241b830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4241b830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Parameters tied to physical nature of supernova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Set by simulation</a:t>
            </a:r>
            <a:endParaRPr>
              <a:solidFill>
                <a:schemeClr val="dk1"/>
              </a:solidFill>
            </a:endParaRPr>
          </a:p>
          <a:p>
            <a:pPr indent="-298450" lvl="0" marL="457200" marR="76200" rtl="0" algn="l">
              <a:lnSpc>
                <a:spcPct val="15000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rgbClr val="1D1C1D"/>
                </a:solidFill>
              </a:rPr>
              <a:t>triggers per unit time from random forcing / inflows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7 parameters, usually 4 used in normal search (which uses align components, spin)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Parameters drive from numerical simulations - paper follows, we test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7a5c3b40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47a5c3b4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randomness of model (cannot control directly)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7cb75b53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7cb75b5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Cover shape - cannot cover smoothly doing search at once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</a:t>
            </a:r>
            <a:r>
              <a:rPr lang="en">
                <a:solidFill>
                  <a:schemeClr val="dk1"/>
                </a:solidFill>
              </a:rPr>
              <a:t>ample manifold discretely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3accd1375_0_3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43accd1375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422183fc9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4422183fc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Test </a:t>
            </a:r>
            <a:r>
              <a:rPr lang="en"/>
              <a:t>parameters</a:t>
            </a:r>
            <a:r>
              <a:rPr lang="en"/>
              <a:t> - vary one at time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Want to be able to test smaller time windows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/>
          <p:nvPr/>
        </p:nvSpPr>
        <p:spPr>
          <a:xfrm>
            <a:off x="-1" y="234877"/>
            <a:ext cx="9144000" cy="4673746"/>
          </a:xfrm>
          <a:custGeom>
            <a:rect b="b" l="l" r="r" t="t"/>
            <a:pathLst>
              <a:path extrusionOk="0" h="6231661" w="1219200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1"/>
          <p:cNvSpPr txBox="1"/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/>
          <p:nvPr/>
        </p:nvSpPr>
        <p:spPr>
          <a:xfrm>
            <a:off x="0" y="2625823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0"/>
          <p:cNvSpPr txBox="1"/>
          <p:nvPr>
            <p:ph idx="1" type="body"/>
          </p:nvPr>
        </p:nvSpPr>
        <p:spPr>
          <a:xfrm>
            <a:off x="1037875" y="4177700"/>
            <a:ext cx="7068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2" name="Google Shape;52;p5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2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42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" name="Google Shape;15;p42"/>
          <p:cNvSpPr txBox="1"/>
          <p:nvPr>
            <p:ph idx="1" type="body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6" name="Google Shape;16;p42"/>
          <p:cNvSpPr txBox="1"/>
          <p:nvPr>
            <p:ph idx="2" type="body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" name="Google Shape;17;p42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3"/>
          <p:cNvSpPr/>
          <p:nvPr/>
        </p:nvSpPr>
        <p:spPr>
          <a:xfrm>
            <a:off x="0" y="1455585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3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/>
          <p:nvPr/>
        </p:nvSpPr>
        <p:spPr>
          <a:xfrm>
            <a:off x="-1" y="234877"/>
            <a:ext cx="9144000" cy="4673746"/>
          </a:xfrm>
          <a:custGeom>
            <a:rect b="b" l="l" r="r" t="t"/>
            <a:pathLst>
              <a:path extrusionOk="0" h="6231661" w="1219200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108014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4"/>
          <p:cNvSpPr txBox="1"/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" name="Google Shape;24;p44"/>
          <p:cNvSpPr txBox="1"/>
          <p:nvPr>
            <p:ph idx="1" type="subTitle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idx="1" type="body"/>
          </p:nvPr>
        </p:nvSpPr>
        <p:spPr>
          <a:xfrm>
            <a:off x="1037875" y="1323600"/>
            <a:ext cx="5654700" cy="29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●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4127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○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4127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■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4127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●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4127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○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4127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■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4127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●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4127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○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4127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"/>
              <a:buChar char="■"/>
              <a:defRPr sz="2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" name="Google Shape;27;p45"/>
          <p:cNvSpPr txBox="1"/>
          <p:nvPr/>
        </p:nvSpPr>
        <p:spPr>
          <a:xfrm>
            <a:off x="961675" y="527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9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5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6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6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099331" scaled="0"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/>
          <p:nvPr/>
        </p:nvSpPr>
        <p:spPr>
          <a:xfrm>
            <a:off x="0" y="1455585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7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8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8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1" name="Google Shape;41;p48"/>
          <p:cNvSpPr txBox="1"/>
          <p:nvPr>
            <p:ph idx="1" type="body"/>
          </p:nvPr>
        </p:nvSpPr>
        <p:spPr>
          <a:xfrm>
            <a:off x="1037875" y="1353950"/>
            <a:ext cx="21918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48"/>
          <p:cNvSpPr txBox="1"/>
          <p:nvPr>
            <p:ph idx="2" type="body"/>
          </p:nvPr>
        </p:nvSpPr>
        <p:spPr>
          <a:xfrm>
            <a:off x="3460026" y="1353950"/>
            <a:ext cx="21918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48"/>
          <p:cNvSpPr txBox="1"/>
          <p:nvPr>
            <p:ph idx="3" type="body"/>
          </p:nvPr>
        </p:nvSpPr>
        <p:spPr>
          <a:xfrm>
            <a:off x="5882177" y="1353950"/>
            <a:ext cx="21918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4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9"/>
          <p:cNvSpPr/>
          <p:nvPr/>
        </p:nvSpPr>
        <p:spPr>
          <a:xfrm>
            <a:off x="0" y="2625824"/>
            <a:ext cx="9144000" cy="2232329"/>
          </a:xfrm>
          <a:custGeom>
            <a:rect b="b" l="l" r="r" t="t"/>
            <a:pathLst>
              <a:path extrusionOk="0" h="2976439" w="1219200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9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8" name="Google Shape;48;p49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0" i="0" sz="32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0" i="0" sz="32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0" i="0" sz="32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0" i="0" sz="32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0" i="0" sz="32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0" i="0" sz="32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0" i="0" sz="32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0" i="0" sz="32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"/>
              <a:buNone/>
              <a:defRPr b="0" i="0" sz="32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"/>
              <a:buChar char="●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"/>
              <a:buChar char="○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"/>
              <a:buChar char="■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●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○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■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●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○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■"/>
              <a:defRPr b="0"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hyperlink" Target="https://dcc.ligo.org/T2200224-v1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3accd1375_0_274"/>
          <p:cNvSpPr txBox="1"/>
          <p:nvPr>
            <p:ph type="ctrTitle"/>
          </p:nvPr>
        </p:nvSpPr>
        <p:spPr>
          <a:xfrm>
            <a:off x="1037875" y="1410425"/>
            <a:ext cx="7272600" cy="181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Determining the Feasibility of Matched Filter Searches for Core-Collapse Supernovae</a:t>
            </a:r>
            <a:endParaRPr b="1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8" name="Google Shape;58;g143accd1375_0_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450" y="4090037"/>
            <a:ext cx="912402" cy="91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43accd1375_0_274"/>
          <p:cNvSpPr txBox="1"/>
          <p:nvPr/>
        </p:nvSpPr>
        <p:spPr>
          <a:xfrm>
            <a:off x="1008750" y="3189975"/>
            <a:ext cx="629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Pavani Jairam</a:t>
            </a: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Mentor: Ryan Magee</a:t>
            </a: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0" name="Google Shape;60;g143accd1375_0_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7650" y="4161250"/>
            <a:ext cx="1075702" cy="7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143accd1375_0_2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3250" y="3797525"/>
            <a:ext cx="1720913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143accd1375_0_274"/>
          <p:cNvPicPr preferRelativeResize="0"/>
          <p:nvPr/>
        </p:nvPicPr>
        <p:blipFill rotWithShape="1">
          <a:blip r:embed="rId6">
            <a:alphaModFix/>
          </a:blip>
          <a:srcRect b="30015" l="28116" r="27856" t="29153"/>
          <a:stretch/>
        </p:blipFill>
        <p:spPr>
          <a:xfrm>
            <a:off x="7703476" y="4359875"/>
            <a:ext cx="1262152" cy="5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143accd1375_0_274"/>
          <p:cNvSpPr txBox="1"/>
          <p:nvPr/>
        </p:nvSpPr>
        <p:spPr>
          <a:xfrm>
            <a:off x="0" y="0"/>
            <a:ext cx="304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LIGO-T2200224-v1</a:t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4422183fc9_0_2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g14422183fc9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800" y="912887"/>
            <a:ext cx="5250500" cy="4200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4422183fc9_0_2"/>
          <p:cNvSpPr txBox="1"/>
          <p:nvPr>
            <p:ph idx="4294967295"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fdriver and f0 parameter spaces</a:t>
            </a:r>
            <a:endParaRPr/>
          </a:p>
        </p:txBody>
      </p:sp>
      <p:pic>
        <p:nvPicPr>
          <p:cNvPr id="161" name="Google Shape;161;g14422183fc9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875" y="916150"/>
            <a:ext cx="5308737" cy="42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43accd1375_0_112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SNoW CaPS</a:t>
            </a:r>
            <a:endParaRPr/>
          </a:p>
        </p:txBody>
      </p:sp>
      <p:sp>
        <p:nvSpPr>
          <p:cNvPr id="167" name="Google Shape;167;g143accd1375_0_112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SuperNova Waveforms for Calculating the Parameter Space</a:t>
            </a:r>
            <a:endParaRPr/>
          </a:p>
        </p:txBody>
      </p:sp>
      <p:sp>
        <p:nvSpPr>
          <p:cNvPr id="168" name="Google Shape;168;g143accd1375_0_112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g143accd1375_0_112"/>
          <p:cNvSpPr/>
          <p:nvPr/>
        </p:nvSpPr>
        <p:spPr>
          <a:xfrm>
            <a:off x="1310450" y="2685925"/>
            <a:ext cx="1419600" cy="1539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waveform.py</a:t>
            </a:r>
            <a:endParaRPr/>
          </a:p>
        </p:txBody>
      </p:sp>
      <p:sp>
        <p:nvSpPr>
          <p:cNvPr id="170" name="Google Shape;170;g143accd1375_0_112"/>
          <p:cNvSpPr/>
          <p:nvPr/>
        </p:nvSpPr>
        <p:spPr>
          <a:xfrm>
            <a:off x="3862225" y="2685925"/>
            <a:ext cx="1419600" cy="1539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snoverlap.py</a:t>
            </a:r>
            <a:endParaRPr/>
          </a:p>
        </p:txBody>
      </p:sp>
      <p:sp>
        <p:nvSpPr>
          <p:cNvPr id="171" name="Google Shape;171;g143accd1375_0_112"/>
          <p:cNvSpPr/>
          <p:nvPr/>
        </p:nvSpPr>
        <p:spPr>
          <a:xfrm>
            <a:off x="6414000" y="2685925"/>
            <a:ext cx="1419600" cy="1539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snowbank.py</a:t>
            </a:r>
            <a:endParaRPr/>
          </a:p>
        </p:txBody>
      </p:sp>
      <p:pic>
        <p:nvPicPr>
          <p:cNvPr id="172" name="Google Shape;172;g143accd1375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3800" y="654375"/>
            <a:ext cx="726675" cy="7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43accd1375_0_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2225" y="2553094"/>
            <a:ext cx="1419602" cy="859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g143accd1375_0_112"/>
          <p:cNvCxnSpPr/>
          <p:nvPr/>
        </p:nvCxnSpPr>
        <p:spPr>
          <a:xfrm>
            <a:off x="2963138" y="3455875"/>
            <a:ext cx="666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g143accd1375_0_112"/>
          <p:cNvCxnSpPr/>
          <p:nvPr/>
        </p:nvCxnSpPr>
        <p:spPr>
          <a:xfrm>
            <a:off x="5514913" y="3455875"/>
            <a:ext cx="666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6" name="Google Shape;176;g143accd1375_0_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0450" y="2553094"/>
            <a:ext cx="1419602" cy="85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43accd1375_0_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1712" y="2650063"/>
            <a:ext cx="1204168" cy="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43accd1375_0_112"/>
          <p:cNvPicPr preferRelativeResize="0"/>
          <p:nvPr/>
        </p:nvPicPr>
        <p:blipFill rotWithShape="1">
          <a:blip r:embed="rId6">
            <a:alphaModFix/>
          </a:blip>
          <a:srcRect b="24754" l="0" r="0" t="24120"/>
          <a:stretch/>
        </p:blipFill>
        <p:spPr>
          <a:xfrm>
            <a:off x="4326300" y="240125"/>
            <a:ext cx="2029375" cy="103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43accd1375_0_112"/>
          <p:cNvSpPr txBox="1"/>
          <p:nvPr/>
        </p:nvSpPr>
        <p:spPr>
          <a:xfrm>
            <a:off x="1037875" y="4464125"/>
            <a:ext cx="706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Goal: Generate template bank for 7-dimensional parameter space of supernovae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47a5c3b401_0_35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Bank Algorithm</a:t>
            </a:r>
            <a:endParaRPr/>
          </a:p>
        </p:txBody>
      </p:sp>
      <p:sp>
        <p:nvSpPr>
          <p:cNvPr id="185" name="Google Shape;185;g147a5c3b401_0_35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47a5c3b401_0_3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g147a5c3b40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773002"/>
            <a:ext cx="9144000" cy="444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47a5c3b401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3450825" y="3554550"/>
            <a:ext cx="3308875" cy="126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47a5c3b401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46308">
            <a:off x="5503350" y="2387676"/>
            <a:ext cx="349150" cy="3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47a5c3b401_0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5525" y="2350200"/>
            <a:ext cx="1012076" cy="33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47a5c3b401_0_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00" y="2310325"/>
            <a:ext cx="1077601" cy="4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44241b8301_0_33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Astrophysical searches</a:t>
            </a:r>
            <a:endParaRPr/>
          </a:p>
        </p:txBody>
      </p:sp>
      <p:sp>
        <p:nvSpPr>
          <p:cNvPr id="197" name="Google Shape;197;g144241b8301_0_33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Sh</a:t>
            </a:r>
            <a:r>
              <a:rPr lang="en" sz="1800"/>
              <a:t>orter signals are easier to detect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/>
              <a:t>Achieve banks with match &gt; 0.97 within 1,000-10,000 realizations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A recent review on SN detection strategies</a:t>
            </a:r>
            <a:r>
              <a:rPr lang="en" sz="18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...</a:t>
            </a:r>
            <a:endParaRPr sz="1800"/>
          </a:p>
        </p:txBody>
      </p:sp>
      <p:sp>
        <p:nvSpPr>
          <p:cNvPr id="198" name="Google Shape;198;g144241b8301_0_33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9" name="Google Shape;199;g144241b8301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875" y="2679675"/>
            <a:ext cx="3685457" cy="23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44241b8301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325" y="2737050"/>
            <a:ext cx="3609025" cy="223922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44241b8301_0_33"/>
          <p:cNvSpPr txBox="1"/>
          <p:nvPr/>
        </p:nvSpPr>
        <p:spPr>
          <a:xfrm>
            <a:off x="6212575" y="4863325"/>
            <a:ext cx="2496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Credit: Szczepańczyk et. al (2018)</a:t>
            </a:r>
            <a:endParaRPr sz="1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4422183fc9_0_99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Future Work</a:t>
            </a:r>
            <a:endParaRPr/>
          </a:p>
        </p:txBody>
      </p:sp>
      <p:sp>
        <p:nvSpPr>
          <p:cNvPr id="207" name="Google Shape;207;g14422183fc9_0_99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Matched filtering </a:t>
            </a:r>
            <a:r>
              <a:rPr b="1" lang="en" sz="1800">
                <a:solidFill>
                  <a:srgbClr val="000000"/>
                </a:solidFill>
              </a:rPr>
              <a:t>is</a:t>
            </a:r>
            <a:r>
              <a:rPr lang="en" sz="1800">
                <a:solidFill>
                  <a:srgbClr val="000000"/>
                </a:solidFill>
              </a:rPr>
              <a:t> feasible so far!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High overlaps are achievable for template banks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Randomized inflows and randomized time windows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Next steps…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Compare to numerical relativity simulations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/>
              <a:t>Compare Astone et. al (2018) based model to other models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08" name="Google Shape;208;g14422183fc9_0_99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43accd1375_0_166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214" name="Google Shape;214;g143accd1375_0_166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would like to extend my thanks to: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Ryan Magee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Derek Davis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LIGO SURFs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Alan Weinstein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National Science Foundation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NSF REU Program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California Institute of Technology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LIGO Summer Undergraduate Research Program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LIGO Lab</a:t>
            </a:r>
            <a:endParaRPr sz="1800"/>
          </a:p>
        </p:txBody>
      </p:sp>
      <p:sp>
        <p:nvSpPr>
          <p:cNvPr id="215" name="Google Shape;215;g143accd1375_0_166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6" name="Google Shape;216;g143accd1375_0_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325" y="84812"/>
            <a:ext cx="912402" cy="91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43accd1375_0_330"/>
          <p:cNvSpPr txBox="1"/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 Any questions?</a:t>
            </a:r>
            <a:endParaRPr/>
          </a:p>
        </p:txBody>
      </p:sp>
      <p:sp>
        <p:nvSpPr>
          <p:cNvPr id="222" name="Google Shape;222;g143accd1375_0_330"/>
          <p:cNvSpPr txBox="1"/>
          <p:nvPr>
            <p:ph idx="1" type="subTitle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7c4a5a00f_0_4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g147c4a5a00f_0_45"/>
          <p:cNvSpPr txBox="1"/>
          <p:nvPr>
            <p:ph idx="4294967295"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Backup Slides</a:t>
            </a:r>
            <a:endParaRPr sz="4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7a5c3b401_0_13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4" name="Google Shape;234;g147a5c3b401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800" y="912887"/>
            <a:ext cx="5250500" cy="420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47a5c3b401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800" y="891362"/>
            <a:ext cx="5092126" cy="42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147a5c3b401_0_13"/>
          <p:cNvSpPr txBox="1"/>
          <p:nvPr>
            <p:ph idx="4294967295"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fdriver and Q parameter spaces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7a5c3b401_0_2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g147a5c3b401_0_20"/>
          <p:cNvSpPr txBox="1"/>
          <p:nvPr>
            <p:ph idx="4294967295"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t2 and f0 parameter spaces</a:t>
            </a:r>
            <a:endParaRPr/>
          </a:p>
        </p:txBody>
      </p:sp>
      <p:pic>
        <p:nvPicPr>
          <p:cNvPr id="243" name="Google Shape;243;g147a5c3b401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9325" y="946200"/>
            <a:ext cx="5233575" cy="4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147a5c3b401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875" y="916150"/>
            <a:ext cx="5308737" cy="42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422183fc9_0_38"/>
          <p:cNvSpPr txBox="1"/>
          <p:nvPr>
            <p:ph type="title"/>
          </p:nvPr>
        </p:nvSpPr>
        <p:spPr>
          <a:xfrm>
            <a:off x="1037875" y="836000"/>
            <a:ext cx="7370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Gravitational Waves from Supernovae</a:t>
            </a:r>
            <a:endParaRPr/>
          </a:p>
        </p:txBody>
      </p:sp>
      <p:sp>
        <p:nvSpPr>
          <p:cNvPr id="69" name="Google Shape;69;g14422183fc9_0_38"/>
          <p:cNvSpPr txBox="1"/>
          <p:nvPr>
            <p:ph idx="1" type="body"/>
          </p:nvPr>
        </p:nvSpPr>
        <p:spPr>
          <a:xfrm>
            <a:off x="1037875" y="1353950"/>
            <a:ext cx="61368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/>
              <a:t>Death of a high mass star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/>
              <a:t>Rare, violent phenomenon - possible source of gravitational waves (GWs)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○"/>
            </a:pPr>
            <a:r>
              <a:rPr lang="en" sz="1800"/>
              <a:t>Accretion disks are gravitationally unstable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○"/>
            </a:pPr>
            <a:r>
              <a:rPr lang="en" sz="1800"/>
              <a:t>Mechanisms unknown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Source Sans Pro"/>
              <a:buChar char="○"/>
            </a:pPr>
            <a:r>
              <a:rPr lang="en" sz="1800"/>
              <a:t>Neutrinos, photons, and GWs?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/>
              <a:t>g-mode emission of proto-neutron star (PNS)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○"/>
            </a:pPr>
            <a:r>
              <a:rPr lang="en" sz="1800"/>
              <a:t>Random bursts from the accretion disk inflows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/>
              <a:t>Goal: determine whether matched-filter searches can be used for detecting GWs from supernovae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4422183fc9_0_3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g14422183fc9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6675" y="2681950"/>
            <a:ext cx="1638051" cy="163805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4422183fc9_0_38"/>
          <p:cNvSpPr txBox="1"/>
          <p:nvPr/>
        </p:nvSpPr>
        <p:spPr>
          <a:xfrm>
            <a:off x="7229300" y="4258750"/>
            <a:ext cx="2681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Credit: NASA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7c4a5a00f_0_18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Smaller intervals of f0</a:t>
            </a:r>
            <a:endParaRPr/>
          </a:p>
        </p:txBody>
      </p:sp>
      <p:sp>
        <p:nvSpPr>
          <p:cNvPr id="250" name="Google Shape;250;g147c4a5a00f_0_18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47c4a5a00f_0_1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g147c4a5a00f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950" y="836000"/>
            <a:ext cx="5260149" cy="42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7a5c3b401_0_27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g147a5c3b401_0_27"/>
          <p:cNvSpPr txBox="1"/>
          <p:nvPr>
            <p:ph idx="4294967295"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f1s parameter space</a:t>
            </a:r>
            <a:endParaRPr/>
          </a:p>
        </p:txBody>
      </p:sp>
      <p:pic>
        <p:nvPicPr>
          <p:cNvPr id="259" name="Google Shape;259;g147a5c3b401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475" y="880000"/>
            <a:ext cx="5329374" cy="426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47c4a5a00f_0_25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Optimizing Code</a:t>
            </a:r>
            <a:endParaRPr/>
          </a:p>
        </p:txBody>
      </p:sp>
      <p:sp>
        <p:nvSpPr>
          <p:cNvPr id="265" name="Google Shape;265;g147c4a5a00f_0_25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Generate many waveforms in short time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Original runtime of one overlap: ~4 sec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Downsampled from 16384 Hz to 2048 Hz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Divided out factor of 10 for the time step scaling</a:t>
            </a:r>
            <a:endParaRPr sz="1800"/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/>
              <a:t>Decrease number of time shifts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Restructured code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New runtime: ~0.5 sec</a:t>
            </a:r>
            <a:endParaRPr sz="1800"/>
          </a:p>
        </p:txBody>
      </p:sp>
      <p:sp>
        <p:nvSpPr>
          <p:cNvPr id="266" name="Google Shape;266;g147c4a5a00f_0_2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47ab5336cc_0_15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Generating Template Bank</a:t>
            </a:r>
            <a:endParaRPr/>
          </a:p>
        </p:txBody>
      </p:sp>
      <p:sp>
        <p:nvSpPr>
          <p:cNvPr id="272" name="Google Shape;272;g147ab5336cc_0_15"/>
          <p:cNvSpPr txBox="1"/>
          <p:nvPr>
            <p:ph idx="1" type="body"/>
          </p:nvPr>
        </p:nvSpPr>
        <p:spPr>
          <a:xfrm>
            <a:off x="1037875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</a:t>
            </a:r>
            <a:r>
              <a:rPr b="1" lang="en"/>
              <a:t>aveform.py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Generates one waveform realization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Based on Astone et. al model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147ab5336cc_0_15"/>
          <p:cNvSpPr txBox="1"/>
          <p:nvPr>
            <p:ph idx="2" type="body"/>
          </p:nvPr>
        </p:nvSpPr>
        <p:spPr>
          <a:xfrm>
            <a:off x="3460025" y="1353950"/>
            <a:ext cx="2305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sno</a:t>
            </a:r>
            <a:r>
              <a:rPr b="1" lang="en"/>
              <a:t>verlap.py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Inputs two waveforms from waveform.py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Calculates match of two waveforms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47ab5336cc_0_15"/>
          <p:cNvSpPr txBox="1"/>
          <p:nvPr>
            <p:ph idx="3" type="body"/>
          </p:nvPr>
        </p:nvSpPr>
        <p:spPr>
          <a:xfrm>
            <a:off x="5882177" y="1353950"/>
            <a:ext cx="2191800" cy="303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snowbank.py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Saves array of waveform parameters in hdf5 file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Creates template bank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47ab5336cc_0_1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g147ab5336cc_0_15"/>
          <p:cNvSpPr txBox="1"/>
          <p:nvPr/>
        </p:nvSpPr>
        <p:spPr>
          <a:xfrm>
            <a:off x="1426975" y="3918050"/>
            <a:ext cx="629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Inter"/>
                <a:ea typeface="Inter"/>
                <a:cs typeface="Inter"/>
                <a:sym typeface="Inter"/>
              </a:rPr>
              <a:t>Utilizes two executables to create </a:t>
            </a:r>
            <a:r>
              <a:rPr lang="en" sz="1800">
                <a:latin typeface="Inter"/>
                <a:ea typeface="Inter"/>
                <a:cs typeface="Inter"/>
                <a:sym typeface="Inter"/>
              </a:rPr>
              <a:t>template bank and test the efficacy of the template bank</a:t>
            </a:r>
            <a:endParaRPr sz="18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e1444e0bf_0_8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82" name="Google Shape;282;gfe1444e0bf_0_8"/>
          <p:cNvSpPr txBox="1"/>
          <p:nvPr>
            <p:ph idx="1" type="body"/>
          </p:nvPr>
        </p:nvSpPr>
        <p:spPr>
          <a:xfrm>
            <a:off x="1037875" y="1353950"/>
            <a:ext cx="7731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900">
                <a:solidFill>
                  <a:srgbClr val="000000"/>
                </a:solidFill>
              </a:rPr>
              <a:t>1]  T. L. S. Collaboration and the Virgo Collaboration, (2016), 10.1103/PhysRevLett.116.061102.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[2]  C. Messick, K. Blackburn, P. Brady, P. Brockill, K. Cannon, R. Cariou, S. Caudill, S. J. Chamberlin, J. D. Creighton, R. Everett, C. Hanna, D. Keppel, R. N. Lang, T. G. Li, D. Meacher, A. Nielsen, C. Pankow, S. Privitera, H. Qi, S. Sachdev, L. Sadeghian, L. Singer, E. G. Thomas, L. Wade, M. Wade, A. Weinstein, and K. Wiesner, Physical Review D 95 (2017), 10.1103/phys- revd.95.042001.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[3]  K. Nakamura, S. Horiuchi, M. Tanaka, K. Hayama, T. Takiwaki, and K. Kotake, Monthly Notices of the Royal Astronomical Society 461, 3296 (2016).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[4]  A. Burrows and D. Vartanyan, Nature 589, 29 (2021).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[5]  D. M. Siegel, A. Agarwal, J. Barnes, B. D. Metzger, M. Renzo, and V. A. Villar, “”super-kilonovae” from massive collapsars as signatures of black-hole birth in the pair-instability mass gap,” (2021), arXiv:2111.03094</a:t>
            </a:r>
            <a:br>
              <a:rPr lang="en" sz="900">
                <a:solidFill>
                  <a:srgbClr val="000000"/>
                </a:solidFill>
              </a:rPr>
            </a:br>
            <a:r>
              <a:rPr lang="en" sz="900">
                <a:solidFill>
                  <a:srgbClr val="000000"/>
                </a:solidFill>
              </a:rPr>
              <a:t>[astro-ph.HE].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[6]  K. Rozwadowska, F. Vissani, and E. Cappellaro, New</a:t>
            </a:r>
            <a:br>
              <a:rPr lang="en" sz="900">
                <a:solidFill>
                  <a:srgbClr val="000000"/>
                </a:solidFill>
              </a:rPr>
            </a:br>
            <a:r>
              <a:rPr lang="en" sz="900">
                <a:solidFill>
                  <a:srgbClr val="000000"/>
                </a:solidFill>
              </a:rPr>
              <a:t>Astronomy 83, 101498 (2021).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[7] “LIGO, Virgo and KAGRA Observing Run Plans,” https://observing.docs.ligo.org/plan (2022), [On- line; accessed 15-May-2022].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[8] P. Astone, P. Cerdá-Durán, I. D. Palma, M. Drago, F. Muciaccia, C. Palomba, and F. Ricci, Physical Review D 98 (2018), 10.1103/physrevd.98.122002.</a:t>
            </a:r>
            <a:endParaRPr sz="900">
              <a:solidFill>
                <a:srgbClr val="000000"/>
              </a:solidFill>
            </a:endParaRPr>
          </a:p>
          <a:p>
            <a:pPr indent="-2286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nter"/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</p:txBody>
      </p:sp>
      <p:sp>
        <p:nvSpPr>
          <p:cNvPr id="283" name="Google Shape;283;gfe1444e0bf_0_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e1444e0bf_0_25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(cont.)</a:t>
            </a:r>
            <a:endParaRPr/>
          </a:p>
        </p:txBody>
      </p:sp>
      <p:sp>
        <p:nvSpPr>
          <p:cNvPr id="289" name="Google Shape;289;gfe1444e0bf_0_25"/>
          <p:cNvSpPr txBox="1"/>
          <p:nvPr>
            <p:ph idx="1" type="body"/>
          </p:nvPr>
        </p:nvSpPr>
        <p:spPr>
          <a:xfrm>
            <a:off x="1037875" y="1353950"/>
            <a:ext cx="7731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[9] S. K. Sahay, “Studies in gravitational wave data analysis,” (2002).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[10] T. A. Apostolatos, Phys. Rev. D 52, 605 (1995).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[11] “GSTLAL psd.py,” https://git.ligo.org/lscsoft/gstlal/-/blob/master/gstlal/python/psd.py.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[12] B. Allen, W. G. Anderson, P. R. Brady, D. A. Brown, and J. D. E. Creighton, Phys. Rev. D 85, 122006 (2012). [13] M. J. Szczepańczyk, J. M. Antelis, M. Benjamin, M.Cavaglià,D.Gondek-Rosińska,T.Hansen,S.Klimenko, M. D. Morales, C. Moreno, S. Mukherjee, G. Nurbek, J. Powell, N. Singh, S. Sitmukhambetov, P. Szewczyk, O. Valdez, G. Vedovato, J. Westhouse, M. Zanolin, and Y. Zheng, Physical Review D 104(2021), 10.1103/physrevd.104.102002.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nter"/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</p:txBody>
      </p:sp>
      <p:sp>
        <p:nvSpPr>
          <p:cNvPr id="290" name="Google Shape;290;gfe1444e0bf_0_2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gfe1444e0bf_0_25"/>
          <p:cNvSpPr txBox="1"/>
          <p:nvPr/>
        </p:nvSpPr>
        <p:spPr>
          <a:xfrm rot="-215983">
            <a:off x="8884227" y="3154995"/>
            <a:ext cx="458705" cy="2461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DDMF</a:t>
            </a:r>
            <a:endParaRPr sz="400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47a5c3b401_0_6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Motivations </a:t>
            </a:r>
            <a:endParaRPr/>
          </a:p>
        </p:txBody>
      </p:sp>
      <p:sp>
        <p:nvSpPr>
          <p:cNvPr id="78" name="Google Shape;78;g147a5c3b401_0_6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/>
              <a:t>Stochasticity underlying issue for modeling supernovae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" sz="1800"/>
              <a:t>Current supernova searches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</a:pPr>
            <a:r>
              <a:rPr lang="en" sz="1800"/>
              <a:t>Weakly modeled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</a:pPr>
            <a:r>
              <a:rPr lang="en" sz="1800"/>
              <a:t>Algorithms used: Principal Component Analysis</a:t>
            </a:r>
            <a:r>
              <a:rPr lang="en" sz="18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, machine learning, </a:t>
            </a:r>
            <a:r>
              <a:rPr lang="en" sz="1800"/>
              <a:t>coherent WaveBurst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" sz="1800"/>
              <a:t>Our approach: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</a:pPr>
            <a:r>
              <a:rPr lang="en" sz="1800"/>
              <a:t>Test feasibility of matched-filter searches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</a:pPr>
            <a:r>
              <a:rPr lang="en" sz="1800"/>
              <a:t>Cover parameter space of supernova</a:t>
            </a:r>
            <a:endParaRPr sz="1800"/>
          </a:p>
        </p:txBody>
      </p:sp>
      <p:sp>
        <p:nvSpPr>
          <p:cNvPr id="79" name="Google Shape;79;g147a5c3b401_0_6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3accd1375_0_58"/>
          <p:cNvSpPr txBox="1"/>
          <p:nvPr>
            <p:ph idx="1" type="body"/>
          </p:nvPr>
        </p:nvSpPr>
        <p:spPr>
          <a:xfrm>
            <a:off x="1037825" y="1353950"/>
            <a:ext cx="7068300" cy="31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/>
              <a:t>Mimic random bursts from the accretion disk inflows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</a:pPr>
            <a:r>
              <a:rPr lang="en" sz="1800"/>
              <a:t>Damped harmonic oscillator with a random forcing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 sz="1800"/>
              <a:t>D</a:t>
            </a:r>
            <a:r>
              <a:rPr lang="en" sz="1800"/>
              <a:t>ifferential equation models g-mode GW emission from Astone et. al (2018):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Parameters restrict omega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Acceleration causes randomness of model</a:t>
            </a:r>
            <a:endParaRPr sz="1800"/>
          </a:p>
        </p:txBody>
      </p:sp>
      <p:sp>
        <p:nvSpPr>
          <p:cNvPr id="85" name="Google Shape;85;g143accd1375_0_58"/>
          <p:cNvSpPr/>
          <p:nvPr/>
        </p:nvSpPr>
        <p:spPr>
          <a:xfrm>
            <a:off x="1949650" y="2624300"/>
            <a:ext cx="4987500" cy="100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43accd1375_0_58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Supernova</a:t>
            </a:r>
            <a:r>
              <a:rPr lang="en"/>
              <a:t> Waveforms</a:t>
            </a:r>
            <a:endParaRPr/>
          </a:p>
        </p:txBody>
      </p:sp>
      <p:sp>
        <p:nvSpPr>
          <p:cNvPr id="87" name="Google Shape;87;g143accd1375_0_58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143accd1375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951" y="2702600"/>
            <a:ext cx="4592399" cy="8375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43accd1375_0_58"/>
          <p:cNvSpPr/>
          <p:nvPr/>
        </p:nvSpPr>
        <p:spPr>
          <a:xfrm>
            <a:off x="6083950" y="2912275"/>
            <a:ext cx="637800" cy="4182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143accd1375_0_58"/>
          <p:cNvSpPr txBox="1"/>
          <p:nvPr/>
        </p:nvSpPr>
        <p:spPr>
          <a:xfrm>
            <a:off x="5782200" y="2569700"/>
            <a:ext cx="123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Acceleration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4241b8301_0_1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Supernova</a:t>
            </a:r>
            <a:r>
              <a:rPr lang="en"/>
              <a:t> Waveform Parameters</a:t>
            </a:r>
            <a:endParaRPr/>
          </a:p>
        </p:txBody>
      </p:sp>
      <p:sp>
        <p:nvSpPr>
          <p:cNvPr id="96" name="Google Shape;96;g144241b8301_0_1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7" name="Google Shape;97;g144241b8301_0_1"/>
          <p:cNvGraphicFramePr/>
          <p:nvPr/>
        </p:nvGraphicFramePr>
        <p:xfrm>
          <a:off x="952500" y="140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{5A49930C-EA44-4C1B-A9A1-1C8185F69BBE}</a:tableStyleId>
              </a:tblPr>
              <a:tblGrid>
                <a:gridCol w="2518800"/>
                <a:gridCol w="4720200"/>
              </a:tblGrid>
              <a:tr h="3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Parameter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D85C6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Description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tini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start of the signal relative to the bounce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D85C6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tend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end of the signal relative to the bounce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26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D85C6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t2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time that the frequency polynomial is maximum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f0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frequency at the start of the signal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4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D85C6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f1s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frequency of the signal one second after the bounce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2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D85C6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fdriver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driving frequency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4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D85C6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Q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ratio of energy stored to energy lost per cycle</a:t>
                      </a:r>
                      <a:endParaRPr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7a5c3b401_0_0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Supernova Waveforms</a:t>
            </a:r>
            <a:endParaRPr/>
          </a:p>
        </p:txBody>
      </p:sp>
      <p:sp>
        <p:nvSpPr>
          <p:cNvPr id="103" name="Google Shape;103;g147a5c3b401_0_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147a5c3b40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6500" y="1604100"/>
            <a:ext cx="3618275" cy="2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47a5c3b40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400" y="1662400"/>
            <a:ext cx="3462925" cy="25971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g147a5c3b401_0_0"/>
          <p:cNvGraphicFramePr/>
          <p:nvPr/>
        </p:nvGraphicFramePr>
        <p:xfrm>
          <a:off x="297475" y="15224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{5A49930C-EA44-4C1B-A9A1-1C8185F69BBE}</a:tableStyleId>
              </a:tblPr>
              <a:tblGrid>
                <a:gridCol w="933775"/>
                <a:gridCol w="792025"/>
              </a:tblGrid>
              <a:tr h="354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nter"/>
                          <a:ea typeface="Inter"/>
                          <a:cs typeface="Inter"/>
                          <a:sym typeface="Inter"/>
                        </a:rPr>
                        <a:t>Simulated Parameters</a:t>
                      </a:r>
                      <a:endParaRPr sz="12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hMerge="1"/>
              </a:tr>
              <a:tr h="35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tini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 s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5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tend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0.8 s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5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t2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1.25 s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5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f0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100 Hz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5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f1s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700 Hz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5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fdriver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200 Hz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5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Q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</a:t>
                      </a:r>
                      <a:endParaRPr sz="1200">
                        <a:solidFill>
                          <a:srgbClr val="000000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07" name="Google Shape;107;g147a5c3b401_0_0"/>
          <p:cNvSpPr txBox="1"/>
          <p:nvPr/>
        </p:nvSpPr>
        <p:spPr>
          <a:xfrm>
            <a:off x="2796225" y="4317875"/>
            <a:ext cx="56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Same parameters, but different waveforms due to stochasticity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7cb75b53b_0_0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Bank</a:t>
            </a:r>
            <a:endParaRPr/>
          </a:p>
        </p:txBody>
      </p:sp>
      <p:sp>
        <p:nvSpPr>
          <p:cNvPr id="113" name="Google Shape;113;g147cb75b53b_0_0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Describes </a:t>
            </a:r>
            <a:r>
              <a:rPr lang="en" sz="1800"/>
              <a:t>parameters</a:t>
            </a:r>
            <a:r>
              <a:rPr lang="en" sz="1800"/>
              <a:t> interested in searching for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Cover 7-dimensional parameter space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C</a:t>
            </a:r>
            <a:r>
              <a:rPr lang="en" sz="1800"/>
              <a:t>hoose set of points with high similarity in parameter space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" name="Google Shape;114;g147cb75b53b_0_0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g147cb75b53b_0_0"/>
          <p:cNvGrpSpPr/>
          <p:nvPr/>
        </p:nvGrpSpPr>
        <p:grpSpPr>
          <a:xfrm>
            <a:off x="2620792" y="2320652"/>
            <a:ext cx="3023043" cy="2603633"/>
            <a:chOff x="2097578" y="946949"/>
            <a:chExt cx="4705125" cy="4107325"/>
          </a:xfrm>
        </p:grpSpPr>
        <p:sp>
          <p:nvSpPr>
            <p:cNvPr id="116" name="Google Shape;116;g147cb75b53b_0_0"/>
            <p:cNvSpPr/>
            <p:nvPr/>
          </p:nvSpPr>
          <p:spPr>
            <a:xfrm>
              <a:off x="2097578" y="946949"/>
              <a:ext cx="4705125" cy="4107325"/>
            </a:xfrm>
            <a:custGeom>
              <a:rect b="b" l="l" r="r" t="t"/>
              <a:pathLst>
                <a:path extrusionOk="0" h="164293" w="188205">
                  <a:moveTo>
                    <a:pt x="111691" y="4175"/>
                  </a:moveTo>
                  <a:cubicBezTo>
                    <a:pt x="90858" y="-4505"/>
                    <a:pt x="61148" y="929"/>
                    <a:pt x="45189" y="16888"/>
                  </a:cubicBezTo>
                  <a:cubicBezTo>
                    <a:pt x="35791" y="26286"/>
                    <a:pt x="31260" y="40383"/>
                    <a:pt x="29541" y="53562"/>
                  </a:cubicBezTo>
                  <a:cubicBezTo>
                    <a:pt x="28092" y="64671"/>
                    <a:pt x="29387" y="76661"/>
                    <a:pt x="24651" y="86813"/>
                  </a:cubicBezTo>
                  <a:cubicBezTo>
                    <a:pt x="19151" y="98602"/>
                    <a:pt x="3846" y="104998"/>
                    <a:pt x="691" y="117619"/>
                  </a:cubicBezTo>
                  <a:cubicBezTo>
                    <a:pt x="-2810" y="131621"/>
                    <a:pt x="7875" y="148823"/>
                    <a:pt x="20251" y="156249"/>
                  </a:cubicBezTo>
                  <a:cubicBezTo>
                    <a:pt x="34423" y="164753"/>
                    <a:pt x="53771" y="165275"/>
                    <a:pt x="69638" y="160649"/>
                  </a:cubicBezTo>
                  <a:cubicBezTo>
                    <a:pt x="80879" y="157371"/>
                    <a:pt x="91687" y="151520"/>
                    <a:pt x="103378" y="150870"/>
                  </a:cubicBezTo>
                  <a:cubicBezTo>
                    <a:pt x="109434" y="150534"/>
                    <a:pt x="116145" y="149921"/>
                    <a:pt x="121470" y="152826"/>
                  </a:cubicBezTo>
                  <a:cubicBezTo>
                    <a:pt x="130798" y="157914"/>
                    <a:pt x="140709" y="164954"/>
                    <a:pt x="151298" y="164072"/>
                  </a:cubicBezTo>
                  <a:cubicBezTo>
                    <a:pt x="157483" y="163557"/>
                    <a:pt x="162350" y="158341"/>
                    <a:pt x="167435" y="154782"/>
                  </a:cubicBezTo>
                  <a:cubicBezTo>
                    <a:pt x="174432" y="149884"/>
                    <a:pt x="180729" y="143351"/>
                    <a:pt x="184549" y="135711"/>
                  </a:cubicBezTo>
                  <a:cubicBezTo>
                    <a:pt x="193286" y="118238"/>
                    <a:pt x="184905" y="93021"/>
                    <a:pt x="171836" y="78500"/>
                  </a:cubicBezTo>
                  <a:cubicBezTo>
                    <a:pt x="163546" y="69289"/>
                    <a:pt x="149583" y="66394"/>
                    <a:pt x="141519" y="56985"/>
                  </a:cubicBezTo>
                  <a:cubicBezTo>
                    <a:pt x="135115" y="49513"/>
                    <a:pt x="129708" y="40322"/>
                    <a:pt x="128316" y="30580"/>
                  </a:cubicBezTo>
                  <a:cubicBezTo>
                    <a:pt x="127325" y="23640"/>
                    <a:pt x="126166" y="16140"/>
                    <a:pt x="121959" y="10531"/>
                  </a:cubicBezTo>
                  <a:cubicBezTo>
                    <a:pt x="119326" y="7020"/>
                    <a:pt x="114638" y="5649"/>
                    <a:pt x="110713" y="3686"/>
                  </a:cubicBez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17" name="Google Shape;117;g147cb75b53b_0_0"/>
            <p:cNvSpPr/>
            <p:nvPr/>
          </p:nvSpPr>
          <p:spPr>
            <a:xfrm>
              <a:off x="2777872" y="2598242"/>
              <a:ext cx="3344275" cy="451275"/>
            </a:xfrm>
            <a:custGeom>
              <a:rect b="b" l="l" r="r" t="t"/>
              <a:pathLst>
                <a:path extrusionOk="0" h="18051" w="133771">
                  <a:moveTo>
                    <a:pt x="373" y="14404"/>
                  </a:moveTo>
                  <a:cubicBezTo>
                    <a:pt x="-3946" y="11633"/>
                    <a:pt x="34439" y="2506"/>
                    <a:pt x="56606" y="713"/>
                  </a:cubicBezTo>
                  <a:cubicBezTo>
                    <a:pt x="78773" y="-1080"/>
                    <a:pt x="129058" y="875"/>
                    <a:pt x="133377" y="3646"/>
                  </a:cubicBezTo>
                  <a:cubicBezTo>
                    <a:pt x="137697" y="6417"/>
                    <a:pt x="104690" y="15545"/>
                    <a:pt x="82523" y="17338"/>
                  </a:cubicBezTo>
                  <a:cubicBezTo>
                    <a:pt x="60356" y="19131"/>
                    <a:pt x="4693" y="17175"/>
                    <a:pt x="373" y="1440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sp>
      </p:grpSp>
      <p:sp>
        <p:nvSpPr>
          <p:cNvPr id="118" name="Google Shape;118;g147cb75b53b_0_0"/>
          <p:cNvSpPr txBox="1"/>
          <p:nvPr/>
        </p:nvSpPr>
        <p:spPr>
          <a:xfrm>
            <a:off x="5489150" y="2670450"/>
            <a:ext cx="143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Sample space discretely 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19" name="Google Shape;119;g147cb75b53b_0_0"/>
          <p:cNvCxnSpPr/>
          <p:nvPr/>
        </p:nvCxnSpPr>
        <p:spPr>
          <a:xfrm flipH="1">
            <a:off x="4449525" y="2964300"/>
            <a:ext cx="973200" cy="2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" name="Google Shape;120;g147cb75b53b_0_0"/>
          <p:cNvSpPr/>
          <p:nvPr/>
        </p:nvSpPr>
        <p:spPr>
          <a:xfrm>
            <a:off x="3932325" y="2783850"/>
            <a:ext cx="60000" cy="840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47cb75b53b_0_0"/>
          <p:cNvSpPr/>
          <p:nvPr/>
        </p:nvSpPr>
        <p:spPr>
          <a:xfrm>
            <a:off x="3398925" y="3774450"/>
            <a:ext cx="60000" cy="840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47cb75b53b_0_0"/>
          <p:cNvSpPr/>
          <p:nvPr/>
        </p:nvSpPr>
        <p:spPr>
          <a:xfrm>
            <a:off x="4389525" y="2936250"/>
            <a:ext cx="60000" cy="840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3accd1375_0_335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Quantify similarity between two waveforms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Value between 0 and 1 (0 is orthogonal, 1 is the same waveform)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Find time that overlap is maximized (match)</a:t>
            </a:r>
            <a:endParaRPr sz="1800"/>
          </a:p>
        </p:txBody>
      </p:sp>
      <p:sp>
        <p:nvSpPr>
          <p:cNvPr id="128" name="Google Shape;128;g143accd1375_0_335"/>
          <p:cNvSpPr/>
          <p:nvPr/>
        </p:nvSpPr>
        <p:spPr>
          <a:xfrm>
            <a:off x="1037875" y="2697325"/>
            <a:ext cx="7290300" cy="239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143accd1375_0_335"/>
          <p:cNvSpPr txBox="1"/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Maximizing Overlap Over Time</a:t>
            </a:r>
            <a:endParaRPr/>
          </a:p>
        </p:txBody>
      </p:sp>
      <p:sp>
        <p:nvSpPr>
          <p:cNvPr id="130" name="Google Shape;130;g143accd1375_0_33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g143accd1375_0_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600" y="2792650"/>
            <a:ext cx="6317750" cy="10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43accd1375_0_335"/>
          <p:cNvSpPr/>
          <p:nvPr/>
        </p:nvSpPr>
        <p:spPr>
          <a:xfrm>
            <a:off x="4283850" y="2709950"/>
            <a:ext cx="2039100" cy="5898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43accd1375_0_335"/>
          <p:cNvSpPr/>
          <p:nvPr/>
        </p:nvSpPr>
        <p:spPr>
          <a:xfrm>
            <a:off x="4778550" y="3414275"/>
            <a:ext cx="1049700" cy="418200"/>
          </a:xfrm>
          <a:prstGeom prst="rect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g143accd1375_0_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3125" y="3979175"/>
            <a:ext cx="4675326" cy="10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43accd1375_0_335"/>
          <p:cNvSpPr txBox="1"/>
          <p:nvPr/>
        </p:nvSpPr>
        <p:spPr>
          <a:xfrm>
            <a:off x="6268150" y="2720875"/>
            <a:ext cx="214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Fourier transform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6" name="Google Shape;136;g143accd1375_0_335"/>
          <p:cNvSpPr txBox="1"/>
          <p:nvPr/>
        </p:nvSpPr>
        <p:spPr>
          <a:xfrm>
            <a:off x="5828250" y="3443700"/>
            <a:ext cx="256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Power spectral density (PSD)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422183fc9_0_85"/>
          <p:cNvSpPr txBox="1"/>
          <p:nvPr>
            <p:ph type="title"/>
          </p:nvPr>
        </p:nvSpPr>
        <p:spPr>
          <a:xfrm>
            <a:off x="1037875" y="836000"/>
            <a:ext cx="7643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Feasibility of Matched Filtering</a:t>
            </a:r>
            <a:endParaRPr/>
          </a:p>
        </p:txBody>
      </p:sp>
      <p:sp>
        <p:nvSpPr>
          <p:cNvPr id="142" name="Google Shape;142;g14422183fc9_0_85"/>
          <p:cNvSpPr txBox="1"/>
          <p:nvPr>
            <p:ph idx="1" type="body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Methods: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Fix randomization and time windows, change one parameter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/>
              <a:t>f0, f1s, fdriver, Q, t2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Smaller time windows -&gt; expect higher overlap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/>
              <a:t>Less perturbations with less time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3" name="Google Shape;143;g14422183fc9_0_85"/>
          <p:cNvSpPr txBox="1"/>
          <p:nvPr>
            <p:ph idx="12" type="sldNum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4" name="Google Shape;144;g14422183fc9_0_85"/>
          <p:cNvGrpSpPr/>
          <p:nvPr/>
        </p:nvGrpSpPr>
        <p:grpSpPr>
          <a:xfrm>
            <a:off x="1898988" y="3106747"/>
            <a:ext cx="1646323" cy="1568177"/>
            <a:chOff x="2097578" y="946949"/>
            <a:chExt cx="4705125" cy="4107325"/>
          </a:xfrm>
        </p:grpSpPr>
        <p:sp>
          <p:nvSpPr>
            <p:cNvPr id="145" name="Google Shape;145;g14422183fc9_0_85"/>
            <p:cNvSpPr/>
            <p:nvPr/>
          </p:nvSpPr>
          <p:spPr>
            <a:xfrm>
              <a:off x="2097578" y="946949"/>
              <a:ext cx="4705125" cy="4107325"/>
            </a:xfrm>
            <a:custGeom>
              <a:rect b="b" l="l" r="r" t="t"/>
              <a:pathLst>
                <a:path extrusionOk="0" h="164293" w="188205">
                  <a:moveTo>
                    <a:pt x="111691" y="4175"/>
                  </a:moveTo>
                  <a:cubicBezTo>
                    <a:pt x="90858" y="-4505"/>
                    <a:pt x="61148" y="929"/>
                    <a:pt x="45189" y="16888"/>
                  </a:cubicBezTo>
                  <a:cubicBezTo>
                    <a:pt x="35791" y="26286"/>
                    <a:pt x="31260" y="40383"/>
                    <a:pt x="29541" y="53562"/>
                  </a:cubicBezTo>
                  <a:cubicBezTo>
                    <a:pt x="28092" y="64671"/>
                    <a:pt x="29387" y="76661"/>
                    <a:pt x="24651" y="86813"/>
                  </a:cubicBezTo>
                  <a:cubicBezTo>
                    <a:pt x="19151" y="98602"/>
                    <a:pt x="3846" y="104998"/>
                    <a:pt x="691" y="117619"/>
                  </a:cubicBezTo>
                  <a:cubicBezTo>
                    <a:pt x="-2810" y="131621"/>
                    <a:pt x="7875" y="148823"/>
                    <a:pt x="20251" y="156249"/>
                  </a:cubicBezTo>
                  <a:cubicBezTo>
                    <a:pt x="34423" y="164753"/>
                    <a:pt x="53771" y="165275"/>
                    <a:pt x="69638" y="160649"/>
                  </a:cubicBezTo>
                  <a:cubicBezTo>
                    <a:pt x="80879" y="157371"/>
                    <a:pt x="91687" y="151520"/>
                    <a:pt x="103378" y="150870"/>
                  </a:cubicBezTo>
                  <a:cubicBezTo>
                    <a:pt x="109434" y="150534"/>
                    <a:pt x="116145" y="149921"/>
                    <a:pt x="121470" y="152826"/>
                  </a:cubicBezTo>
                  <a:cubicBezTo>
                    <a:pt x="130798" y="157914"/>
                    <a:pt x="140709" y="164954"/>
                    <a:pt x="151298" y="164072"/>
                  </a:cubicBezTo>
                  <a:cubicBezTo>
                    <a:pt x="157483" y="163557"/>
                    <a:pt x="162350" y="158341"/>
                    <a:pt x="167435" y="154782"/>
                  </a:cubicBezTo>
                  <a:cubicBezTo>
                    <a:pt x="174432" y="149884"/>
                    <a:pt x="180729" y="143351"/>
                    <a:pt x="184549" y="135711"/>
                  </a:cubicBezTo>
                  <a:cubicBezTo>
                    <a:pt x="193286" y="118238"/>
                    <a:pt x="184905" y="93021"/>
                    <a:pt x="171836" y="78500"/>
                  </a:cubicBezTo>
                  <a:cubicBezTo>
                    <a:pt x="163546" y="69289"/>
                    <a:pt x="149583" y="66394"/>
                    <a:pt x="141519" y="56985"/>
                  </a:cubicBezTo>
                  <a:cubicBezTo>
                    <a:pt x="135115" y="49513"/>
                    <a:pt x="129708" y="40322"/>
                    <a:pt x="128316" y="30580"/>
                  </a:cubicBezTo>
                  <a:cubicBezTo>
                    <a:pt x="127325" y="23640"/>
                    <a:pt x="126166" y="16140"/>
                    <a:pt x="121959" y="10531"/>
                  </a:cubicBezTo>
                  <a:cubicBezTo>
                    <a:pt x="119326" y="7020"/>
                    <a:pt x="114638" y="5649"/>
                    <a:pt x="110713" y="3686"/>
                  </a:cubicBez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46" name="Google Shape;146;g14422183fc9_0_85"/>
            <p:cNvSpPr/>
            <p:nvPr/>
          </p:nvSpPr>
          <p:spPr>
            <a:xfrm>
              <a:off x="2777872" y="2598242"/>
              <a:ext cx="3344275" cy="451275"/>
            </a:xfrm>
            <a:custGeom>
              <a:rect b="b" l="l" r="r" t="t"/>
              <a:pathLst>
                <a:path extrusionOk="0" h="18051" w="133771">
                  <a:moveTo>
                    <a:pt x="373" y="14404"/>
                  </a:moveTo>
                  <a:cubicBezTo>
                    <a:pt x="-3946" y="11633"/>
                    <a:pt x="34439" y="2506"/>
                    <a:pt x="56606" y="713"/>
                  </a:cubicBezTo>
                  <a:cubicBezTo>
                    <a:pt x="78773" y="-1080"/>
                    <a:pt x="129058" y="875"/>
                    <a:pt x="133377" y="3646"/>
                  </a:cubicBezTo>
                  <a:cubicBezTo>
                    <a:pt x="137697" y="6417"/>
                    <a:pt x="104690" y="15545"/>
                    <a:pt x="82523" y="17338"/>
                  </a:cubicBezTo>
                  <a:cubicBezTo>
                    <a:pt x="60356" y="19131"/>
                    <a:pt x="4693" y="17175"/>
                    <a:pt x="373" y="1440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sp>
      </p:grpSp>
      <p:sp>
        <p:nvSpPr>
          <p:cNvPr id="147" name="Google Shape;147;g14422183fc9_0_85"/>
          <p:cNvSpPr txBox="1"/>
          <p:nvPr/>
        </p:nvSpPr>
        <p:spPr>
          <a:xfrm>
            <a:off x="1801300" y="4670350"/>
            <a:ext cx="226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7-Dimensional space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8" name="Google Shape;148;g14422183fc9_0_85"/>
          <p:cNvSpPr txBox="1"/>
          <p:nvPr/>
        </p:nvSpPr>
        <p:spPr>
          <a:xfrm>
            <a:off x="5258150" y="4670350"/>
            <a:ext cx="199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2-</a:t>
            </a:r>
            <a:r>
              <a:rPr lang="en">
                <a:latin typeface="Inter"/>
                <a:ea typeface="Inter"/>
                <a:cs typeface="Inter"/>
                <a:sym typeface="Inter"/>
              </a:rPr>
              <a:t>Dimensional space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49" name="Google Shape;149;g14422183fc9_0_85"/>
          <p:cNvCxnSpPr/>
          <p:nvPr/>
        </p:nvCxnSpPr>
        <p:spPr>
          <a:xfrm rot="10800000">
            <a:off x="5562950" y="3186325"/>
            <a:ext cx="0" cy="1336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g14422183fc9_0_85"/>
          <p:cNvCxnSpPr/>
          <p:nvPr/>
        </p:nvCxnSpPr>
        <p:spPr>
          <a:xfrm>
            <a:off x="5562950" y="4522525"/>
            <a:ext cx="135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g14422183fc9_0_85"/>
          <p:cNvSpPr/>
          <p:nvPr/>
        </p:nvSpPr>
        <p:spPr>
          <a:xfrm>
            <a:off x="2789325" y="3469650"/>
            <a:ext cx="60000" cy="84000"/>
          </a:xfrm>
          <a:prstGeom prst="flowChartConnector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g14422183fc9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849325" y="3053275"/>
            <a:ext cx="2603550" cy="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4422183fc9_0_85"/>
          <p:cNvSpPr/>
          <p:nvPr/>
        </p:nvSpPr>
        <p:spPr>
          <a:xfrm flipH="1">
            <a:off x="5762100" y="3390100"/>
            <a:ext cx="787500" cy="984600"/>
          </a:xfrm>
          <a:prstGeom prst="rtTriangl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