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4" r:id="rId3"/>
    <p:sldId id="258" r:id="rId4"/>
    <p:sldId id="262" r:id="rId5"/>
    <p:sldId id="275" r:id="rId6"/>
    <p:sldId id="268" r:id="rId7"/>
    <p:sldId id="285" r:id="rId8"/>
    <p:sldId id="276" r:id="rId9"/>
    <p:sldId id="278" r:id="rId10"/>
    <p:sldId id="279" r:id="rId11"/>
    <p:sldId id="281" r:id="rId12"/>
    <p:sldId id="280" r:id="rId13"/>
    <p:sldId id="277" r:id="rId14"/>
    <p:sldId id="274" r:id="rId15"/>
    <p:sldId id="282" r:id="rId16"/>
    <p:sldId id="284" r:id="rId17"/>
    <p:sldId id="269" r:id="rId18"/>
    <p:sldId id="283" r:id="rId19"/>
    <p:sldId id="28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3300"/>
    <a:srgbClr val="1E2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67" autoAdjust="0"/>
  </p:normalViewPr>
  <p:slideViewPr>
    <p:cSldViewPr snapToGrid="0" showGuides="1">
      <p:cViewPr varScale="1">
        <p:scale>
          <a:sx n="90" d="100"/>
          <a:sy n="90" d="100"/>
        </p:scale>
        <p:origin x="1356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BB146-7F7B-43A1-95CA-C95838141A38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9CF64-2829-424F-9B7B-5AA1D51775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1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Greetings,</a:t>
            </a:r>
          </a:p>
          <a:p>
            <a:r>
              <a:rPr lang="en-US" altLang="zh-CN" dirty="0"/>
              <a:t>Mentors,</a:t>
            </a:r>
          </a:p>
          <a:p>
            <a:r>
              <a:rPr lang="en-US" altLang="zh-CN" dirty="0"/>
              <a:t>Project name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800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GW190924 also have a low secondary mass. </a:t>
            </a:r>
          </a:p>
          <a:p>
            <a:endParaRPr lang="en-US" altLang="zh-CN" dirty="0"/>
          </a:p>
          <a:p>
            <a:r>
              <a:rPr lang="en-US" altLang="zh-CN" dirty="0"/>
              <a:t>Log scale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032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040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 so much as an outlier but as an event with high constraining power. 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299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Put the equation in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814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Theta not lambda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442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640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031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Ligo</a:t>
            </a:r>
            <a:r>
              <a:rPr lang="en-US" altLang="zh-CN" dirty="0"/>
              <a:t> </a:t>
            </a:r>
            <a:r>
              <a:rPr lang="en-US" altLang="zh-CN" dirty="0" err="1"/>
              <a:t>virgo</a:t>
            </a:r>
            <a:r>
              <a:rPr lang="en-US" altLang="zh-CN" dirty="0"/>
              <a:t> logo</a:t>
            </a:r>
          </a:p>
          <a:p>
            <a:r>
              <a:rPr lang="en-US" altLang="zh-CN" dirty="0" err="1"/>
              <a:t>Nsf</a:t>
            </a:r>
            <a:r>
              <a:rPr lang="en-US" altLang="zh-CN" dirty="0"/>
              <a:t> logo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855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205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69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is the plot that shows almost all the currently known stellar blackholes and neutron stars</a:t>
            </a:r>
          </a:p>
          <a:p>
            <a:r>
              <a:rPr lang="en-US" altLang="zh-CN" dirty="0"/>
              <a:t>Blue is </a:t>
            </a:r>
            <a:r>
              <a:rPr lang="en-US" altLang="zh-CN" dirty="0" err="1"/>
              <a:t>gw</a:t>
            </a:r>
            <a:r>
              <a:rPr lang="en-US" altLang="zh-CN" dirty="0"/>
              <a:t>, pink is more traditional electromagnetic wave observation</a:t>
            </a:r>
          </a:p>
          <a:p>
            <a:r>
              <a:rPr lang="en-US" altLang="zh-CN" dirty="0"/>
              <a:t>As a side note LIGO have 90 detections of BBHs so far, and we</a:t>
            </a:r>
            <a:r>
              <a:rPr lang="zh-CN" altLang="en-US" dirty="0"/>
              <a:t> </a:t>
            </a:r>
            <a:r>
              <a:rPr lang="en-US" altLang="zh-CN" dirty="0"/>
              <a:t>use rough 70 of them for our analysis that have lower uncertainty (</a:t>
            </a:r>
            <a:r>
              <a:rPr lang="en-US" altLang="zh-CN" dirty="0" err="1"/>
              <a:t>flase</a:t>
            </a:r>
            <a:r>
              <a:rPr lang="en-US" altLang="zh-CN" dirty="0"/>
              <a:t> alarm rate)</a:t>
            </a:r>
          </a:p>
          <a:p>
            <a:endParaRPr lang="en-US" altLang="zh-CN" dirty="0"/>
          </a:p>
          <a:p>
            <a:r>
              <a:rPr lang="en-US" altLang="zh-CN" dirty="0"/>
              <a:t>We can really see that LIGO enabled us to detect a lot more blackholes, and it also expand the range—larger mass and redshift range</a:t>
            </a:r>
          </a:p>
          <a:p>
            <a:r>
              <a:rPr lang="en-US" altLang="zh-CN" dirty="0"/>
              <a:t>Enable us to look at stellar black hole as a population, what is the blackhole population as a whole?</a:t>
            </a:r>
          </a:p>
          <a:p>
            <a:endParaRPr lang="en-US" altLang="zh-CN" dirty="0"/>
          </a:p>
          <a:p>
            <a:r>
              <a:rPr lang="en-US" altLang="zh-CN" dirty="0"/>
              <a:t>We might what to ask the question:</a:t>
            </a:r>
          </a:p>
          <a:p>
            <a:r>
              <a:rPr lang="en-US" altLang="zh-CN" dirty="0"/>
              <a:t>What is the possible mass range of BHs?</a:t>
            </a:r>
          </a:p>
          <a:p>
            <a:r>
              <a:rPr lang="en-US" altLang="zh-CN" dirty="0"/>
              <a:t>Is smaller one more common or larger ones more common? And now we have some guess on that 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21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Currently, the most common used model that describe black holes is motivated by two things </a:t>
            </a:r>
          </a:p>
          <a:p>
            <a:endParaRPr lang="en-US" altLang="zh-CN" dirty="0"/>
          </a:p>
          <a:p>
            <a:r>
              <a:rPr lang="en-US" altLang="zh-CN" dirty="0"/>
              <a:t>IMF of </a:t>
            </a:r>
            <a:r>
              <a:rPr lang="en-US" altLang="zh-CN" dirty="0" err="1"/>
              <a:t>of</a:t>
            </a:r>
            <a:r>
              <a:rPr lang="en-US" altLang="zh-CN" dirty="0"/>
              <a:t> stars. What it says is that the mass distribution of stars follow a power law, and smaller stars are more common and </a:t>
            </a:r>
            <a:r>
              <a:rPr lang="en-US" altLang="zh-CN" dirty="0" err="1"/>
              <a:t>and</a:t>
            </a:r>
            <a:r>
              <a:rPr lang="en-US" altLang="zh-CN" dirty="0"/>
              <a:t> the number of stars significantly drop with increasing mass. </a:t>
            </a:r>
          </a:p>
          <a:p>
            <a:r>
              <a:rPr lang="en-US" altLang="zh-CN" dirty="0"/>
              <a:t>Now, LIGO detect stellar black holes. Larger stars create larger black holes. We anticipate that stellar black holes should also follow a similar power law as the </a:t>
            </a:r>
            <a:r>
              <a:rPr lang="en-US" altLang="zh-CN" dirty="0" err="1"/>
              <a:t>imf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PPSN. Very large stars, about 100 to 150 </a:t>
            </a:r>
            <a:r>
              <a:rPr lang="en-US" altLang="zh-CN" dirty="0" err="1"/>
              <a:t>Msun</a:t>
            </a:r>
            <a:r>
              <a:rPr lang="en-US" altLang="zh-CN" dirty="0"/>
              <a:t> would undergo explosion. No matter what the starting mass is , the remnant is a 45 </a:t>
            </a:r>
            <a:r>
              <a:rPr lang="en-US" altLang="zh-CN" dirty="0" err="1"/>
              <a:t>Msun</a:t>
            </a:r>
            <a:r>
              <a:rPr lang="en-US" altLang="zh-CN" dirty="0"/>
              <a:t> black hole, this process create a peak at the higher mass end of the black hole mass distribution. (Mention the picture from JWST, southern ring nebula, planetary nebula)</a:t>
            </a:r>
          </a:p>
          <a:p>
            <a:endParaRPr lang="en-US" altLang="zh-CN" dirty="0"/>
          </a:p>
          <a:p>
            <a:r>
              <a:rPr lang="en-US" altLang="zh-CN" dirty="0"/>
              <a:t>This goes both ways. 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blackhole population it self, how they formed, in what environment, through what channel do they form</a:t>
            </a:r>
          </a:p>
          <a:p>
            <a:r>
              <a:rPr lang="en-US" altLang="zh-CN" dirty="0"/>
              <a:t>We also get information about massive star evolution</a:t>
            </a:r>
          </a:p>
          <a:p>
            <a:endParaRPr lang="en-US" altLang="zh-CN" dirty="0"/>
          </a:p>
          <a:p>
            <a:r>
              <a:rPr lang="en-US" altLang="zh-CN" dirty="0"/>
              <a:t>Form the motivation, we have our mass model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806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We also have non-parametric models</a:t>
            </a:r>
          </a:p>
          <a:p>
            <a:r>
              <a:rPr lang="en-US" altLang="zh-CN" dirty="0"/>
              <a:t>Different motivations: broken IMF, high-</a:t>
            </a:r>
            <a:r>
              <a:rPr lang="en-US" altLang="zh-CN" dirty="0" err="1"/>
              <a:t>lowmass</a:t>
            </a:r>
            <a:r>
              <a:rPr lang="en-US" altLang="zh-CN" dirty="0"/>
              <a:t> cutoff (neutron star/blackhole boundary, </a:t>
            </a:r>
            <a:r>
              <a:rPr lang="en-US" altLang="zh-CN" dirty="0" err="1"/>
              <a:t>hirerachical</a:t>
            </a:r>
            <a:r>
              <a:rPr lang="en-US" altLang="zh-CN" dirty="0"/>
              <a:t> mergers, or random process we don’t know)</a:t>
            </a:r>
          </a:p>
          <a:p>
            <a:endParaRPr lang="en-US" altLang="zh-CN" dirty="0"/>
          </a:p>
          <a:p>
            <a:r>
              <a:rPr lang="en-US" altLang="zh-CN" dirty="0"/>
              <a:t>Here we show the mass distribution estimation/posterior using the </a:t>
            </a:r>
            <a:r>
              <a:rPr lang="en-US" altLang="zh-CN" dirty="0" err="1"/>
              <a:t>powerlaw</a:t>
            </a:r>
            <a:r>
              <a:rPr lang="en-US" altLang="zh-CN" dirty="0"/>
              <a:t> + peak model </a:t>
            </a:r>
          </a:p>
          <a:p>
            <a:r>
              <a:rPr lang="en-US" altLang="zh-CN" dirty="0"/>
              <a:t>The blue one is based on GWTC3, the black one is based on GWTC2</a:t>
            </a:r>
          </a:p>
          <a:p>
            <a:r>
              <a:rPr lang="en-US" altLang="zh-CN" dirty="0"/>
              <a:t>The shaded region is the 90 percent confidence interval</a:t>
            </a:r>
          </a:p>
          <a:p>
            <a:endParaRPr lang="en-US" altLang="zh-CN" dirty="0"/>
          </a:p>
          <a:p>
            <a:r>
              <a:rPr lang="en-US" altLang="zh-CN" dirty="0"/>
              <a:t>With more events in GWTC3, the uncertainty is smaller, and the features(especially the peak) are more prominent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17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I’m not going in to detail how we do the math here, but basically what we did is just take all our observation, estimate their property</a:t>
            </a:r>
          </a:p>
          <a:p>
            <a:r>
              <a:rPr lang="en-US" altLang="zh-CN" dirty="0"/>
              <a:t>Take these individual properties, generate a whole bunch of models   based on our theory and use Bayesian theory to tell us how they behave</a:t>
            </a:r>
          </a:p>
          <a:p>
            <a:endParaRPr lang="en-US" altLang="zh-CN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now</a:t>
            </a:r>
            <a:r>
              <a:rPr lang="zh-CN" altLang="en-US" dirty="0"/>
              <a:t> </a:t>
            </a:r>
            <a:r>
              <a:rPr lang="en-US" altLang="zh-CN" dirty="0"/>
              <a:t>maybe</a:t>
            </a:r>
            <a:r>
              <a:rPr lang="zh-CN" altLang="en-US" dirty="0"/>
              <a:t> </a:t>
            </a:r>
            <a:r>
              <a:rPr lang="en-US" altLang="zh-CN" dirty="0"/>
              <a:t>you see there is some problem here: </a:t>
            </a:r>
            <a:r>
              <a:rPr lang="en-US" altLang="zh-CN" dirty="0" err="1"/>
              <a:t>ppsn</a:t>
            </a:r>
            <a:r>
              <a:rPr lang="en-US" altLang="zh-CN" dirty="0"/>
              <a:t> peak not in the right place</a:t>
            </a:r>
          </a:p>
          <a:p>
            <a:r>
              <a:rPr lang="en-US" altLang="zh-CN" dirty="0"/>
              <a:t>There’re still a lot that we don’t know yet. </a:t>
            </a:r>
          </a:p>
          <a:p>
            <a:r>
              <a:rPr lang="en-US" altLang="zh-CN" dirty="0"/>
              <a:t>Maybe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unexpected features, maybe our model needs improvement, and this is where the testing kicks in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64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exactly what am I testing? What do I do?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2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this is how leave one out tests work?</a:t>
            </a:r>
          </a:p>
          <a:p>
            <a:r>
              <a:rPr lang="en-US" altLang="zh-CN" dirty="0"/>
              <a:t>If we make a model prediction with all of them, we will have this,</a:t>
            </a:r>
          </a:p>
          <a:p>
            <a:r>
              <a:rPr lang="en-US" altLang="zh-CN" dirty="0"/>
              <a:t>We do that again and again, but each time, we exclude one events, and if the event is significantly different, aka outlier, we will have a very different result. </a:t>
            </a:r>
          </a:p>
          <a:p>
            <a:r>
              <a:rPr lang="en-US" altLang="zh-CN" dirty="0"/>
              <a:t>And our goal is this: 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413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have 69 events without these 2</a:t>
            </a:r>
          </a:p>
          <a:p>
            <a:endParaRPr lang="en-US" altLang="zh-CN" dirty="0"/>
          </a:p>
          <a:p>
            <a:r>
              <a:rPr lang="en-US" altLang="zh-CN" dirty="0"/>
              <a:t>Here is the known outliers.</a:t>
            </a:r>
          </a:p>
          <a:p>
            <a:endParaRPr lang="en-US" altLang="zh-CN" dirty="0"/>
          </a:p>
          <a:p>
            <a:r>
              <a:rPr lang="en-US" altLang="zh-CN" dirty="0"/>
              <a:t>The plot is a PDF</a:t>
            </a:r>
          </a:p>
          <a:p>
            <a:r>
              <a:rPr lang="en-US" altLang="zh-CN" dirty="0"/>
              <a:t>Basically no overlaps, meaning that the 69events in the blue curve can not predict the </a:t>
            </a:r>
            <a:r>
              <a:rPr lang="en-US" altLang="zh-CN" dirty="0" err="1"/>
              <a:t>existance</a:t>
            </a:r>
            <a:r>
              <a:rPr lang="en-US" altLang="zh-CN" dirty="0"/>
              <a:t> of these two outliers.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785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Though we did not catch any outliers that are as significant as the previous two, there are some event of interests.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9CF64-2829-424F-9B7B-5AA1D51775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93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ACE8DF-685E-B051-A1ED-C036AED83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75FBC50-EF27-F279-9468-6539E25F0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5214EA-74CE-6F77-8F2A-41A77D08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BD0-21A8-4619-B85E-213AACB191D1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35A28-8D68-869D-741E-C68CC08E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379D4C-70A5-626F-3342-067E5FAB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4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B4042C-B729-7252-FA3B-54CBBE3B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2067F2-49A8-4EAF-FC76-300994DE8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A587E1-2FF8-B723-9A21-0FF5DA0A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0958-B450-42D6-B3E5-5BB6D4BF761E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D2FAD0-708C-C7CD-9239-49305CDF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E34B82-49FE-06EF-4088-BE6F78F9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DF868AD-E6B8-ED2A-5FA1-5F445D6DE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4B61A8-19BD-3A10-75D7-C5B97E90E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27E189-1A70-E6D9-20B3-F7770881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B52D-B381-4ECD-985F-2C00298B5325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259AFE-7963-BA37-7717-D6804743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AF08BF-513F-D70F-A83B-22668256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5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7DF59-6F0A-97F8-0EE6-F7320886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7E5CB9-82BC-1D17-C2B0-0FBB85104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A84AC6-5B3C-DF39-B7C8-B3CA9630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1EFF-9911-4754-BAE1-D740EEDEE0B1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BED018-B916-F91A-3584-122B4005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807418-9637-A7ED-5A00-E02E2313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FCEABD-DDC6-63A6-969C-7FBB48D9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94F492-1798-7922-626B-0C9AA9639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6A383D-3171-2E4E-AFAF-E56B80AF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CC1C-1CEB-4F36-AF84-1CA84936143D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BFCDE6-8E07-3788-AC21-72965D7B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44B664-A5ED-6643-5A32-EE6B46D3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2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648FD6-88B5-BD97-C9DC-8FB8D1FC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0305B6-8721-DC26-EAE7-BA114414A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C948CB-8C5D-7DDC-A39F-EF6C2F387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F63BC9-53E4-D491-31B6-97D00217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080A-2239-4756-B7BA-DB5339DB7C79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6CE091-5784-C3BC-39A4-405769AD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6C6BC1-9A68-C247-D3D6-BE37CC57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3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F38567-D9EC-75BB-FA41-811253A2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49A374-3A43-BD92-3939-82B9BF3C0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403C25-CFAC-4123-949B-927489658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1914378-A524-E0CD-9EFC-D6F722337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63210D-2331-AEE0-5C7F-3DBA371D1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8726B3A-C48C-9ED7-5F7D-D2FBEA9B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9A36-B9EE-4C13-A29B-4D7303E47BC6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7FFF581-3104-07ED-96C4-09ACFE8B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E76E97C-E836-4843-3EAD-13E8D897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4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4CEF40-72CF-831C-FFF4-84AB4776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B13CCF-E910-C12E-9857-73E70D0D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6989-8687-4500-8058-15D8D96108F3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DAD70A-CED5-2AFD-3495-1D16A5FA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7F38FA-6B9D-8EE7-B7A9-80D14EF7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E082B1-0EFD-24B9-D240-E9A8CE88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971E-7B49-4750-98EA-C4BD8D0B4D33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FBA0F30-29D0-E8A0-5112-A5DB7E1E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C9C4DD-3F7B-6D59-D444-A3143787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3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B78AF4-84D1-1D36-12EA-8B76BD7A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6592E7-E5E2-8C09-BC3D-3DBBC4D4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F2F399-0870-78D1-7E87-49EDF951C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3D53C0-B2FF-ABF1-72B7-9B5129FE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4FB7-F9FE-4FB2-99A1-C50424E3D1E2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3712F0-3791-F829-42DF-1063AF02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5848B1-2F40-C5CF-C74C-A04AD27F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75E2E-01DB-F4A9-0623-7021A03D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AE53083-3649-D733-A609-24E2B428C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52F56E-877A-EC96-22B7-93AC47243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D58CA5-D48E-B20A-C817-7CA9A975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A69D-F6AF-42F5-A9CE-13E377023D0A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294B64-F88C-1ECB-DDED-26EEDDAD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431B83-A635-CF73-CC22-12A0AF47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5D07C42-9BF6-C002-557C-F7FF7BA9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262406-8AF2-5C0D-BD83-8610A3E5B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E308E4-E63E-7E66-041A-9EC6F8137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BB60-DC80-4990-AEE8-9A3103346728}" type="datetime1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8FBB20-9292-8545-6BCD-2D10FD0D9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4D4763-487A-8D8F-5B2A-4840F82F1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43B0F-C7AF-4CCA-8834-314E0E0CC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71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86BF798-06B4-4A53-EAFF-7D1B80769CBC}"/>
              </a:ext>
            </a:extLst>
          </p:cNvPr>
          <p:cNvSpPr txBox="1"/>
          <p:nvPr/>
        </p:nvSpPr>
        <p:spPr>
          <a:xfrm>
            <a:off x="1168400" y="3429000"/>
            <a:ext cx="8581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Testing Mass Distribution Estimation </a:t>
            </a:r>
          </a:p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of Binary Black Hole Mergers</a:t>
            </a:r>
          </a:p>
          <a:p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Jingyi Zhang, Smith College</a:t>
            </a:r>
          </a:p>
          <a:p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Mentors: Alan Weinstein, Jacob </a:t>
            </a:r>
            <a:r>
              <a:rPr lang="en-US" altLang="zh-CN" sz="24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Golomb</a:t>
            </a:r>
            <a:endParaRPr lang="en-US" altLang="zh-CN" sz="2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LIGO SURF 2022</a:t>
            </a:r>
          </a:p>
          <a:p>
            <a:r>
              <a:rPr lang="en-US" altLang="zh-CN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DCC: T2200254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70FE1C-02B3-B9A5-F7B6-ABD09DC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4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CDA4AC-C577-FB7D-D713-4077CB3C41F1}"/>
              </a:ext>
            </a:extLst>
          </p:cNvPr>
          <p:cNvSpPr/>
          <p:nvPr/>
        </p:nvSpPr>
        <p:spPr>
          <a:xfrm>
            <a:off x="4243754" y="350873"/>
            <a:ext cx="3709398" cy="6038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88D4F6-459D-75E5-A16D-165F1B2D4529}"/>
              </a:ext>
            </a:extLst>
          </p:cNvPr>
          <p:cNvSpPr/>
          <p:nvPr/>
        </p:nvSpPr>
        <p:spPr>
          <a:xfrm>
            <a:off x="8093828" y="350873"/>
            <a:ext cx="3709398" cy="60382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7265A37-74BC-FCCE-6A27-F4750588C861}"/>
              </a:ext>
            </a:extLst>
          </p:cNvPr>
          <p:cNvSpPr/>
          <p:nvPr/>
        </p:nvSpPr>
        <p:spPr>
          <a:xfrm>
            <a:off x="393680" y="350873"/>
            <a:ext cx="3709398" cy="6038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F9E3C6B-D28A-2831-42BD-664018BF5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7" y="4208601"/>
            <a:ext cx="2949848" cy="188875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43611CC-E6C1-399F-F686-129F767BF525}"/>
              </a:ext>
            </a:extLst>
          </p:cNvPr>
          <p:cNvSpPr txBox="1"/>
          <p:nvPr/>
        </p:nvSpPr>
        <p:spPr>
          <a:xfrm>
            <a:off x="450488" y="741174"/>
            <a:ext cx="359578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GW190924</a:t>
            </a:r>
          </a:p>
          <a:p>
            <a:pPr algn="ctr"/>
            <a:r>
              <a:rPr lang="en-US" altLang="zh-CN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Minimum Mass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Population In gaussian Peak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4D410F-C848-ABC2-9C9C-305735CF04C4}"/>
              </a:ext>
            </a:extLst>
          </p:cNvPr>
          <p:cNvSpPr txBox="1"/>
          <p:nvPr/>
        </p:nvSpPr>
        <p:spPr>
          <a:xfrm>
            <a:off x="4298109" y="741174"/>
            <a:ext cx="359578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GW190521</a:t>
            </a:r>
          </a:p>
          <a:p>
            <a:pPr algn="ctr"/>
            <a:r>
              <a:rPr lang="en-US" altLang="zh-CN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Maximum Mass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A0108F4-9961-1764-3B7C-1F86FB825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11378"/>
          <a:stretch/>
        </p:blipFill>
        <p:spPr>
          <a:xfrm>
            <a:off x="4549932" y="2759916"/>
            <a:ext cx="3092133" cy="213061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737CA70-8E0C-640C-A5CB-427797941FA7}"/>
              </a:ext>
            </a:extLst>
          </p:cNvPr>
          <p:cNvSpPr txBox="1"/>
          <p:nvPr/>
        </p:nvSpPr>
        <p:spPr>
          <a:xfrm>
            <a:off x="8145731" y="741174"/>
            <a:ext cx="359578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GW190412</a:t>
            </a:r>
          </a:p>
          <a:p>
            <a:pPr algn="ctr"/>
            <a:r>
              <a:rPr lang="en-US" altLang="zh-CN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Mass Ratio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Tilt Angle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F5D37E5-02EB-4E7C-05E4-69EA3CC31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6" y="4208601"/>
            <a:ext cx="2884696" cy="178557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40AC999-BD09-716A-3647-E37517156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6" y="2239842"/>
            <a:ext cx="2884696" cy="182541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DE03D45-754C-F8ED-3F73-4FD42431C04F}"/>
              </a:ext>
            </a:extLst>
          </p:cNvPr>
          <p:cNvSpPr/>
          <p:nvPr/>
        </p:nvSpPr>
        <p:spPr>
          <a:xfrm>
            <a:off x="4243754" y="350873"/>
            <a:ext cx="7748954" cy="6038202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CBBDAD2-C419-6FE1-DD0F-581B889E32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760"/>
          <a:stretch/>
        </p:blipFill>
        <p:spPr>
          <a:xfrm>
            <a:off x="766367" y="2244375"/>
            <a:ext cx="2949848" cy="1820886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819071-E416-6399-ACB7-0B707A15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B61CB62-9FAD-2A24-1B66-C7CCEEAD16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9309" y="2103620"/>
            <a:ext cx="7297168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CDA4AC-C577-FB7D-D713-4077CB3C41F1}"/>
              </a:ext>
            </a:extLst>
          </p:cNvPr>
          <p:cNvSpPr/>
          <p:nvPr/>
        </p:nvSpPr>
        <p:spPr>
          <a:xfrm>
            <a:off x="4243754" y="350873"/>
            <a:ext cx="3709398" cy="6038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88D4F6-459D-75E5-A16D-165F1B2D4529}"/>
              </a:ext>
            </a:extLst>
          </p:cNvPr>
          <p:cNvSpPr/>
          <p:nvPr/>
        </p:nvSpPr>
        <p:spPr>
          <a:xfrm>
            <a:off x="8093828" y="350873"/>
            <a:ext cx="3709398" cy="60382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7265A37-74BC-FCCE-6A27-F4750588C861}"/>
              </a:ext>
            </a:extLst>
          </p:cNvPr>
          <p:cNvSpPr/>
          <p:nvPr/>
        </p:nvSpPr>
        <p:spPr>
          <a:xfrm>
            <a:off x="393680" y="350873"/>
            <a:ext cx="3709398" cy="6038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F9E3C6B-D28A-2831-42BD-664018BF5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7" y="4208601"/>
            <a:ext cx="2949848" cy="188875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43611CC-E6C1-399F-F686-129F767BF525}"/>
              </a:ext>
            </a:extLst>
          </p:cNvPr>
          <p:cNvSpPr txBox="1"/>
          <p:nvPr/>
        </p:nvSpPr>
        <p:spPr>
          <a:xfrm>
            <a:off x="450488" y="741174"/>
            <a:ext cx="359578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GW190924</a:t>
            </a:r>
          </a:p>
          <a:p>
            <a:pPr algn="ctr"/>
            <a:r>
              <a:rPr lang="en-US" altLang="zh-CN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Minimum Mass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Population In gaussian Peak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4D410F-C848-ABC2-9C9C-305735CF04C4}"/>
              </a:ext>
            </a:extLst>
          </p:cNvPr>
          <p:cNvSpPr txBox="1"/>
          <p:nvPr/>
        </p:nvSpPr>
        <p:spPr>
          <a:xfrm>
            <a:off x="4298109" y="741174"/>
            <a:ext cx="359578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GW190521</a:t>
            </a:r>
          </a:p>
          <a:p>
            <a:pPr algn="ctr"/>
            <a:r>
              <a:rPr lang="en-US" altLang="zh-CN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Maximum Mass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A0108F4-9961-1764-3B7C-1F86FB825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11378"/>
          <a:stretch/>
        </p:blipFill>
        <p:spPr>
          <a:xfrm>
            <a:off x="4549932" y="2759916"/>
            <a:ext cx="3092133" cy="213061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737CA70-8E0C-640C-A5CB-427797941FA7}"/>
              </a:ext>
            </a:extLst>
          </p:cNvPr>
          <p:cNvSpPr txBox="1"/>
          <p:nvPr/>
        </p:nvSpPr>
        <p:spPr>
          <a:xfrm>
            <a:off x="8145731" y="741174"/>
            <a:ext cx="359578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GW190412</a:t>
            </a:r>
          </a:p>
          <a:p>
            <a:pPr algn="ctr"/>
            <a:r>
              <a:rPr lang="en-US" altLang="zh-CN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Mass Ratio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Tilt Angle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F5D37E5-02EB-4E7C-05E4-69EA3CC31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6" y="4208601"/>
            <a:ext cx="2884696" cy="178557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40AC999-BD09-716A-3647-E37517156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6" y="2239842"/>
            <a:ext cx="2884696" cy="18254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A0E4CA-94FE-D90F-FD10-D39897343B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760"/>
          <a:stretch/>
        </p:blipFill>
        <p:spPr>
          <a:xfrm>
            <a:off x="766367" y="2244375"/>
            <a:ext cx="2949848" cy="1820886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DBC0C0A-8FB1-44ED-08FB-87E48C09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0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CDA4AC-C577-FB7D-D713-4077CB3C41F1}"/>
              </a:ext>
            </a:extLst>
          </p:cNvPr>
          <p:cNvSpPr/>
          <p:nvPr/>
        </p:nvSpPr>
        <p:spPr>
          <a:xfrm>
            <a:off x="4243754" y="350873"/>
            <a:ext cx="3709398" cy="6038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88D4F6-459D-75E5-A16D-165F1B2D4529}"/>
              </a:ext>
            </a:extLst>
          </p:cNvPr>
          <p:cNvSpPr/>
          <p:nvPr/>
        </p:nvSpPr>
        <p:spPr>
          <a:xfrm>
            <a:off x="8093828" y="350873"/>
            <a:ext cx="3709398" cy="60382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7265A37-74BC-FCCE-6A27-F4750588C861}"/>
              </a:ext>
            </a:extLst>
          </p:cNvPr>
          <p:cNvSpPr/>
          <p:nvPr/>
        </p:nvSpPr>
        <p:spPr>
          <a:xfrm>
            <a:off x="393680" y="350873"/>
            <a:ext cx="3709398" cy="6038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F9E3C6B-D28A-2831-42BD-664018BF5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7" y="4208601"/>
            <a:ext cx="2949848" cy="18887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99ED90-AAEB-B0F5-181F-4EE661F347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r="67040"/>
          <a:stretch/>
        </p:blipFill>
        <p:spPr>
          <a:xfrm>
            <a:off x="766367" y="2206109"/>
            <a:ext cx="2949848" cy="188875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43611CC-E6C1-399F-F686-129F767BF525}"/>
              </a:ext>
            </a:extLst>
          </p:cNvPr>
          <p:cNvSpPr txBox="1"/>
          <p:nvPr/>
        </p:nvSpPr>
        <p:spPr>
          <a:xfrm>
            <a:off x="450488" y="741174"/>
            <a:ext cx="359578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GW190924</a:t>
            </a:r>
          </a:p>
          <a:p>
            <a:pPr algn="ctr"/>
            <a:r>
              <a:rPr lang="en-US" altLang="zh-CN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Minimum Mass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Population In gaussian Peak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5E0238D-900E-4D10-9EEE-91BC9F1B90FC}"/>
              </a:ext>
            </a:extLst>
          </p:cNvPr>
          <p:cNvSpPr txBox="1"/>
          <p:nvPr/>
        </p:nvSpPr>
        <p:spPr>
          <a:xfrm>
            <a:off x="1765589" y="3825224"/>
            <a:ext cx="1029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US" altLang="zh-CN" sz="9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4D410F-C848-ABC2-9C9C-305735CF04C4}"/>
              </a:ext>
            </a:extLst>
          </p:cNvPr>
          <p:cNvSpPr txBox="1"/>
          <p:nvPr/>
        </p:nvSpPr>
        <p:spPr>
          <a:xfrm>
            <a:off x="4298109" y="741174"/>
            <a:ext cx="359578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GW190521</a:t>
            </a:r>
          </a:p>
          <a:p>
            <a:pPr algn="ctr"/>
            <a:r>
              <a:rPr lang="en-US" altLang="zh-CN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Maximum Mass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A0108F4-9961-1764-3B7C-1F86FB825E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11378"/>
          <a:stretch/>
        </p:blipFill>
        <p:spPr>
          <a:xfrm>
            <a:off x="4549932" y="2759916"/>
            <a:ext cx="3092133" cy="213061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737CA70-8E0C-640C-A5CB-427797941FA7}"/>
              </a:ext>
            </a:extLst>
          </p:cNvPr>
          <p:cNvSpPr txBox="1"/>
          <p:nvPr/>
        </p:nvSpPr>
        <p:spPr>
          <a:xfrm>
            <a:off x="8145731" y="741174"/>
            <a:ext cx="359578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GW190412</a:t>
            </a:r>
          </a:p>
          <a:p>
            <a:pPr algn="ctr"/>
            <a:r>
              <a:rPr lang="en-US" altLang="zh-CN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Mass Ratio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Tilt Angle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F5D37E5-02EB-4E7C-05E4-69EA3CC31E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6" y="4208601"/>
            <a:ext cx="2884696" cy="178557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40AC999-BD09-716A-3647-E37517156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6" y="2239842"/>
            <a:ext cx="2884696" cy="182541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D59FE2C-85FA-A1E3-EA2B-618FA7344EC2}"/>
              </a:ext>
            </a:extLst>
          </p:cNvPr>
          <p:cNvSpPr/>
          <p:nvPr/>
        </p:nvSpPr>
        <p:spPr>
          <a:xfrm>
            <a:off x="223696" y="350873"/>
            <a:ext cx="7748954" cy="6038202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4CB091-EEDF-19B6-E1B1-35C05B1C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4AA3A1C-8590-AE84-1F2B-2F561A2E99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1423" y="1230291"/>
            <a:ext cx="4956861" cy="16048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22E8DFA-9CD8-80DC-404C-CF81EC2C32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4981" y="2020345"/>
            <a:ext cx="3315163" cy="37152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9070D3D-195D-FFC1-C3BB-5C2E5B8B61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3513" y="3067692"/>
            <a:ext cx="4182059" cy="278168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95D12E7-FC9D-CA04-8295-979B9350B3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755" y="1241311"/>
            <a:ext cx="2350571" cy="160483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4DC78F2-8926-C937-5B69-CA0F184425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3677" y="3103687"/>
            <a:ext cx="1868658" cy="12710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934B419-463E-7469-22C3-B0F8FE53C3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3677" y="4446284"/>
            <a:ext cx="1859660" cy="129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04BC340-1B57-2F47-7658-F1BCBDF54493}"/>
              </a:ext>
            </a:extLst>
          </p:cNvPr>
          <p:cNvSpPr txBox="1"/>
          <p:nvPr/>
        </p:nvSpPr>
        <p:spPr>
          <a:xfrm>
            <a:off x="755195" y="614276"/>
            <a:ext cx="10681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Posterior Predictive Checks: Initial 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36ACEE1-5337-5E20-98CC-E750BC2A6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312" y="1930259"/>
            <a:ext cx="5659318" cy="37908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0301EF-1343-4144-66A1-F3BF39B9C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" r="9331" b="50683"/>
          <a:stretch/>
        </p:blipFill>
        <p:spPr>
          <a:xfrm>
            <a:off x="325560" y="1930259"/>
            <a:ext cx="2853298" cy="18077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D46B3D6-5025-2D43-1215-F8730C0DFA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143"/>
          <a:stretch/>
        </p:blipFill>
        <p:spPr>
          <a:xfrm>
            <a:off x="3390470" y="1930259"/>
            <a:ext cx="2517918" cy="18213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2EA814B-5BE4-28E7-0491-57B84DDB8E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5" t="49570" r="5256" b="1113"/>
          <a:stretch/>
        </p:blipFill>
        <p:spPr>
          <a:xfrm>
            <a:off x="325560" y="3913277"/>
            <a:ext cx="2836986" cy="1807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D68F08-69EB-F89A-7D49-2A668FC5C6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487" b="-1474"/>
          <a:stretch/>
        </p:blipFill>
        <p:spPr>
          <a:xfrm>
            <a:off x="3390470" y="3913277"/>
            <a:ext cx="2517918" cy="1899139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E0D8EB-C6F6-522F-971D-B36599FE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E823714-9817-3BFF-9358-616550B02A32}"/>
              </a:ext>
            </a:extLst>
          </p:cNvPr>
          <p:cNvSpPr/>
          <p:nvPr/>
        </p:nvSpPr>
        <p:spPr>
          <a:xfrm>
            <a:off x="6096000" y="1930259"/>
            <a:ext cx="5721621" cy="3790807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7C0E42B-C896-FF35-B34B-D1F456F8B927}"/>
                  </a:ext>
                </a:extLst>
              </p:cNvPr>
              <p:cNvSpPr txBox="1"/>
              <p:nvPr/>
            </p:nvSpPr>
            <p:spPr>
              <a:xfrm>
                <a:off x="6924210" y="2904411"/>
                <a:ext cx="4210491" cy="1044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zh-CN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zh-CN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zh-CN" altLang="zh-CN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zh-CN" altLang="zh-C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limLoc m:val="undOvr"/>
                              <m:ctrlPr>
                                <a:rPr lang="zh-CN" alt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zh-CN" alt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zh-CN" alt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zh-CN" alt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zh-CN" altLang="zh-C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CN" altLang="zh-C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𝑑𝑒𝑡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zh-CN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zh-CN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7C0E42B-C896-FF35-B34B-D1F456F8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210" y="2904411"/>
                <a:ext cx="4210491" cy="1044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连接符: 曲线 10">
            <a:extLst>
              <a:ext uri="{FF2B5EF4-FFF2-40B4-BE49-F238E27FC236}">
                <a16:creationId xmlns:a16="http://schemas.microsoft.com/office/drawing/2014/main" id="{E5409E4D-E24D-F8CB-CF25-54D5C43436C7}"/>
              </a:ext>
            </a:extLst>
          </p:cNvPr>
          <p:cNvCxnSpPr>
            <a:cxnSpLocks/>
          </p:cNvCxnSpPr>
          <p:nvPr/>
        </p:nvCxnSpPr>
        <p:spPr>
          <a:xfrm flipV="1">
            <a:off x="8764536" y="4040371"/>
            <a:ext cx="1031359" cy="361509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8A87C7A-9514-A91A-816B-9D2CA82767EC}"/>
              </a:ext>
            </a:extLst>
          </p:cNvPr>
          <p:cNvSpPr txBox="1"/>
          <p:nvPr/>
        </p:nvSpPr>
        <p:spPr>
          <a:xfrm>
            <a:off x="7251640" y="4221125"/>
            <a:ext cx="16695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Take it out!</a:t>
            </a:r>
          </a:p>
        </p:txBody>
      </p:sp>
    </p:spTree>
    <p:extLst>
      <p:ext uri="{BB962C8B-B14F-4D97-AF65-F5344CB8AC3E}">
        <p14:creationId xmlns:p14="http://schemas.microsoft.com/office/powerpoint/2010/main" val="257614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42E6AC7-FA0A-81ED-6BE2-73EF743CC9DB}"/>
              </a:ext>
            </a:extLst>
          </p:cNvPr>
          <p:cNvSpPr txBox="1"/>
          <p:nvPr/>
        </p:nvSpPr>
        <p:spPr>
          <a:xfrm>
            <a:off x="755195" y="567384"/>
            <a:ext cx="10681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Posterior Predictive Checks: A Better Way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B1F412-5BB5-73AC-A109-5A6BEAA4E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5" y="1541484"/>
            <a:ext cx="5523495" cy="39829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DCEF34E-0478-D5DF-9E55-53A0CC89E1A4}"/>
              </a:ext>
            </a:extLst>
          </p:cNvPr>
          <p:cNvSpPr/>
          <p:nvPr/>
        </p:nvSpPr>
        <p:spPr>
          <a:xfrm>
            <a:off x="420104" y="5524466"/>
            <a:ext cx="5523495" cy="76615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88991F4-34D1-4203-9086-D26DF60F4F35}"/>
              </a:ext>
            </a:extLst>
          </p:cNvPr>
          <p:cNvSpPr txBox="1"/>
          <p:nvPr/>
        </p:nvSpPr>
        <p:spPr>
          <a:xfrm>
            <a:off x="1383960" y="5584375"/>
            <a:ext cx="359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“Power Law + Peak”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FC5833-BDF2-0CF9-AF3C-4E276C904417}"/>
              </a:ext>
            </a:extLst>
          </p:cNvPr>
          <p:cNvSpPr/>
          <p:nvPr/>
        </p:nvSpPr>
        <p:spPr>
          <a:xfrm>
            <a:off x="6248400" y="1541484"/>
            <a:ext cx="5523495" cy="4744378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D81F3E-9F29-F8CA-5E46-D79B5BDB49D0}"/>
              </a:ext>
            </a:extLst>
          </p:cNvPr>
          <p:cNvSpPr txBox="1"/>
          <p:nvPr/>
        </p:nvSpPr>
        <p:spPr>
          <a:xfrm>
            <a:off x="7212256" y="1863405"/>
            <a:ext cx="359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Sample Reweighting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8215E62-1D6B-86AF-6775-8606E3DF0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19" t="9079" r="25262" b="9130"/>
          <a:stretch/>
        </p:blipFill>
        <p:spPr>
          <a:xfrm>
            <a:off x="3827585" y="3163900"/>
            <a:ext cx="1617784" cy="160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CCD618D-EE30-FDD6-BC17-804DC4A04BFE}"/>
                  </a:ext>
                </a:extLst>
              </p:cNvPr>
              <p:cNvSpPr txBox="1"/>
              <p:nvPr/>
            </p:nvSpPr>
            <p:spPr>
              <a:xfrm>
                <a:off x="8054021" y="2625076"/>
                <a:ext cx="19122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3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d>
                        <m:dPr>
                          <m:ctrlPr>
                            <a:rPr lang="zh-CN" alt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sz="3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CCD618D-EE30-FDD6-BC17-804DC4A0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021" y="2625076"/>
                <a:ext cx="191224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2F27D4E-28DB-BADF-102E-56E58584D7CC}"/>
                  </a:ext>
                </a:extLst>
              </p:cNvPr>
              <p:cNvSpPr txBox="1"/>
              <p:nvPr/>
            </p:nvSpPr>
            <p:spPr>
              <a:xfrm>
                <a:off x="7984848" y="4074633"/>
                <a:ext cx="205059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zh-CN" alt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zh-CN" altLang="en-US" sz="3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zh-CN" altLang="en-US" sz="3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2F27D4E-28DB-BADF-102E-56E58584D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848" y="4074633"/>
                <a:ext cx="205059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BA420B56-3E76-678F-6222-7E69C8AFB580}"/>
              </a:ext>
            </a:extLst>
          </p:cNvPr>
          <p:cNvSpPr txBox="1"/>
          <p:nvPr/>
        </p:nvSpPr>
        <p:spPr>
          <a:xfrm>
            <a:off x="7307947" y="4899232"/>
            <a:ext cx="359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Unified the</a:t>
            </a:r>
            <a:r>
              <a:rPr lang="zh-CN" alt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altLang="zh-CN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Prior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1" name="箭头: 右 6">
            <a:extLst>
              <a:ext uri="{FF2B5EF4-FFF2-40B4-BE49-F238E27FC236}">
                <a16:creationId xmlns:a16="http://schemas.microsoft.com/office/drawing/2014/main" id="{BB6A7143-0784-2DDB-54BD-18BA5527844D}"/>
              </a:ext>
            </a:extLst>
          </p:cNvPr>
          <p:cNvSpPr/>
          <p:nvPr/>
        </p:nvSpPr>
        <p:spPr>
          <a:xfrm rot="5400000">
            <a:off x="8690872" y="3494646"/>
            <a:ext cx="638546" cy="389673"/>
          </a:xfrm>
          <a:custGeom>
            <a:avLst/>
            <a:gdLst>
              <a:gd name="connsiteX0" fmla="*/ 0 w 4020973"/>
              <a:gd name="connsiteY0" fmla="*/ 527071 h 2108283"/>
              <a:gd name="connsiteX1" fmla="*/ 2966832 w 4020973"/>
              <a:gd name="connsiteY1" fmla="*/ 527071 h 2108283"/>
              <a:gd name="connsiteX2" fmla="*/ 2966832 w 4020973"/>
              <a:gd name="connsiteY2" fmla="*/ 0 h 2108283"/>
              <a:gd name="connsiteX3" fmla="*/ 4020973 w 4020973"/>
              <a:gd name="connsiteY3" fmla="*/ 1054142 h 2108283"/>
              <a:gd name="connsiteX4" fmla="*/ 2966832 w 4020973"/>
              <a:gd name="connsiteY4" fmla="*/ 2108283 h 2108283"/>
              <a:gd name="connsiteX5" fmla="*/ 2966832 w 4020973"/>
              <a:gd name="connsiteY5" fmla="*/ 1581212 h 2108283"/>
              <a:gd name="connsiteX6" fmla="*/ 0 w 4020973"/>
              <a:gd name="connsiteY6" fmla="*/ 1581212 h 2108283"/>
              <a:gd name="connsiteX7" fmla="*/ 0 w 4020973"/>
              <a:gd name="connsiteY7" fmla="*/ 527071 h 2108283"/>
              <a:gd name="connsiteX0" fmla="*/ 0 w 4020973"/>
              <a:gd name="connsiteY0" fmla="*/ 282522 h 1863734"/>
              <a:gd name="connsiteX1" fmla="*/ 2966832 w 4020973"/>
              <a:gd name="connsiteY1" fmla="*/ 282522 h 1863734"/>
              <a:gd name="connsiteX2" fmla="*/ 2956200 w 4020973"/>
              <a:gd name="connsiteY2" fmla="*/ 0 h 1863734"/>
              <a:gd name="connsiteX3" fmla="*/ 4020973 w 4020973"/>
              <a:gd name="connsiteY3" fmla="*/ 809593 h 1863734"/>
              <a:gd name="connsiteX4" fmla="*/ 2966832 w 4020973"/>
              <a:gd name="connsiteY4" fmla="*/ 1863734 h 1863734"/>
              <a:gd name="connsiteX5" fmla="*/ 2966832 w 4020973"/>
              <a:gd name="connsiteY5" fmla="*/ 1336663 h 1863734"/>
              <a:gd name="connsiteX6" fmla="*/ 0 w 4020973"/>
              <a:gd name="connsiteY6" fmla="*/ 1336663 h 1863734"/>
              <a:gd name="connsiteX7" fmla="*/ 0 w 4020973"/>
              <a:gd name="connsiteY7" fmla="*/ 282522 h 1863734"/>
              <a:gd name="connsiteX0" fmla="*/ 0 w 4020973"/>
              <a:gd name="connsiteY0" fmla="*/ 282522 h 1555390"/>
              <a:gd name="connsiteX1" fmla="*/ 2966832 w 4020973"/>
              <a:gd name="connsiteY1" fmla="*/ 282522 h 1555390"/>
              <a:gd name="connsiteX2" fmla="*/ 2956200 w 4020973"/>
              <a:gd name="connsiteY2" fmla="*/ 0 h 1555390"/>
              <a:gd name="connsiteX3" fmla="*/ 4020973 w 4020973"/>
              <a:gd name="connsiteY3" fmla="*/ 809593 h 1555390"/>
              <a:gd name="connsiteX4" fmla="*/ 2988097 w 4020973"/>
              <a:gd name="connsiteY4" fmla="*/ 1555390 h 1555390"/>
              <a:gd name="connsiteX5" fmla="*/ 2966832 w 4020973"/>
              <a:gd name="connsiteY5" fmla="*/ 1336663 h 1555390"/>
              <a:gd name="connsiteX6" fmla="*/ 0 w 4020973"/>
              <a:gd name="connsiteY6" fmla="*/ 1336663 h 1555390"/>
              <a:gd name="connsiteX7" fmla="*/ 0 w 4020973"/>
              <a:gd name="connsiteY7" fmla="*/ 282522 h 1555390"/>
              <a:gd name="connsiteX0" fmla="*/ 0 w 4020973"/>
              <a:gd name="connsiteY0" fmla="*/ 282522 h 1672349"/>
              <a:gd name="connsiteX1" fmla="*/ 2966832 w 4020973"/>
              <a:gd name="connsiteY1" fmla="*/ 282522 h 1672349"/>
              <a:gd name="connsiteX2" fmla="*/ 2956200 w 4020973"/>
              <a:gd name="connsiteY2" fmla="*/ 0 h 1672349"/>
              <a:gd name="connsiteX3" fmla="*/ 4020973 w 4020973"/>
              <a:gd name="connsiteY3" fmla="*/ 809593 h 1672349"/>
              <a:gd name="connsiteX4" fmla="*/ 2988097 w 4020973"/>
              <a:gd name="connsiteY4" fmla="*/ 1672349 h 1672349"/>
              <a:gd name="connsiteX5" fmla="*/ 2966832 w 4020973"/>
              <a:gd name="connsiteY5" fmla="*/ 1336663 h 1672349"/>
              <a:gd name="connsiteX6" fmla="*/ 0 w 4020973"/>
              <a:gd name="connsiteY6" fmla="*/ 1336663 h 1672349"/>
              <a:gd name="connsiteX7" fmla="*/ 0 w 4020973"/>
              <a:gd name="connsiteY7" fmla="*/ 282522 h 167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0973" h="1672349">
                <a:moveTo>
                  <a:pt x="0" y="282522"/>
                </a:moveTo>
                <a:lnTo>
                  <a:pt x="2966832" y="282522"/>
                </a:lnTo>
                <a:lnTo>
                  <a:pt x="2956200" y="0"/>
                </a:lnTo>
                <a:lnTo>
                  <a:pt x="4020973" y="809593"/>
                </a:lnTo>
                <a:lnTo>
                  <a:pt x="2988097" y="1672349"/>
                </a:lnTo>
                <a:lnTo>
                  <a:pt x="2966832" y="1336663"/>
                </a:lnTo>
                <a:lnTo>
                  <a:pt x="0" y="1336663"/>
                </a:lnTo>
                <a:lnTo>
                  <a:pt x="0" y="28252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连接符: 曲线 12">
            <a:extLst>
              <a:ext uri="{FF2B5EF4-FFF2-40B4-BE49-F238E27FC236}">
                <a16:creationId xmlns:a16="http://schemas.microsoft.com/office/drawing/2014/main" id="{909D2A07-8579-91E0-09EF-9729B8430D43}"/>
              </a:ext>
            </a:extLst>
          </p:cNvPr>
          <p:cNvCxnSpPr>
            <a:cxnSpLocks/>
          </p:cNvCxnSpPr>
          <p:nvPr/>
        </p:nvCxnSpPr>
        <p:spPr>
          <a:xfrm rot="10800000" flipV="1">
            <a:off x="9780589" y="3709240"/>
            <a:ext cx="930347" cy="654277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FFC8882-76C2-BDD2-24B7-2DA5CB3B765D}"/>
              </a:ext>
            </a:extLst>
          </p:cNvPr>
          <p:cNvSpPr txBox="1"/>
          <p:nvPr/>
        </p:nvSpPr>
        <p:spPr>
          <a:xfrm>
            <a:off x="9973271" y="2784743"/>
            <a:ext cx="1669531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From Population Inference</a:t>
            </a:r>
          </a:p>
        </p:txBody>
      </p:sp>
      <p:cxnSp>
        <p:nvCxnSpPr>
          <p:cNvPr id="15" name="连接符: 曲线 14">
            <a:extLst>
              <a:ext uri="{FF2B5EF4-FFF2-40B4-BE49-F238E27FC236}">
                <a16:creationId xmlns:a16="http://schemas.microsoft.com/office/drawing/2014/main" id="{9757E0C6-13B6-6DEE-A039-622991ED32B1}"/>
              </a:ext>
            </a:extLst>
          </p:cNvPr>
          <p:cNvCxnSpPr>
            <a:cxnSpLocks/>
          </p:cNvCxnSpPr>
          <p:nvPr/>
        </p:nvCxnSpPr>
        <p:spPr>
          <a:xfrm flipV="1">
            <a:off x="7531854" y="3020340"/>
            <a:ext cx="924311" cy="490694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D4CD9CAD-47EC-09C1-5198-60F4A090AEB3}"/>
              </a:ext>
            </a:extLst>
          </p:cNvPr>
          <p:cNvSpPr txBox="1"/>
          <p:nvPr/>
        </p:nvSpPr>
        <p:spPr>
          <a:xfrm>
            <a:off x="6519207" y="3654334"/>
            <a:ext cx="193695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Predefined</a:t>
            </a:r>
          </a:p>
          <a:p>
            <a:r>
              <a:rPr lang="en-US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“Uninformative”</a:t>
            </a: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D190252B-3C44-83A3-150A-D98FC71C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53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42E6AC7-FA0A-81ED-6BE2-73EF743CC9DB}"/>
              </a:ext>
            </a:extLst>
          </p:cNvPr>
          <p:cNvSpPr txBox="1"/>
          <p:nvPr/>
        </p:nvSpPr>
        <p:spPr>
          <a:xfrm>
            <a:off x="755195" y="567384"/>
            <a:ext cx="10681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Posterior Predictive Checks: A Better Way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B1F412-5BB5-73AC-A109-5A6BEAA4E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5" y="1541484"/>
            <a:ext cx="5523495" cy="39829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2C30316-D0C3-A3EB-9EE0-B06E4C0DC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541484"/>
            <a:ext cx="5523495" cy="39829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DCEF34E-0478-D5DF-9E55-53A0CC89E1A4}"/>
              </a:ext>
            </a:extLst>
          </p:cNvPr>
          <p:cNvSpPr/>
          <p:nvPr/>
        </p:nvSpPr>
        <p:spPr>
          <a:xfrm>
            <a:off x="420104" y="5524466"/>
            <a:ext cx="5523495" cy="76615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88991F4-34D1-4203-9086-D26DF60F4F35}"/>
              </a:ext>
            </a:extLst>
          </p:cNvPr>
          <p:cNvSpPr txBox="1"/>
          <p:nvPr/>
        </p:nvSpPr>
        <p:spPr>
          <a:xfrm>
            <a:off x="1383960" y="5584375"/>
            <a:ext cx="359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“Power Law + Peak”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FC5833-BDF2-0CF9-AF3C-4E276C904417}"/>
              </a:ext>
            </a:extLst>
          </p:cNvPr>
          <p:cNvSpPr/>
          <p:nvPr/>
        </p:nvSpPr>
        <p:spPr>
          <a:xfrm>
            <a:off x="6248400" y="5519712"/>
            <a:ext cx="5523495" cy="76615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D81F3E-9F29-F8CA-5E46-D79B5BDB49D0}"/>
              </a:ext>
            </a:extLst>
          </p:cNvPr>
          <p:cNvSpPr txBox="1"/>
          <p:nvPr/>
        </p:nvSpPr>
        <p:spPr>
          <a:xfrm>
            <a:off x="6797842" y="5579621"/>
            <a:ext cx="463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“Truncated Power Law”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79E77B9-D9C5-E2C5-BC12-230A2F10C3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7" t="8809" r="71801" b="9044"/>
          <a:stretch/>
        </p:blipFill>
        <p:spPr>
          <a:xfrm>
            <a:off x="9729067" y="3194958"/>
            <a:ext cx="1613954" cy="159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8215E62-1D6B-86AF-6775-8606E3DF00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819" t="9079" r="25262" b="9130"/>
          <a:stretch/>
        </p:blipFill>
        <p:spPr>
          <a:xfrm>
            <a:off x="3827585" y="3163900"/>
            <a:ext cx="1617784" cy="160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A78309D-A569-31DE-4A35-F90CE636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51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CAE32A3-BC83-CE89-82AA-4E9C859F7D1A}"/>
              </a:ext>
            </a:extLst>
          </p:cNvPr>
          <p:cNvSpPr/>
          <p:nvPr/>
        </p:nvSpPr>
        <p:spPr>
          <a:xfrm>
            <a:off x="741680" y="407888"/>
            <a:ext cx="10384465" cy="5741765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7E94DB7-C099-948A-161E-A68FA0BA3A17}"/>
              </a:ext>
            </a:extLst>
          </p:cNvPr>
          <p:cNvSpPr txBox="1"/>
          <p:nvPr/>
        </p:nvSpPr>
        <p:spPr>
          <a:xfrm>
            <a:off x="1065855" y="708347"/>
            <a:ext cx="9513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Summary: From Strain to the Universe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0E2AB5-9702-FEF9-C9E2-994AB0C5841B}"/>
              </a:ext>
            </a:extLst>
          </p:cNvPr>
          <p:cNvSpPr txBox="1"/>
          <p:nvPr/>
        </p:nvSpPr>
        <p:spPr>
          <a:xfrm>
            <a:off x="1065855" y="1657325"/>
            <a:ext cx="987504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Black hole population tells us their </a:t>
            </a:r>
            <a:r>
              <a:rPr lang="en-US" altLang="zh-CN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formation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channel and </a:t>
            </a:r>
            <a:r>
              <a:rPr lang="en-US" altLang="zh-CN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evolutionary</a:t>
            </a:r>
            <a:r>
              <a:rPr lang="en-US" altLang="zh-CN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path.</a:t>
            </a:r>
            <a:r>
              <a:rPr lang="en-US" altLang="zh-CN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Motivated by IMF and PPSN, we tested the </a:t>
            </a:r>
            <a:r>
              <a:rPr lang="en-US" altLang="zh-CN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Power law + Peak</a:t>
            </a:r>
            <a:r>
              <a:rPr lang="en-US" altLang="zh-CN" sz="32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model.</a:t>
            </a:r>
            <a:endParaRPr lang="en-US" altLang="zh-CN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endParaRPr lang="en-US" altLang="zh-CN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endParaRPr lang="en-US" altLang="zh-CN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Three potential outliers; </a:t>
            </a:r>
            <a:r>
              <a:rPr lang="en-US" altLang="zh-CN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GW190924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en-US" altLang="zh-CN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GW190521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, and </a:t>
            </a:r>
            <a:r>
              <a:rPr lang="en-US" altLang="zh-CN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GW190412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; are found; they could be evidence for multiple populations. Individual event can significantly </a:t>
            </a:r>
            <a:r>
              <a:rPr lang="en-US" altLang="zh-CN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lower the uncertainty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—</a:t>
            </a:r>
            <a:r>
              <a:rPr lang="en-US" altLang="zh-CN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O4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will tell us more!</a:t>
            </a:r>
          </a:p>
          <a:p>
            <a:endParaRPr lang="en-US" altLang="zh-CN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endParaRPr lang="en-US" altLang="zh-CN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Posterior predictive checks shows under “Power Law + Peak” model, the observed and inferred population </a:t>
            </a:r>
            <a:r>
              <a:rPr lang="en-US" altLang="zh-CN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agree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  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8CF521-35C3-416B-5670-D2C9F659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320156D-D1AC-E12D-F408-4F41078971A2}"/>
              </a:ext>
            </a:extLst>
          </p:cNvPr>
          <p:cNvSpPr/>
          <p:nvPr/>
        </p:nvSpPr>
        <p:spPr>
          <a:xfrm>
            <a:off x="1016227" y="3429000"/>
            <a:ext cx="10159546" cy="287894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7EC185-DF18-F656-9D58-ADACAA7E2BCA}"/>
              </a:ext>
            </a:extLst>
          </p:cNvPr>
          <p:cNvSpPr txBox="1"/>
          <p:nvPr/>
        </p:nvSpPr>
        <p:spPr>
          <a:xfrm>
            <a:off x="5654800" y="3727414"/>
            <a:ext cx="5019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grateful for the support from: My mentors Alan Weinstein and Jacob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Golomb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Ligo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scientific collaboration, California institution of technology student faculty program, and the National science foundation. I also want to thank all of  my fellow SURF students and all the graduate students and postdocs for this wonderful time.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5E88FB-03F5-EB5A-0D19-913A20670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03" y="3486175"/>
            <a:ext cx="1301318" cy="1308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55C8A91-2146-5030-1901-9E467B3E8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60" y="3686491"/>
            <a:ext cx="1437156" cy="11819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D045A04-2AD1-CB49-CB61-50E21A05A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51" y="5017061"/>
            <a:ext cx="1949849" cy="10821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3B70228-139D-E10C-48EC-801C7DF80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227" y="161542"/>
            <a:ext cx="10159546" cy="326745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4B3014B-9290-15E8-BB3F-A2DF559C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5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2FDA2E2-3F70-72CB-11CD-30AAB09B1659}"/>
              </a:ext>
            </a:extLst>
          </p:cNvPr>
          <p:cNvSpPr/>
          <p:nvPr/>
        </p:nvSpPr>
        <p:spPr>
          <a:xfrm>
            <a:off x="1617239" y="1506342"/>
            <a:ext cx="4130193" cy="3918341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73118AB-76AE-9A05-7351-350894B2FB28}"/>
              </a:ext>
            </a:extLst>
          </p:cNvPr>
          <p:cNvSpPr txBox="1"/>
          <p:nvPr/>
        </p:nvSpPr>
        <p:spPr>
          <a:xfrm>
            <a:off x="1884446" y="3105834"/>
            <a:ext cx="359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Questions?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BA32196-7E33-8087-1A9C-A94930DBFDAE}"/>
              </a:ext>
            </a:extLst>
          </p:cNvPr>
          <p:cNvSpPr/>
          <p:nvPr/>
        </p:nvSpPr>
        <p:spPr>
          <a:xfrm>
            <a:off x="6444570" y="1506342"/>
            <a:ext cx="4744180" cy="3918341"/>
          </a:xfrm>
          <a:prstGeom prst="roundRect">
            <a:avLst>
              <a:gd name="adj" fmla="val 6084"/>
            </a:avLst>
          </a:prstGeom>
          <a:blipFill>
            <a:blip r:embed="rId3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D86618-645C-4193-3A45-1B60E1614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58FDBC-17C9-17CA-517F-1B55EF9F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5803776-0494-9628-E674-96567BA2B603}"/>
              </a:ext>
            </a:extLst>
          </p:cNvPr>
          <p:cNvSpPr txBox="1"/>
          <p:nvPr/>
        </p:nvSpPr>
        <p:spPr>
          <a:xfrm>
            <a:off x="646143" y="585923"/>
            <a:ext cx="7579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Redshift Evolution of Mass Distribution</a:t>
            </a:r>
            <a:endParaRPr lang="zh-CN" altLang="en-US" sz="4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0EC937-D5B0-8EC7-6531-17A95EF1F255}"/>
              </a:ext>
            </a:extLst>
          </p:cNvPr>
          <p:cNvSpPr/>
          <p:nvPr/>
        </p:nvSpPr>
        <p:spPr>
          <a:xfrm>
            <a:off x="745369" y="1501727"/>
            <a:ext cx="4964315" cy="4622627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9CEB075-A304-7B12-50B3-2C8219498698}"/>
              </a:ext>
            </a:extLst>
          </p:cNvPr>
          <p:cNvSpPr/>
          <p:nvPr/>
        </p:nvSpPr>
        <p:spPr>
          <a:xfrm>
            <a:off x="6566274" y="1501726"/>
            <a:ext cx="4964315" cy="4622627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703C131-DBB5-D2D5-8FD5-DE2FCF210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39" y="1818168"/>
            <a:ext cx="3890185" cy="28411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2D86521-9735-93E4-4CA9-937608326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223" y="1818168"/>
            <a:ext cx="3902838" cy="284114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BFF9D32-C00F-6475-DE89-F4259A9DE07B}"/>
              </a:ext>
            </a:extLst>
          </p:cNvPr>
          <p:cNvSpPr txBox="1"/>
          <p:nvPr/>
        </p:nvSpPr>
        <p:spPr>
          <a:xfrm>
            <a:off x="1371140" y="4839968"/>
            <a:ext cx="3595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GW190805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with redshift &gt; 1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High constraining power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02FDBAE-CA01-5E07-5ECD-2342E68C1A1A}"/>
              </a:ext>
            </a:extLst>
          </p:cNvPr>
          <p:cNvSpPr txBox="1"/>
          <p:nvPr/>
        </p:nvSpPr>
        <p:spPr>
          <a:xfrm>
            <a:off x="7065223" y="4809191"/>
            <a:ext cx="41733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Madau</a:t>
            </a:r>
            <a:r>
              <a:rPr lang="en-US" altLang="zh-CN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-Dickinson 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Stellar Evolution Model. More accurate priors.</a:t>
            </a:r>
          </a:p>
        </p:txBody>
      </p:sp>
    </p:spTree>
    <p:extLst>
      <p:ext uri="{BB962C8B-B14F-4D97-AF65-F5344CB8AC3E}">
        <p14:creationId xmlns:p14="http://schemas.microsoft.com/office/powerpoint/2010/main" val="382657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Gravitational Wave Catalog Reveals Black Holes of 'All Shapes and Sizes'">
            <a:extLst>
              <a:ext uri="{FF2B5EF4-FFF2-40B4-BE49-F238E27FC236}">
                <a16:creationId xmlns:a16="http://schemas.microsoft.com/office/drawing/2014/main" id="{B0D9BE02-03C4-BD27-FC5B-AFEDEBCA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0" y="294069"/>
            <a:ext cx="10571480" cy="634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72C9949-FCEE-D7ED-138B-11EE8FB0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5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D31EFAF-FD8B-607B-388B-07D44A36D044}"/>
              </a:ext>
            </a:extLst>
          </p:cNvPr>
          <p:cNvSpPr/>
          <p:nvPr/>
        </p:nvSpPr>
        <p:spPr>
          <a:xfrm>
            <a:off x="1205992" y="469900"/>
            <a:ext cx="4191508" cy="582930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D608FE0-E5EB-59E8-FFF7-53E55C358A13}"/>
              </a:ext>
            </a:extLst>
          </p:cNvPr>
          <p:cNvSpPr/>
          <p:nvPr/>
        </p:nvSpPr>
        <p:spPr>
          <a:xfrm>
            <a:off x="2976880" y="924560"/>
            <a:ext cx="711200" cy="6705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6705DA5F-7627-4DBD-1461-6878A0EC345A}"/>
              </a:ext>
            </a:extLst>
          </p:cNvPr>
          <p:cNvSpPr/>
          <p:nvPr/>
        </p:nvSpPr>
        <p:spPr>
          <a:xfrm>
            <a:off x="2692400" y="1731010"/>
            <a:ext cx="548640" cy="504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4FE2B82-4B5F-B1F9-FCF7-FA1BF2495306}"/>
              </a:ext>
            </a:extLst>
          </p:cNvPr>
          <p:cNvSpPr/>
          <p:nvPr/>
        </p:nvSpPr>
        <p:spPr>
          <a:xfrm>
            <a:off x="2344420" y="2410460"/>
            <a:ext cx="401320" cy="386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A69C8A9-8E1B-CE18-072D-CF48F49D51B2}"/>
              </a:ext>
            </a:extLst>
          </p:cNvPr>
          <p:cNvSpPr/>
          <p:nvPr/>
        </p:nvSpPr>
        <p:spPr>
          <a:xfrm>
            <a:off x="3413760" y="1731010"/>
            <a:ext cx="548640" cy="504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DD9EABE-EACE-5FD9-297F-9F734A87C6D0}"/>
              </a:ext>
            </a:extLst>
          </p:cNvPr>
          <p:cNvSpPr/>
          <p:nvPr/>
        </p:nvSpPr>
        <p:spPr>
          <a:xfrm>
            <a:off x="2885474" y="2407566"/>
            <a:ext cx="401320" cy="386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F8470E2-72A2-A07F-AD8D-016135A4DD09}"/>
              </a:ext>
            </a:extLst>
          </p:cNvPr>
          <p:cNvSpPr/>
          <p:nvPr/>
        </p:nvSpPr>
        <p:spPr>
          <a:xfrm>
            <a:off x="3487420" y="2413000"/>
            <a:ext cx="401320" cy="386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93299BC-9CF7-4B30-355A-8C1AFD172E37}"/>
              </a:ext>
            </a:extLst>
          </p:cNvPr>
          <p:cNvSpPr/>
          <p:nvPr/>
        </p:nvSpPr>
        <p:spPr>
          <a:xfrm>
            <a:off x="4043045" y="2410460"/>
            <a:ext cx="401320" cy="386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CE39C93-F60F-27D7-E1EC-CF74E2838DC0}"/>
              </a:ext>
            </a:extLst>
          </p:cNvPr>
          <p:cNvSpPr/>
          <p:nvPr/>
        </p:nvSpPr>
        <p:spPr>
          <a:xfrm>
            <a:off x="2378459" y="3161414"/>
            <a:ext cx="330835" cy="3149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6057265-B767-3ED4-8299-7FD8208627EF}"/>
              </a:ext>
            </a:extLst>
          </p:cNvPr>
          <p:cNvSpPr/>
          <p:nvPr/>
        </p:nvSpPr>
        <p:spPr>
          <a:xfrm>
            <a:off x="2598422" y="2834640"/>
            <a:ext cx="330835" cy="3149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DB73621-DC0F-A279-1072-EB1E34D27ACA}"/>
              </a:ext>
            </a:extLst>
          </p:cNvPr>
          <p:cNvSpPr/>
          <p:nvPr/>
        </p:nvSpPr>
        <p:spPr>
          <a:xfrm>
            <a:off x="3061066" y="3197860"/>
            <a:ext cx="330835" cy="3149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F972AC87-A9DA-01F4-874A-59ED795AE990}"/>
              </a:ext>
            </a:extLst>
          </p:cNvPr>
          <p:cNvSpPr/>
          <p:nvPr/>
        </p:nvSpPr>
        <p:spPr>
          <a:xfrm>
            <a:off x="3228486" y="2813966"/>
            <a:ext cx="330835" cy="3149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4F8B157-237D-8458-82EE-CE386D31EBE5}"/>
              </a:ext>
            </a:extLst>
          </p:cNvPr>
          <p:cNvSpPr/>
          <p:nvPr/>
        </p:nvSpPr>
        <p:spPr>
          <a:xfrm>
            <a:off x="3823649" y="2882900"/>
            <a:ext cx="330835" cy="3149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00F07BD3-A8D2-2869-6D16-78B8D1EC67AC}"/>
              </a:ext>
            </a:extLst>
          </p:cNvPr>
          <p:cNvSpPr/>
          <p:nvPr/>
        </p:nvSpPr>
        <p:spPr>
          <a:xfrm>
            <a:off x="4295932" y="2882900"/>
            <a:ext cx="330835" cy="3149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20A4DD7E-6D42-D309-92BF-FFA5659647A9}"/>
              </a:ext>
            </a:extLst>
          </p:cNvPr>
          <p:cNvSpPr/>
          <p:nvPr/>
        </p:nvSpPr>
        <p:spPr>
          <a:xfrm>
            <a:off x="3578255" y="3197860"/>
            <a:ext cx="330835" cy="3149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14F1CA92-02B6-4868-8D4A-C4C2734CB47C}"/>
              </a:ext>
            </a:extLst>
          </p:cNvPr>
          <p:cNvSpPr/>
          <p:nvPr/>
        </p:nvSpPr>
        <p:spPr>
          <a:xfrm>
            <a:off x="2037395" y="2796540"/>
            <a:ext cx="330835" cy="3149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3F509B00-89FA-7DFC-5FEB-8BB61248473D}"/>
              </a:ext>
            </a:extLst>
          </p:cNvPr>
          <p:cNvSpPr/>
          <p:nvPr/>
        </p:nvSpPr>
        <p:spPr>
          <a:xfrm>
            <a:off x="1912270" y="3151608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F32B81F4-CD68-F32F-6D54-52201B1E6ED0}"/>
              </a:ext>
            </a:extLst>
          </p:cNvPr>
          <p:cNvSpPr/>
          <p:nvPr/>
        </p:nvSpPr>
        <p:spPr>
          <a:xfrm>
            <a:off x="2100112" y="3487480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E3F2ACC8-6F8C-E771-3544-5FC7009CF29F}"/>
              </a:ext>
            </a:extLst>
          </p:cNvPr>
          <p:cNvSpPr/>
          <p:nvPr/>
        </p:nvSpPr>
        <p:spPr>
          <a:xfrm>
            <a:off x="1805945" y="3661144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87873ECC-1493-32F1-177C-47E2ECBDC9CA}"/>
              </a:ext>
            </a:extLst>
          </p:cNvPr>
          <p:cNvSpPr/>
          <p:nvPr/>
        </p:nvSpPr>
        <p:spPr>
          <a:xfrm>
            <a:off x="2454531" y="3622158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16AE907F-C48C-5140-C57A-1B72887858C4}"/>
              </a:ext>
            </a:extLst>
          </p:cNvPr>
          <p:cNvSpPr/>
          <p:nvPr/>
        </p:nvSpPr>
        <p:spPr>
          <a:xfrm>
            <a:off x="4584587" y="3512289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AEB4766F-5726-9A1D-8F70-528C2DD4E700}"/>
              </a:ext>
            </a:extLst>
          </p:cNvPr>
          <p:cNvSpPr/>
          <p:nvPr/>
        </p:nvSpPr>
        <p:spPr>
          <a:xfrm>
            <a:off x="3482344" y="3926958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1946BD3-5F5D-4063-7F38-84F5CEEA6519}"/>
              </a:ext>
            </a:extLst>
          </p:cNvPr>
          <p:cNvSpPr/>
          <p:nvPr/>
        </p:nvSpPr>
        <p:spPr>
          <a:xfrm>
            <a:off x="3131470" y="3916326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37D0B91-D985-33D6-4800-097DF45D9A15}"/>
              </a:ext>
            </a:extLst>
          </p:cNvPr>
          <p:cNvSpPr/>
          <p:nvPr/>
        </p:nvSpPr>
        <p:spPr>
          <a:xfrm>
            <a:off x="2759331" y="3884428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29CD72FA-7783-6CDF-DE16-DB4AA0A1560B}"/>
              </a:ext>
            </a:extLst>
          </p:cNvPr>
          <p:cNvSpPr/>
          <p:nvPr/>
        </p:nvSpPr>
        <p:spPr>
          <a:xfrm>
            <a:off x="3819042" y="3767470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4C492ABB-B96F-F93B-A451-F8B88A58E746}"/>
              </a:ext>
            </a:extLst>
          </p:cNvPr>
          <p:cNvSpPr/>
          <p:nvPr/>
        </p:nvSpPr>
        <p:spPr>
          <a:xfrm>
            <a:off x="4269154" y="3685953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D431E3AD-A129-459E-6031-52EB7B4C3062}"/>
              </a:ext>
            </a:extLst>
          </p:cNvPr>
          <p:cNvSpPr/>
          <p:nvPr/>
        </p:nvSpPr>
        <p:spPr>
          <a:xfrm>
            <a:off x="2784140" y="3533554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9A6B1017-925B-87A2-7168-4D637FC601BA}"/>
              </a:ext>
            </a:extLst>
          </p:cNvPr>
          <p:cNvSpPr/>
          <p:nvPr/>
        </p:nvSpPr>
        <p:spPr>
          <a:xfrm>
            <a:off x="3106661" y="3572540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8718D170-5369-2258-E21E-3AA125E4D747}"/>
              </a:ext>
            </a:extLst>
          </p:cNvPr>
          <p:cNvSpPr/>
          <p:nvPr/>
        </p:nvSpPr>
        <p:spPr>
          <a:xfrm>
            <a:off x="3507154" y="3561907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5394CD59-427C-FFCA-2A81-DABA785F78AC}"/>
              </a:ext>
            </a:extLst>
          </p:cNvPr>
          <p:cNvSpPr/>
          <p:nvPr/>
        </p:nvSpPr>
        <p:spPr>
          <a:xfrm>
            <a:off x="3936001" y="3452038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67042594-A266-7B4B-618A-FDD4D661A5E6}"/>
              </a:ext>
            </a:extLst>
          </p:cNvPr>
          <p:cNvSpPr/>
          <p:nvPr/>
        </p:nvSpPr>
        <p:spPr>
          <a:xfrm>
            <a:off x="4226820" y="3284220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DC073913-36B8-691D-E658-15C40D03BE54}"/>
              </a:ext>
            </a:extLst>
          </p:cNvPr>
          <p:cNvSpPr/>
          <p:nvPr/>
        </p:nvSpPr>
        <p:spPr>
          <a:xfrm>
            <a:off x="4598554" y="3197860"/>
            <a:ext cx="284589" cy="2499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2859FE72-6389-B54E-2BE7-42814D425100}"/>
              </a:ext>
            </a:extLst>
          </p:cNvPr>
          <p:cNvSpPr/>
          <p:nvPr/>
        </p:nvSpPr>
        <p:spPr>
          <a:xfrm>
            <a:off x="1862652" y="4022652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7B6FF090-40AE-E834-EBD3-626DE2CA5533}"/>
              </a:ext>
            </a:extLst>
          </p:cNvPr>
          <p:cNvSpPr/>
          <p:nvPr/>
        </p:nvSpPr>
        <p:spPr>
          <a:xfrm>
            <a:off x="2412001" y="3969488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91ABF75E-00A5-6AA8-02F4-3A181C4190D9}"/>
              </a:ext>
            </a:extLst>
          </p:cNvPr>
          <p:cNvSpPr/>
          <p:nvPr/>
        </p:nvSpPr>
        <p:spPr>
          <a:xfrm>
            <a:off x="2663637" y="4171507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2F45B404-BD75-62DE-4C2B-5DEB5B3813AA}"/>
              </a:ext>
            </a:extLst>
          </p:cNvPr>
          <p:cNvSpPr/>
          <p:nvPr/>
        </p:nvSpPr>
        <p:spPr>
          <a:xfrm>
            <a:off x="2178084" y="4408967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6F820141-7976-EA01-1214-77287047E4F9}"/>
              </a:ext>
            </a:extLst>
          </p:cNvPr>
          <p:cNvSpPr/>
          <p:nvPr/>
        </p:nvSpPr>
        <p:spPr>
          <a:xfrm>
            <a:off x="4308140" y="4022651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37100BF4-EB91-6BF3-A83D-E75879C67A8F}"/>
              </a:ext>
            </a:extLst>
          </p:cNvPr>
          <p:cNvSpPr/>
          <p:nvPr/>
        </p:nvSpPr>
        <p:spPr>
          <a:xfrm>
            <a:off x="4205359" y="4231758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ED3D2436-958E-A9D1-E0D2-F64C651FF48F}"/>
              </a:ext>
            </a:extLst>
          </p:cNvPr>
          <p:cNvSpPr/>
          <p:nvPr/>
        </p:nvSpPr>
        <p:spPr>
          <a:xfrm>
            <a:off x="3819042" y="4107711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932C6D9A-4CA8-EF6B-FE6D-A1F961F7ACCE}"/>
              </a:ext>
            </a:extLst>
          </p:cNvPr>
          <p:cNvSpPr/>
          <p:nvPr/>
        </p:nvSpPr>
        <p:spPr>
          <a:xfrm>
            <a:off x="2922363" y="4238847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2AC0DED3-D951-7BD5-AEF1-E5A0EAA4D7D0}"/>
              </a:ext>
            </a:extLst>
          </p:cNvPr>
          <p:cNvSpPr/>
          <p:nvPr/>
        </p:nvSpPr>
        <p:spPr>
          <a:xfrm>
            <a:off x="1983154" y="4263656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0238DED1-A40C-C306-D2F9-6A57F067ACE5}"/>
              </a:ext>
            </a:extLst>
          </p:cNvPr>
          <p:cNvSpPr/>
          <p:nvPr/>
        </p:nvSpPr>
        <p:spPr>
          <a:xfrm>
            <a:off x="1738605" y="4253023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461149AD-4C98-D5A0-7815-EE98592157EA}"/>
              </a:ext>
            </a:extLst>
          </p:cNvPr>
          <p:cNvSpPr/>
          <p:nvPr/>
        </p:nvSpPr>
        <p:spPr>
          <a:xfrm>
            <a:off x="2599842" y="4483395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50F6F314-52DA-2DAB-9D35-05FD9D94D264}"/>
              </a:ext>
            </a:extLst>
          </p:cNvPr>
          <p:cNvSpPr/>
          <p:nvPr/>
        </p:nvSpPr>
        <p:spPr>
          <a:xfrm>
            <a:off x="2879833" y="4550735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A532197E-9BD4-D6D4-3C99-FDF84727E84E}"/>
              </a:ext>
            </a:extLst>
          </p:cNvPr>
          <p:cNvSpPr/>
          <p:nvPr/>
        </p:nvSpPr>
        <p:spPr>
          <a:xfrm>
            <a:off x="3166912" y="4440865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5FB13B0B-F31E-DF2F-1988-0E3D2AC04EB2}"/>
              </a:ext>
            </a:extLst>
          </p:cNvPr>
          <p:cNvSpPr/>
          <p:nvPr/>
        </p:nvSpPr>
        <p:spPr>
          <a:xfrm>
            <a:off x="3439814" y="4515293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8E669F8B-FD91-F6C8-60A2-9690AD327A65}"/>
              </a:ext>
            </a:extLst>
          </p:cNvPr>
          <p:cNvSpPr/>
          <p:nvPr/>
        </p:nvSpPr>
        <p:spPr>
          <a:xfrm>
            <a:off x="2146186" y="4086446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F6D7461D-B7D1-9BA0-77CB-34D971E0B599}"/>
              </a:ext>
            </a:extLst>
          </p:cNvPr>
          <p:cNvSpPr/>
          <p:nvPr/>
        </p:nvSpPr>
        <p:spPr>
          <a:xfrm>
            <a:off x="3691451" y="4511749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8323A172-F283-4725-9BDE-94BA2EC95B44}"/>
              </a:ext>
            </a:extLst>
          </p:cNvPr>
          <p:cNvSpPr/>
          <p:nvPr/>
        </p:nvSpPr>
        <p:spPr>
          <a:xfrm>
            <a:off x="2404912" y="4224670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7E27AFBD-95E7-B600-350C-2E37F0147A39}"/>
              </a:ext>
            </a:extLst>
          </p:cNvPr>
          <p:cNvSpPr/>
          <p:nvPr/>
        </p:nvSpPr>
        <p:spPr>
          <a:xfrm>
            <a:off x="4740531" y="3887972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89EA6EC0-D312-E2D4-A98C-9A0AC16607D3}"/>
              </a:ext>
            </a:extLst>
          </p:cNvPr>
          <p:cNvSpPr/>
          <p:nvPr/>
        </p:nvSpPr>
        <p:spPr>
          <a:xfrm>
            <a:off x="5020521" y="3955312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BA8CA842-B791-369E-9476-5F1DA31C4EC4}"/>
              </a:ext>
            </a:extLst>
          </p:cNvPr>
          <p:cNvSpPr/>
          <p:nvPr/>
        </p:nvSpPr>
        <p:spPr>
          <a:xfrm>
            <a:off x="4563322" y="3994297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A3EBF112-AEDB-2603-50E4-3F22DBC551CB}"/>
              </a:ext>
            </a:extLst>
          </p:cNvPr>
          <p:cNvSpPr/>
          <p:nvPr/>
        </p:nvSpPr>
        <p:spPr>
          <a:xfrm>
            <a:off x="4829135" y="4139609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811769C5-2BD0-635E-E631-9A97AE89F5FD}"/>
              </a:ext>
            </a:extLst>
          </p:cNvPr>
          <p:cNvSpPr/>
          <p:nvPr/>
        </p:nvSpPr>
        <p:spPr>
          <a:xfrm>
            <a:off x="4024605" y="4015563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37CE17FC-979D-0A8D-5665-96C7673D5DD4}"/>
              </a:ext>
            </a:extLst>
          </p:cNvPr>
          <p:cNvSpPr/>
          <p:nvPr/>
        </p:nvSpPr>
        <p:spPr>
          <a:xfrm>
            <a:off x="4552688" y="4260112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DAD80465-A168-3AEB-D726-39E0A60D02A8}"/>
              </a:ext>
            </a:extLst>
          </p:cNvPr>
          <p:cNvSpPr/>
          <p:nvPr/>
        </p:nvSpPr>
        <p:spPr>
          <a:xfrm>
            <a:off x="3244884" y="4206949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A893AE8D-BF3C-0A82-5C4F-9B52E1CAAAC5}"/>
              </a:ext>
            </a:extLst>
          </p:cNvPr>
          <p:cNvSpPr/>
          <p:nvPr/>
        </p:nvSpPr>
        <p:spPr>
          <a:xfrm>
            <a:off x="3999795" y="4401879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0977D374-6002-9E41-2D6D-19D111D80CFC}"/>
              </a:ext>
            </a:extLst>
          </p:cNvPr>
          <p:cNvSpPr/>
          <p:nvPr/>
        </p:nvSpPr>
        <p:spPr>
          <a:xfrm>
            <a:off x="4768884" y="4384158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2792A719-D3B5-11CA-4C55-6DC2CBCFF4D2}"/>
              </a:ext>
            </a:extLst>
          </p:cNvPr>
          <p:cNvSpPr/>
          <p:nvPr/>
        </p:nvSpPr>
        <p:spPr>
          <a:xfrm>
            <a:off x="4375479" y="4472763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73071B55-D948-7CF7-6F47-6FA6949F2DDC}"/>
              </a:ext>
            </a:extLst>
          </p:cNvPr>
          <p:cNvSpPr/>
          <p:nvPr/>
        </p:nvSpPr>
        <p:spPr>
          <a:xfrm>
            <a:off x="1564940" y="4015563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D3A12A16-A19C-461E-9F61-33824DEE8E3C}"/>
              </a:ext>
            </a:extLst>
          </p:cNvPr>
          <p:cNvSpPr/>
          <p:nvPr/>
        </p:nvSpPr>
        <p:spPr>
          <a:xfrm>
            <a:off x="5063052" y="4295553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E8BF7FE2-5CC3-D661-B507-8365E03C4D95}"/>
              </a:ext>
            </a:extLst>
          </p:cNvPr>
          <p:cNvSpPr/>
          <p:nvPr/>
        </p:nvSpPr>
        <p:spPr>
          <a:xfrm>
            <a:off x="1529498" y="4270744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E2F70A6F-F8E5-AB2A-70C5-F85485DE9205}"/>
              </a:ext>
            </a:extLst>
          </p:cNvPr>
          <p:cNvSpPr/>
          <p:nvPr/>
        </p:nvSpPr>
        <p:spPr>
          <a:xfrm>
            <a:off x="3609936" y="4281377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7042E18A-64D9-ACC4-B8F5-93B7CA007160}"/>
              </a:ext>
            </a:extLst>
          </p:cNvPr>
          <p:cNvSpPr/>
          <p:nvPr/>
        </p:nvSpPr>
        <p:spPr>
          <a:xfrm>
            <a:off x="2146186" y="3831265"/>
            <a:ext cx="169349" cy="179100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60F712DC-4CAB-76EE-3F34-DB670A91E652}"/>
              </a:ext>
            </a:extLst>
          </p:cNvPr>
          <p:cNvSpPr/>
          <p:nvPr/>
        </p:nvSpPr>
        <p:spPr>
          <a:xfrm>
            <a:off x="6901007" y="579120"/>
            <a:ext cx="4191508" cy="572008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C2598EF1-60FA-FDB0-1B11-66F137531324}"/>
              </a:ext>
            </a:extLst>
          </p:cNvPr>
          <p:cNvSpPr/>
          <p:nvPr/>
        </p:nvSpPr>
        <p:spPr>
          <a:xfrm>
            <a:off x="7258513" y="1243330"/>
            <a:ext cx="3601720" cy="327914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F4477D51-3E6D-9B2D-85CC-EADCEB8FFDB4}"/>
              </a:ext>
            </a:extLst>
          </p:cNvPr>
          <p:cNvSpPr txBox="1"/>
          <p:nvPr/>
        </p:nvSpPr>
        <p:spPr>
          <a:xfrm>
            <a:off x="1684453" y="5187983"/>
            <a:ext cx="359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Initial Mass Function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(IMF)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92F26C4A-D3E7-38A6-0049-CC66D8E2CBD1}"/>
              </a:ext>
            </a:extLst>
          </p:cNvPr>
          <p:cNvSpPr txBox="1"/>
          <p:nvPr/>
        </p:nvSpPr>
        <p:spPr>
          <a:xfrm>
            <a:off x="5657796" y="2256772"/>
            <a:ext cx="10674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+</a:t>
            </a:r>
            <a:endParaRPr lang="zh-CN" alt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B39FA547-17D0-F0DF-7399-424BA581F6C6}"/>
              </a:ext>
            </a:extLst>
          </p:cNvPr>
          <p:cNvSpPr txBox="1"/>
          <p:nvPr/>
        </p:nvSpPr>
        <p:spPr>
          <a:xfrm>
            <a:off x="7258513" y="4884144"/>
            <a:ext cx="359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Pulsational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pair-instability supernova (PPSN)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857EA380-0341-21B6-5E2F-65318BE1024C}"/>
              </a:ext>
            </a:extLst>
          </p:cNvPr>
          <p:cNvSpPr txBox="1"/>
          <p:nvPr/>
        </p:nvSpPr>
        <p:spPr>
          <a:xfrm>
            <a:off x="12434" y="6564206"/>
            <a:ext cx="32743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CN" sz="1200" dirty="0">
                <a:solidFill>
                  <a:schemeClr val="bg2">
                    <a:lumMod val="90000"/>
                  </a:schemeClr>
                </a:solidFill>
                <a:effectLst/>
                <a:latin typeface="Helvetica Neue"/>
              </a:rPr>
              <a:t>Image Credit: NASA, ESA, CSA, and STScI</a:t>
            </a:r>
            <a:endParaRPr lang="zh-CN" alt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26586A-6D1D-536A-724F-B3106B0C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4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B355825-B64B-F539-3CED-D6796E84B7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7" t="3447" r="71802" b="3447"/>
          <a:stretch/>
        </p:blipFill>
        <p:spPr>
          <a:xfrm>
            <a:off x="163021" y="1164523"/>
            <a:ext cx="2892056" cy="329557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1AC6BA2-3518-BAFD-E068-22762A217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127" t="4305" r="2152" b="2588"/>
          <a:stretch/>
        </p:blipFill>
        <p:spPr>
          <a:xfrm>
            <a:off x="9253858" y="1164523"/>
            <a:ext cx="2892056" cy="329557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153683E-BEAC-F8E4-218B-E192AC2A9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17" t="6894" r="25262"/>
          <a:stretch/>
        </p:blipFill>
        <p:spPr>
          <a:xfrm>
            <a:off x="6223579" y="1164523"/>
            <a:ext cx="2892056" cy="329557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0E0469-84B1-B9DC-16BB-B974B3FF2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32" t="4305" r="48547" b="2588"/>
          <a:stretch/>
        </p:blipFill>
        <p:spPr>
          <a:xfrm>
            <a:off x="3193300" y="1164523"/>
            <a:ext cx="2892056" cy="329557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6FF7B45-F402-1349-F19B-5B97C723BB9F}"/>
              </a:ext>
            </a:extLst>
          </p:cNvPr>
          <p:cNvSpPr txBox="1"/>
          <p:nvPr/>
        </p:nvSpPr>
        <p:spPr>
          <a:xfrm>
            <a:off x="1036535" y="5133752"/>
            <a:ext cx="2752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Model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9BA16EA-8D04-413D-D07E-A2BDB3FD1C9B}"/>
              </a:ext>
            </a:extLst>
          </p:cNvPr>
          <p:cNvSpPr txBox="1"/>
          <p:nvPr/>
        </p:nvSpPr>
        <p:spPr>
          <a:xfrm>
            <a:off x="3381969" y="5133752"/>
            <a:ext cx="707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DA17127-3AA6-8C9E-1DF8-861A996C8D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8604" b="3742"/>
          <a:stretch/>
        </p:blipFill>
        <p:spPr>
          <a:xfrm>
            <a:off x="2520324" y="833757"/>
            <a:ext cx="7151352" cy="3957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39700" dist="38100" dir="5400000" sx="103000" sy="103000" algn="t" rotWithShape="0">
              <a:prstClr val="black">
                <a:alpha val="60000"/>
              </a:prstClr>
            </a:outerShdw>
          </a:effectLst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FFE15CE-EB1E-D4AD-9517-A450DF7A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5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头: 右 6">
            <a:extLst>
              <a:ext uri="{FF2B5EF4-FFF2-40B4-BE49-F238E27FC236}">
                <a16:creationId xmlns:a16="http://schemas.microsoft.com/office/drawing/2014/main" id="{9A2034A8-1141-66B9-FA91-2020F913E682}"/>
              </a:ext>
            </a:extLst>
          </p:cNvPr>
          <p:cNvSpPr/>
          <p:nvPr/>
        </p:nvSpPr>
        <p:spPr>
          <a:xfrm>
            <a:off x="3189039" y="2289864"/>
            <a:ext cx="4913274" cy="1672349"/>
          </a:xfrm>
          <a:custGeom>
            <a:avLst/>
            <a:gdLst>
              <a:gd name="connsiteX0" fmla="*/ 0 w 4020973"/>
              <a:gd name="connsiteY0" fmla="*/ 527071 h 2108283"/>
              <a:gd name="connsiteX1" fmla="*/ 2966832 w 4020973"/>
              <a:gd name="connsiteY1" fmla="*/ 527071 h 2108283"/>
              <a:gd name="connsiteX2" fmla="*/ 2966832 w 4020973"/>
              <a:gd name="connsiteY2" fmla="*/ 0 h 2108283"/>
              <a:gd name="connsiteX3" fmla="*/ 4020973 w 4020973"/>
              <a:gd name="connsiteY3" fmla="*/ 1054142 h 2108283"/>
              <a:gd name="connsiteX4" fmla="*/ 2966832 w 4020973"/>
              <a:gd name="connsiteY4" fmla="*/ 2108283 h 2108283"/>
              <a:gd name="connsiteX5" fmla="*/ 2966832 w 4020973"/>
              <a:gd name="connsiteY5" fmla="*/ 1581212 h 2108283"/>
              <a:gd name="connsiteX6" fmla="*/ 0 w 4020973"/>
              <a:gd name="connsiteY6" fmla="*/ 1581212 h 2108283"/>
              <a:gd name="connsiteX7" fmla="*/ 0 w 4020973"/>
              <a:gd name="connsiteY7" fmla="*/ 527071 h 2108283"/>
              <a:gd name="connsiteX0" fmla="*/ 0 w 4020973"/>
              <a:gd name="connsiteY0" fmla="*/ 282522 h 1863734"/>
              <a:gd name="connsiteX1" fmla="*/ 2966832 w 4020973"/>
              <a:gd name="connsiteY1" fmla="*/ 282522 h 1863734"/>
              <a:gd name="connsiteX2" fmla="*/ 2956200 w 4020973"/>
              <a:gd name="connsiteY2" fmla="*/ 0 h 1863734"/>
              <a:gd name="connsiteX3" fmla="*/ 4020973 w 4020973"/>
              <a:gd name="connsiteY3" fmla="*/ 809593 h 1863734"/>
              <a:gd name="connsiteX4" fmla="*/ 2966832 w 4020973"/>
              <a:gd name="connsiteY4" fmla="*/ 1863734 h 1863734"/>
              <a:gd name="connsiteX5" fmla="*/ 2966832 w 4020973"/>
              <a:gd name="connsiteY5" fmla="*/ 1336663 h 1863734"/>
              <a:gd name="connsiteX6" fmla="*/ 0 w 4020973"/>
              <a:gd name="connsiteY6" fmla="*/ 1336663 h 1863734"/>
              <a:gd name="connsiteX7" fmla="*/ 0 w 4020973"/>
              <a:gd name="connsiteY7" fmla="*/ 282522 h 1863734"/>
              <a:gd name="connsiteX0" fmla="*/ 0 w 4020973"/>
              <a:gd name="connsiteY0" fmla="*/ 282522 h 1555390"/>
              <a:gd name="connsiteX1" fmla="*/ 2966832 w 4020973"/>
              <a:gd name="connsiteY1" fmla="*/ 282522 h 1555390"/>
              <a:gd name="connsiteX2" fmla="*/ 2956200 w 4020973"/>
              <a:gd name="connsiteY2" fmla="*/ 0 h 1555390"/>
              <a:gd name="connsiteX3" fmla="*/ 4020973 w 4020973"/>
              <a:gd name="connsiteY3" fmla="*/ 809593 h 1555390"/>
              <a:gd name="connsiteX4" fmla="*/ 2988097 w 4020973"/>
              <a:gd name="connsiteY4" fmla="*/ 1555390 h 1555390"/>
              <a:gd name="connsiteX5" fmla="*/ 2966832 w 4020973"/>
              <a:gd name="connsiteY5" fmla="*/ 1336663 h 1555390"/>
              <a:gd name="connsiteX6" fmla="*/ 0 w 4020973"/>
              <a:gd name="connsiteY6" fmla="*/ 1336663 h 1555390"/>
              <a:gd name="connsiteX7" fmla="*/ 0 w 4020973"/>
              <a:gd name="connsiteY7" fmla="*/ 282522 h 1555390"/>
              <a:gd name="connsiteX0" fmla="*/ 0 w 4020973"/>
              <a:gd name="connsiteY0" fmla="*/ 282522 h 1672349"/>
              <a:gd name="connsiteX1" fmla="*/ 2966832 w 4020973"/>
              <a:gd name="connsiteY1" fmla="*/ 282522 h 1672349"/>
              <a:gd name="connsiteX2" fmla="*/ 2956200 w 4020973"/>
              <a:gd name="connsiteY2" fmla="*/ 0 h 1672349"/>
              <a:gd name="connsiteX3" fmla="*/ 4020973 w 4020973"/>
              <a:gd name="connsiteY3" fmla="*/ 809593 h 1672349"/>
              <a:gd name="connsiteX4" fmla="*/ 2988097 w 4020973"/>
              <a:gd name="connsiteY4" fmla="*/ 1672349 h 1672349"/>
              <a:gd name="connsiteX5" fmla="*/ 2966832 w 4020973"/>
              <a:gd name="connsiteY5" fmla="*/ 1336663 h 1672349"/>
              <a:gd name="connsiteX6" fmla="*/ 0 w 4020973"/>
              <a:gd name="connsiteY6" fmla="*/ 1336663 h 1672349"/>
              <a:gd name="connsiteX7" fmla="*/ 0 w 4020973"/>
              <a:gd name="connsiteY7" fmla="*/ 282522 h 167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0973" h="1672349">
                <a:moveTo>
                  <a:pt x="0" y="282522"/>
                </a:moveTo>
                <a:lnTo>
                  <a:pt x="2966832" y="282522"/>
                </a:lnTo>
                <a:lnTo>
                  <a:pt x="2956200" y="0"/>
                </a:lnTo>
                <a:lnTo>
                  <a:pt x="4020973" y="809593"/>
                </a:lnTo>
                <a:lnTo>
                  <a:pt x="2988097" y="1672349"/>
                </a:lnTo>
                <a:lnTo>
                  <a:pt x="2966832" y="1336663"/>
                </a:lnTo>
                <a:lnTo>
                  <a:pt x="0" y="1336663"/>
                </a:lnTo>
                <a:lnTo>
                  <a:pt x="0" y="28252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44E735A-C9D5-1CB3-6C13-232B7DC05C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8604" b="3742"/>
          <a:stretch/>
        </p:blipFill>
        <p:spPr>
          <a:xfrm>
            <a:off x="8209464" y="2024605"/>
            <a:ext cx="3783923" cy="2093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39700" dist="38100" dir="5400000" sx="103000" sy="103000" algn="t" rotWithShape="0">
              <a:prstClr val="black">
                <a:alpha val="6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7D01F04-6F12-DC93-D092-4A4B9D59D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17" t="6894" r="25262"/>
          <a:stretch/>
        </p:blipFill>
        <p:spPr>
          <a:xfrm>
            <a:off x="962148" y="1086247"/>
            <a:ext cx="2087940" cy="2379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39700" dist="38100" dir="5400000" sx="103000" sy="103000" algn="t" rotWithShape="0">
              <a:prstClr val="black">
                <a:alpha val="60000"/>
              </a:prstClr>
            </a:outerShdw>
          </a:effectLst>
        </p:spPr>
      </p:pic>
      <p:pic>
        <p:nvPicPr>
          <p:cNvPr id="4" name="Picture 2" descr="New Gravitational Wave Catalog Reveals Black Holes of 'All Shapes and Sizes'">
            <a:extLst>
              <a:ext uri="{FF2B5EF4-FFF2-40B4-BE49-F238E27FC236}">
                <a16:creationId xmlns:a16="http://schemas.microsoft.com/office/drawing/2014/main" id="{BD46D4D0-B27F-3D0F-F2C0-2F1C246F5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0" y="3853132"/>
            <a:ext cx="3186217" cy="1911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39700" dist="38100" dir="5400000" sx="103000" sy="103000" algn="t" rotWithShape="0">
              <a:prstClr val="black">
                <a:alpha val="60000"/>
              </a:prst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D2C6B88-C619-B328-2D40-53BE41983D06}"/>
              </a:ext>
            </a:extLst>
          </p:cNvPr>
          <p:cNvSpPr txBox="1"/>
          <p:nvPr/>
        </p:nvSpPr>
        <p:spPr>
          <a:xfrm>
            <a:off x="4612088" y="4424276"/>
            <a:ext cx="7166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Hierarchical Bayesian Inference</a:t>
            </a:r>
            <a:endParaRPr lang="zh-CN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0F9D3BD-F2BD-9C02-8676-A584D771C6C9}"/>
                  </a:ext>
                </a:extLst>
              </p:cNvPr>
              <p:cNvSpPr txBox="1"/>
              <p:nvPr/>
            </p:nvSpPr>
            <p:spPr>
              <a:xfrm>
                <a:off x="3296190" y="2669176"/>
                <a:ext cx="4011921" cy="804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𝓛</m:t>
                      </m:r>
                      <m:d>
                        <m:dPr>
                          <m:ctrlPr>
                            <a:rPr lang="zh-CN" alt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1" i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e>
                          <m:r>
                            <a:rPr lang="zh-CN" altLang="en-US" sz="2000" b="1" i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</m:d>
                      <m:r>
                        <a:rPr lang="zh-CN" altLang="en-US" sz="2000" b="1" i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zh-CN" altLang="en-US" sz="2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limLoc m:val="undOvr"/>
                              <m:ctrlPr>
                                <a:rPr lang="zh-CN" altLang="en-US" sz="20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000" b="1" i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>
                              <m:r>
                                <a:rPr lang="zh-CN" altLang="en-US" sz="2000" b="1" i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sup>
                            <m:e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zh-CN" altLang="en-US" sz="20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zh-CN" altLang="en-US" sz="2000" b="1" i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  <m:sSub>
                                    <m:sSubPr>
                                      <m:ctrlPr>
                                        <a:rPr lang="zh-CN" altLang="en-US" sz="20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b="1" i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𝛉</m:t>
                                      </m:r>
                                    </m:e>
                                    <m:sub>
                                      <m:r>
                                        <a:rPr lang="zh-CN" altLang="en-US" sz="2000" b="1" i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𝐢</m:t>
                                      </m:r>
                                    </m:sub>
                                  </m:sSub>
                                  <m:r>
                                    <a:rPr lang="zh-CN" altLang="en-US" sz="2000" b="1" i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𝓛</m:t>
                                  </m:r>
                                  <m:d>
                                    <m:dPr>
                                      <m:ctrlPr>
                                        <a:rPr lang="zh-CN" altLang="en-US" sz="20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000" b="1" i="1">
                                              <a:solidFill>
                                                <a:schemeClr val="tx2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b="1" i="0">
                                              <a:solidFill>
                                                <a:schemeClr val="tx2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𝐝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000" b="1" i="0">
                                              <a:solidFill>
                                                <a:schemeClr val="tx2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000" b="1" i="1">
                                              <a:solidFill>
                                                <a:schemeClr val="tx2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b="1" i="0">
                                              <a:solidFill>
                                                <a:schemeClr val="tx2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𝛉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000" b="1" i="0">
                                              <a:solidFill>
                                                <a:schemeClr val="tx2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zh-CN" altLang="en-US" sz="2000" b="1" i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  <m:d>
                                    <m:dPr>
                                      <m:ctrlPr>
                                        <a:rPr lang="zh-CN" altLang="en-US" sz="2000" b="1" i="1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000" b="1" i="1">
                                              <a:solidFill>
                                                <a:schemeClr val="tx2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b="1" i="0">
                                              <a:solidFill>
                                                <a:schemeClr val="tx2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𝛉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000" b="1" i="0">
                                              <a:solidFill>
                                                <a:schemeClr val="tx2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𝐢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zh-CN" altLang="en-US" sz="2000" b="1" i="0">
                                          <a:solidFill>
                                            <a:schemeClr val="tx2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𝚲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zh-CN" altLang="en-US" sz="20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CN" altLang="en-US" sz="20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zh-CN" altLang="en-US" sz="20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𝒅𝒆𝒕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en-US" sz="20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b="1" i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𝚲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 sz="2000" b="1" i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0F9D3BD-F2BD-9C02-8676-A584D771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90" y="2669176"/>
                <a:ext cx="4011921" cy="8046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630B692-E25B-09AC-F87E-6B77C763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EB68B89-37B7-ECC9-5D1B-187566AE8BFC}"/>
              </a:ext>
            </a:extLst>
          </p:cNvPr>
          <p:cNvSpPr/>
          <p:nvPr/>
        </p:nvSpPr>
        <p:spPr>
          <a:xfrm>
            <a:off x="1321982" y="350873"/>
            <a:ext cx="9820939" cy="2812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0AB1CC-A1B2-38F5-2853-6D1297D7C701}"/>
              </a:ext>
            </a:extLst>
          </p:cNvPr>
          <p:cNvSpPr/>
          <p:nvPr/>
        </p:nvSpPr>
        <p:spPr>
          <a:xfrm>
            <a:off x="1343248" y="3652285"/>
            <a:ext cx="9799673" cy="29399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66A5F8-D7FD-503B-9176-5F9296AE01A3}"/>
              </a:ext>
            </a:extLst>
          </p:cNvPr>
          <p:cNvSpPr txBox="1"/>
          <p:nvPr/>
        </p:nvSpPr>
        <p:spPr>
          <a:xfrm>
            <a:off x="2161953" y="3749261"/>
            <a:ext cx="39340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Posterior Predictive Checks:</a:t>
            </a:r>
          </a:p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How good is our fit?</a:t>
            </a:r>
          </a:p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Does the model distribution looks like the estimated ones?</a:t>
            </a:r>
          </a:p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Which is a good model?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14FC45-DFF3-F8C3-430B-307ABA4F3CFD}"/>
              </a:ext>
            </a:extLst>
          </p:cNvPr>
          <p:cNvSpPr txBox="1"/>
          <p:nvPr/>
        </p:nvSpPr>
        <p:spPr>
          <a:xfrm>
            <a:off x="2298404" y="731389"/>
            <a:ext cx="3934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Leave-One-Out:</a:t>
            </a:r>
          </a:p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Which ones are the outliers?</a:t>
            </a:r>
          </a:p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How would they change the estimation?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A52FFC-A6C2-4E7A-3D13-D564DD0F0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4" b="93991" l="3286" r="90000">
                        <a14:foregroundMark x1="29429" y1="24249" x2="29429" y2="24249"/>
                        <a14:foregroundMark x1="35143" y1="32618" x2="35143" y2="32618"/>
                        <a14:foregroundMark x1="38286" y1="42918" x2="38286" y2="42918"/>
                        <a14:foregroundMark x1="42143" y1="48069" x2="42143" y2="48069"/>
                        <a14:foregroundMark x1="57857" y1="57511" x2="57857" y2="57511"/>
                        <a14:foregroundMark x1="62857" y1="68240" x2="62857" y2="68240"/>
                        <a14:foregroundMark x1="48000" y1="70172" x2="48000" y2="70172"/>
                        <a14:foregroundMark x1="44429" y1="81330" x2="44429" y2="81330"/>
                        <a14:foregroundMark x1="34286" y1="63090" x2="34286" y2="63090"/>
                        <a14:foregroundMark x1="27714" y1="51931" x2="27714" y2="51931"/>
                        <a14:foregroundMark x1="25000" y1="44206" x2="25000" y2="44206"/>
                        <a14:foregroundMark x1="22429" y1="32403" x2="22429" y2="32403"/>
                        <a14:foregroundMark x1="11143" y1="34979" x2="11143" y2="34979"/>
                        <a14:foregroundMark x1="14429" y1="43133" x2="14429" y2="43133"/>
                        <a14:foregroundMark x1="15857" y1="52361" x2="15857" y2="52361"/>
                        <a14:foregroundMark x1="6429" y1="47210" x2="6429" y2="47210"/>
                        <a14:foregroundMark x1="8286" y1="57940" x2="8286" y2="57940"/>
                        <a14:foregroundMark x1="3286" y1="48927" x2="3286" y2="48927"/>
                        <a14:foregroundMark x1="18429" y1="60086" x2="18429" y2="60086"/>
                        <a14:foregroundMark x1="22571" y1="70172" x2="22571" y2="70172"/>
                        <a14:foregroundMark x1="17286" y1="77468" x2="17286" y2="77468"/>
                        <a14:foregroundMark x1="25429" y1="82189" x2="25429" y2="82189"/>
                        <a14:foregroundMark x1="34286" y1="75107" x2="34286" y2="75107"/>
                        <a14:foregroundMark x1="25571" y1="53863" x2="25571" y2="53863"/>
                        <a14:foregroundMark x1="37857" y1="87554" x2="37857" y2="87554"/>
                        <a14:foregroundMark x1="52857" y1="89700" x2="52857" y2="89700"/>
                        <a14:foregroundMark x1="61143" y1="94206" x2="61143" y2="94206"/>
                        <a14:foregroundMark x1="63000" y1="86052" x2="63000" y2="86052"/>
                        <a14:foregroundMark x1="57286" y1="79614" x2="57286" y2="79614"/>
                        <a14:foregroundMark x1="68714" y1="78970" x2="68714" y2="78970"/>
                        <a14:foregroundMark x1="75286" y1="86695" x2="75286" y2="86695"/>
                        <a14:foregroundMark x1="79143" y1="78970" x2="79143" y2="78970"/>
                        <a14:foregroundMark x1="77000" y1="71674" x2="77000" y2="71674"/>
                        <a14:foregroundMark x1="75571" y1="64807" x2="75571" y2="64807"/>
                        <a14:foregroundMark x1="70000" y1="54936" x2="70000" y2="54936"/>
                        <a14:foregroundMark x1="61714" y1="46137" x2="61714" y2="46137"/>
                        <a14:foregroundMark x1="53714" y1="35837" x2="53714" y2="35837"/>
                        <a14:foregroundMark x1="46714" y1="26395" x2="46714" y2="26395"/>
                        <a14:foregroundMark x1="39571" y1="19957" x2="39571" y2="19957"/>
                        <a14:foregroundMark x1="43714" y1="11159" x2="43714" y2="11159"/>
                        <a14:foregroundMark x1="52857" y1="15880" x2="52857" y2="15880"/>
                        <a14:foregroundMark x1="52429" y1="8584" x2="52429" y2="8584"/>
                        <a14:foregroundMark x1="62429" y1="16094" x2="62429" y2="16094"/>
                        <a14:foregroundMark x1="57857" y1="25107" x2="57857" y2="25107"/>
                        <a14:foregroundMark x1="65571" y1="34764" x2="65571" y2="34764"/>
                        <a14:foregroundMark x1="76429" y1="39485" x2="76429" y2="39485"/>
                        <a14:foregroundMark x1="74286" y1="48498" x2="74286" y2="48498"/>
                        <a14:foregroundMark x1="79571" y1="55794" x2="79571" y2="55794"/>
                        <a14:foregroundMark x1="84429" y1="61373" x2="84429" y2="61373"/>
                        <a14:foregroundMark x1="88286" y1="69742" x2="88286" y2="69742"/>
                        <a14:foregroundMark x1="88000" y1="78326" x2="88000" y2="78326"/>
                        <a14:foregroundMark x1="62143" y1="57940" x2="62143" y2="57940"/>
                        <a14:backgroundMark x1="8000" y1="11588" x2="8000" y2="11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4209" y="557644"/>
            <a:ext cx="3603302" cy="2398770"/>
          </a:xfrm>
          <a:prstGeom prst="rect">
            <a:avLst/>
          </a:prstGeom>
        </p:spPr>
      </p:pic>
      <p:cxnSp>
        <p:nvCxnSpPr>
          <p:cNvPr id="15" name="连接符: 曲线 14">
            <a:extLst>
              <a:ext uri="{FF2B5EF4-FFF2-40B4-BE49-F238E27FC236}">
                <a16:creationId xmlns:a16="http://schemas.microsoft.com/office/drawing/2014/main" id="{C908395F-ED97-5BAB-B44A-C16944CD8FA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963250" y="1137683"/>
            <a:ext cx="930347" cy="654277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A19E195-6486-251B-F70C-657A5B319D17}"/>
              </a:ext>
            </a:extLst>
          </p:cNvPr>
          <p:cNvSpPr txBox="1"/>
          <p:nvPr/>
        </p:nvSpPr>
        <p:spPr>
          <a:xfrm>
            <a:off x="9490440" y="701897"/>
            <a:ext cx="124224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Catch It!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EDF09B7-A622-78CE-C806-3B3C2B5FF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27046"/>
            <a:ext cx="4437090" cy="2462788"/>
          </a:xfrm>
          <a:prstGeom prst="rect">
            <a:avLst/>
          </a:prstGeom>
        </p:spPr>
      </p:pic>
      <p:cxnSp>
        <p:nvCxnSpPr>
          <p:cNvPr id="19" name="连接符: 曲线 18">
            <a:extLst>
              <a:ext uri="{FF2B5EF4-FFF2-40B4-BE49-F238E27FC236}">
                <a16:creationId xmlns:a16="http://schemas.microsoft.com/office/drawing/2014/main" id="{DD635459-58C5-170B-2FC7-E26338049575}"/>
              </a:ext>
            </a:extLst>
          </p:cNvPr>
          <p:cNvCxnSpPr>
            <a:cxnSpLocks/>
          </p:cNvCxnSpPr>
          <p:nvPr/>
        </p:nvCxnSpPr>
        <p:spPr>
          <a:xfrm rot="10800000">
            <a:off x="7708605" y="4178595"/>
            <a:ext cx="419742" cy="1569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199F2603-EA01-BE4F-F91D-DF7E21E32C50}"/>
              </a:ext>
            </a:extLst>
          </p:cNvPr>
          <p:cNvSpPr txBox="1"/>
          <p:nvPr/>
        </p:nvSpPr>
        <p:spPr>
          <a:xfrm>
            <a:off x="8103004" y="4257092"/>
            <a:ext cx="101519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What’s This?!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761970-EAE4-5213-D737-BC023771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  <p:bldP spid="8" grpId="0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50F8B254-4F82-DC51-F0D3-BA12DD099295}"/>
              </a:ext>
            </a:extLst>
          </p:cNvPr>
          <p:cNvSpPr/>
          <p:nvPr/>
        </p:nvSpPr>
        <p:spPr>
          <a:xfrm>
            <a:off x="713545" y="578464"/>
            <a:ext cx="5123729" cy="2685732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CB4795-BFD6-11EB-29B2-E86BCABB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5A4937D-154B-A34C-45BE-BB9C2B9C453D}"/>
              </a:ext>
            </a:extLst>
          </p:cNvPr>
          <p:cNvSpPr/>
          <p:nvPr/>
        </p:nvSpPr>
        <p:spPr>
          <a:xfrm>
            <a:off x="329609" y="578465"/>
            <a:ext cx="1137682" cy="9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0B76D8-08EE-1C5A-A7EC-8F1D31915BCB}"/>
              </a:ext>
            </a:extLst>
          </p:cNvPr>
          <p:cNvSpPr/>
          <p:nvPr/>
        </p:nvSpPr>
        <p:spPr>
          <a:xfrm>
            <a:off x="1587794" y="1052622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9970889-56C3-03AA-3189-B2C161C49256}"/>
              </a:ext>
            </a:extLst>
          </p:cNvPr>
          <p:cNvSpPr/>
          <p:nvPr/>
        </p:nvSpPr>
        <p:spPr>
          <a:xfrm>
            <a:off x="893133" y="1662222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E237ED-A00F-0A98-1D20-222B810F1E58}"/>
              </a:ext>
            </a:extLst>
          </p:cNvPr>
          <p:cNvSpPr/>
          <p:nvPr/>
        </p:nvSpPr>
        <p:spPr>
          <a:xfrm>
            <a:off x="1587794" y="1662221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76544AD-F57B-7026-202B-70F978EFD643}"/>
              </a:ext>
            </a:extLst>
          </p:cNvPr>
          <p:cNvSpPr/>
          <p:nvPr/>
        </p:nvSpPr>
        <p:spPr>
          <a:xfrm>
            <a:off x="893133" y="2271822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B880861-A148-88F6-634A-FC37A09A0B34}"/>
              </a:ext>
            </a:extLst>
          </p:cNvPr>
          <p:cNvSpPr/>
          <p:nvPr/>
        </p:nvSpPr>
        <p:spPr>
          <a:xfrm>
            <a:off x="1587794" y="2282453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F1EA221-CE12-5A7B-508D-F42290773F0C}"/>
              </a:ext>
            </a:extLst>
          </p:cNvPr>
          <p:cNvSpPr/>
          <p:nvPr/>
        </p:nvSpPr>
        <p:spPr>
          <a:xfrm>
            <a:off x="2282455" y="2282453"/>
            <a:ext cx="574158" cy="5103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F0720E7-66E7-0038-F06B-64E3F3A815B0}"/>
              </a:ext>
            </a:extLst>
          </p:cNvPr>
          <p:cNvSpPr/>
          <p:nvPr/>
        </p:nvSpPr>
        <p:spPr>
          <a:xfrm>
            <a:off x="2282455" y="1662221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C47F0CD-04A4-4BCD-6989-78799D49CAB5}"/>
              </a:ext>
            </a:extLst>
          </p:cNvPr>
          <p:cNvSpPr/>
          <p:nvPr/>
        </p:nvSpPr>
        <p:spPr>
          <a:xfrm>
            <a:off x="6354726" y="3670618"/>
            <a:ext cx="5123729" cy="2685732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138184A-71E3-EA0C-DE64-48BD7E22766E}"/>
              </a:ext>
            </a:extLst>
          </p:cNvPr>
          <p:cNvSpPr/>
          <p:nvPr/>
        </p:nvSpPr>
        <p:spPr>
          <a:xfrm>
            <a:off x="713545" y="3652516"/>
            <a:ext cx="5123729" cy="2685732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E11A7B7-28C9-2329-38D9-DF81C94D65D5}"/>
              </a:ext>
            </a:extLst>
          </p:cNvPr>
          <p:cNvSpPr/>
          <p:nvPr/>
        </p:nvSpPr>
        <p:spPr>
          <a:xfrm>
            <a:off x="6354726" y="578464"/>
            <a:ext cx="5123729" cy="2685732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20FC069C-95E1-D73D-46D9-251DD524C56D}"/>
              </a:ext>
            </a:extLst>
          </p:cNvPr>
          <p:cNvSpPr/>
          <p:nvPr/>
        </p:nvSpPr>
        <p:spPr>
          <a:xfrm>
            <a:off x="2282455" y="1001233"/>
            <a:ext cx="574158" cy="5741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977B0A5-0FDE-9004-C61B-F0F1D003668D}"/>
              </a:ext>
            </a:extLst>
          </p:cNvPr>
          <p:cNvSpPr/>
          <p:nvPr/>
        </p:nvSpPr>
        <p:spPr>
          <a:xfrm>
            <a:off x="329609" y="3738354"/>
            <a:ext cx="1137682" cy="9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914D012-D40A-69D8-4FB1-EEDA85A6A457}"/>
              </a:ext>
            </a:extLst>
          </p:cNvPr>
          <p:cNvSpPr/>
          <p:nvPr/>
        </p:nvSpPr>
        <p:spPr>
          <a:xfrm>
            <a:off x="1587794" y="4212511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EEC8BD3-F4CC-13D5-5BBF-EBFEE5675E7E}"/>
              </a:ext>
            </a:extLst>
          </p:cNvPr>
          <p:cNvSpPr/>
          <p:nvPr/>
        </p:nvSpPr>
        <p:spPr>
          <a:xfrm>
            <a:off x="893133" y="4822111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74AB992-5587-739A-D8B0-F2E42DC2782C}"/>
              </a:ext>
            </a:extLst>
          </p:cNvPr>
          <p:cNvSpPr/>
          <p:nvPr/>
        </p:nvSpPr>
        <p:spPr>
          <a:xfrm>
            <a:off x="1587794" y="4822110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798ABB6-40E4-5701-A65C-2140560807D8}"/>
              </a:ext>
            </a:extLst>
          </p:cNvPr>
          <p:cNvSpPr/>
          <p:nvPr/>
        </p:nvSpPr>
        <p:spPr>
          <a:xfrm>
            <a:off x="893133" y="5431711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61C544A-90D2-1597-6EF6-A967EB3448D7}"/>
              </a:ext>
            </a:extLst>
          </p:cNvPr>
          <p:cNvSpPr/>
          <p:nvPr/>
        </p:nvSpPr>
        <p:spPr>
          <a:xfrm>
            <a:off x="1587794" y="5442342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9DE4669-D9F3-3A5F-C80C-212022639B01}"/>
              </a:ext>
            </a:extLst>
          </p:cNvPr>
          <p:cNvSpPr/>
          <p:nvPr/>
        </p:nvSpPr>
        <p:spPr>
          <a:xfrm>
            <a:off x="2282455" y="5442342"/>
            <a:ext cx="574158" cy="5103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D96ED6B-8A0F-A38C-4025-65D95815965E}"/>
              </a:ext>
            </a:extLst>
          </p:cNvPr>
          <p:cNvSpPr/>
          <p:nvPr/>
        </p:nvSpPr>
        <p:spPr>
          <a:xfrm>
            <a:off x="2282455" y="4822110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2C5A1B2F-51CF-1782-4247-93FE7D56083B}"/>
              </a:ext>
            </a:extLst>
          </p:cNvPr>
          <p:cNvSpPr/>
          <p:nvPr/>
        </p:nvSpPr>
        <p:spPr>
          <a:xfrm>
            <a:off x="2282455" y="4161122"/>
            <a:ext cx="574158" cy="574158"/>
          </a:xfrm>
          <a:prstGeom prst="ellipse">
            <a:avLst/>
          </a:prstGeom>
          <a:noFill/>
          <a:ln w="412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DBF518C-E948-251C-C1AA-B7ECE6ADB757}"/>
              </a:ext>
            </a:extLst>
          </p:cNvPr>
          <p:cNvSpPr/>
          <p:nvPr/>
        </p:nvSpPr>
        <p:spPr>
          <a:xfrm>
            <a:off x="6048153" y="567834"/>
            <a:ext cx="1137682" cy="984522"/>
          </a:xfrm>
          <a:prstGeom prst="rect">
            <a:avLst/>
          </a:prstGeom>
          <a:noFill/>
          <a:ln w="412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CC7FDD4-EFD4-7CCA-EED5-234242654A86}"/>
              </a:ext>
            </a:extLst>
          </p:cNvPr>
          <p:cNvSpPr/>
          <p:nvPr/>
        </p:nvSpPr>
        <p:spPr>
          <a:xfrm>
            <a:off x="7306338" y="1041991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A91F174E-BCBA-FF75-602E-C110AB35F846}"/>
              </a:ext>
            </a:extLst>
          </p:cNvPr>
          <p:cNvSpPr/>
          <p:nvPr/>
        </p:nvSpPr>
        <p:spPr>
          <a:xfrm>
            <a:off x="6611677" y="1651591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846A3B2-D2FC-74A5-7EEF-99E3C8E7932D}"/>
              </a:ext>
            </a:extLst>
          </p:cNvPr>
          <p:cNvSpPr/>
          <p:nvPr/>
        </p:nvSpPr>
        <p:spPr>
          <a:xfrm>
            <a:off x="7306338" y="1651590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81C70BC-1435-2AF0-E180-B16A64AB7522}"/>
              </a:ext>
            </a:extLst>
          </p:cNvPr>
          <p:cNvSpPr/>
          <p:nvPr/>
        </p:nvSpPr>
        <p:spPr>
          <a:xfrm>
            <a:off x="6611677" y="2261191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ADF08CC8-3F23-BC58-79E7-88E11BAAB821}"/>
              </a:ext>
            </a:extLst>
          </p:cNvPr>
          <p:cNvSpPr/>
          <p:nvPr/>
        </p:nvSpPr>
        <p:spPr>
          <a:xfrm>
            <a:off x="7306338" y="2271822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47BF2F2-F311-C340-D496-409448002695}"/>
              </a:ext>
            </a:extLst>
          </p:cNvPr>
          <p:cNvSpPr/>
          <p:nvPr/>
        </p:nvSpPr>
        <p:spPr>
          <a:xfrm>
            <a:off x="8000999" y="2271822"/>
            <a:ext cx="574158" cy="5103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5AB0EA3-164B-08A5-6491-CA834533F72D}"/>
              </a:ext>
            </a:extLst>
          </p:cNvPr>
          <p:cNvSpPr/>
          <p:nvPr/>
        </p:nvSpPr>
        <p:spPr>
          <a:xfrm>
            <a:off x="8000999" y="1651590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95A89A81-41B7-F519-7C77-DD422F0FA52A}"/>
              </a:ext>
            </a:extLst>
          </p:cNvPr>
          <p:cNvSpPr/>
          <p:nvPr/>
        </p:nvSpPr>
        <p:spPr>
          <a:xfrm>
            <a:off x="8000999" y="990602"/>
            <a:ext cx="574158" cy="5741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28E18A5-6EEF-D777-8F0F-DE9DA691A64D}"/>
              </a:ext>
            </a:extLst>
          </p:cNvPr>
          <p:cNvSpPr/>
          <p:nvPr/>
        </p:nvSpPr>
        <p:spPr>
          <a:xfrm>
            <a:off x="6048153" y="3738354"/>
            <a:ext cx="1137682" cy="9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446E774-84B3-606C-2664-E3A254C7631D}"/>
              </a:ext>
            </a:extLst>
          </p:cNvPr>
          <p:cNvSpPr/>
          <p:nvPr/>
        </p:nvSpPr>
        <p:spPr>
          <a:xfrm>
            <a:off x="7306338" y="4212511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944B696-6046-C194-B6C1-C9A8A67AF7BE}"/>
              </a:ext>
            </a:extLst>
          </p:cNvPr>
          <p:cNvSpPr/>
          <p:nvPr/>
        </p:nvSpPr>
        <p:spPr>
          <a:xfrm>
            <a:off x="6611677" y="4822111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3E9DFB4-2A69-9181-27D0-E7B239AD7F70}"/>
              </a:ext>
            </a:extLst>
          </p:cNvPr>
          <p:cNvSpPr/>
          <p:nvPr/>
        </p:nvSpPr>
        <p:spPr>
          <a:xfrm>
            <a:off x="7306338" y="4822110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E6A4BE3D-107E-6614-358E-802583AC1438}"/>
              </a:ext>
            </a:extLst>
          </p:cNvPr>
          <p:cNvSpPr/>
          <p:nvPr/>
        </p:nvSpPr>
        <p:spPr>
          <a:xfrm>
            <a:off x="6611677" y="5431711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C379CE3F-65B6-66AA-AE5F-BF1FFA4D18EB}"/>
              </a:ext>
            </a:extLst>
          </p:cNvPr>
          <p:cNvSpPr/>
          <p:nvPr/>
        </p:nvSpPr>
        <p:spPr>
          <a:xfrm>
            <a:off x="7306338" y="5442342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BF59C3CC-0E57-0765-F82F-FBBB05B46B0E}"/>
              </a:ext>
            </a:extLst>
          </p:cNvPr>
          <p:cNvSpPr/>
          <p:nvPr/>
        </p:nvSpPr>
        <p:spPr>
          <a:xfrm>
            <a:off x="8000999" y="5442342"/>
            <a:ext cx="574158" cy="510363"/>
          </a:xfrm>
          <a:prstGeom prst="rect">
            <a:avLst/>
          </a:prstGeom>
          <a:noFill/>
          <a:ln w="412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0E949BBD-FA90-26C7-9811-CD9910DEFF62}"/>
              </a:ext>
            </a:extLst>
          </p:cNvPr>
          <p:cNvSpPr/>
          <p:nvPr/>
        </p:nvSpPr>
        <p:spPr>
          <a:xfrm>
            <a:off x="8000999" y="4822110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51D9C311-7BFE-A0F7-0566-07710D39C055}"/>
              </a:ext>
            </a:extLst>
          </p:cNvPr>
          <p:cNvSpPr/>
          <p:nvPr/>
        </p:nvSpPr>
        <p:spPr>
          <a:xfrm>
            <a:off x="8000999" y="4161122"/>
            <a:ext cx="574158" cy="5741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箭头: 右 6">
            <a:extLst>
              <a:ext uri="{FF2B5EF4-FFF2-40B4-BE49-F238E27FC236}">
                <a16:creationId xmlns:a16="http://schemas.microsoft.com/office/drawing/2014/main" id="{1144ADA0-58D1-B61D-BFAC-A25331EFB743}"/>
              </a:ext>
            </a:extLst>
          </p:cNvPr>
          <p:cNvSpPr/>
          <p:nvPr/>
        </p:nvSpPr>
        <p:spPr>
          <a:xfrm>
            <a:off x="3185124" y="1784368"/>
            <a:ext cx="574887" cy="309697"/>
          </a:xfrm>
          <a:custGeom>
            <a:avLst/>
            <a:gdLst>
              <a:gd name="connsiteX0" fmla="*/ 0 w 4020973"/>
              <a:gd name="connsiteY0" fmla="*/ 527071 h 2108283"/>
              <a:gd name="connsiteX1" fmla="*/ 2966832 w 4020973"/>
              <a:gd name="connsiteY1" fmla="*/ 527071 h 2108283"/>
              <a:gd name="connsiteX2" fmla="*/ 2966832 w 4020973"/>
              <a:gd name="connsiteY2" fmla="*/ 0 h 2108283"/>
              <a:gd name="connsiteX3" fmla="*/ 4020973 w 4020973"/>
              <a:gd name="connsiteY3" fmla="*/ 1054142 h 2108283"/>
              <a:gd name="connsiteX4" fmla="*/ 2966832 w 4020973"/>
              <a:gd name="connsiteY4" fmla="*/ 2108283 h 2108283"/>
              <a:gd name="connsiteX5" fmla="*/ 2966832 w 4020973"/>
              <a:gd name="connsiteY5" fmla="*/ 1581212 h 2108283"/>
              <a:gd name="connsiteX6" fmla="*/ 0 w 4020973"/>
              <a:gd name="connsiteY6" fmla="*/ 1581212 h 2108283"/>
              <a:gd name="connsiteX7" fmla="*/ 0 w 4020973"/>
              <a:gd name="connsiteY7" fmla="*/ 527071 h 2108283"/>
              <a:gd name="connsiteX0" fmla="*/ 0 w 4020973"/>
              <a:gd name="connsiteY0" fmla="*/ 282522 h 1863734"/>
              <a:gd name="connsiteX1" fmla="*/ 2966832 w 4020973"/>
              <a:gd name="connsiteY1" fmla="*/ 282522 h 1863734"/>
              <a:gd name="connsiteX2" fmla="*/ 2956200 w 4020973"/>
              <a:gd name="connsiteY2" fmla="*/ 0 h 1863734"/>
              <a:gd name="connsiteX3" fmla="*/ 4020973 w 4020973"/>
              <a:gd name="connsiteY3" fmla="*/ 809593 h 1863734"/>
              <a:gd name="connsiteX4" fmla="*/ 2966832 w 4020973"/>
              <a:gd name="connsiteY4" fmla="*/ 1863734 h 1863734"/>
              <a:gd name="connsiteX5" fmla="*/ 2966832 w 4020973"/>
              <a:gd name="connsiteY5" fmla="*/ 1336663 h 1863734"/>
              <a:gd name="connsiteX6" fmla="*/ 0 w 4020973"/>
              <a:gd name="connsiteY6" fmla="*/ 1336663 h 1863734"/>
              <a:gd name="connsiteX7" fmla="*/ 0 w 4020973"/>
              <a:gd name="connsiteY7" fmla="*/ 282522 h 1863734"/>
              <a:gd name="connsiteX0" fmla="*/ 0 w 4020973"/>
              <a:gd name="connsiteY0" fmla="*/ 282522 h 1555390"/>
              <a:gd name="connsiteX1" fmla="*/ 2966832 w 4020973"/>
              <a:gd name="connsiteY1" fmla="*/ 282522 h 1555390"/>
              <a:gd name="connsiteX2" fmla="*/ 2956200 w 4020973"/>
              <a:gd name="connsiteY2" fmla="*/ 0 h 1555390"/>
              <a:gd name="connsiteX3" fmla="*/ 4020973 w 4020973"/>
              <a:gd name="connsiteY3" fmla="*/ 809593 h 1555390"/>
              <a:gd name="connsiteX4" fmla="*/ 2988097 w 4020973"/>
              <a:gd name="connsiteY4" fmla="*/ 1555390 h 1555390"/>
              <a:gd name="connsiteX5" fmla="*/ 2966832 w 4020973"/>
              <a:gd name="connsiteY5" fmla="*/ 1336663 h 1555390"/>
              <a:gd name="connsiteX6" fmla="*/ 0 w 4020973"/>
              <a:gd name="connsiteY6" fmla="*/ 1336663 h 1555390"/>
              <a:gd name="connsiteX7" fmla="*/ 0 w 4020973"/>
              <a:gd name="connsiteY7" fmla="*/ 282522 h 1555390"/>
              <a:gd name="connsiteX0" fmla="*/ 0 w 4020973"/>
              <a:gd name="connsiteY0" fmla="*/ 282522 h 1672349"/>
              <a:gd name="connsiteX1" fmla="*/ 2966832 w 4020973"/>
              <a:gd name="connsiteY1" fmla="*/ 282522 h 1672349"/>
              <a:gd name="connsiteX2" fmla="*/ 2956200 w 4020973"/>
              <a:gd name="connsiteY2" fmla="*/ 0 h 1672349"/>
              <a:gd name="connsiteX3" fmla="*/ 4020973 w 4020973"/>
              <a:gd name="connsiteY3" fmla="*/ 809593 h 1672349"/>
              <a:gd name="connsiteX4" fmla="*/ 2988097 w 4020973"/>
              <a:gd name="connsiteY4" fmla="*/ 1672349 h 1672349"/>
              <a:gd name="connsiteX5" fmla="*/ 2966832 w 4020973"/>
              <a:gd name="connsiteY5" fmla="*/ 1336663 h 1672349"/>
              <a:gd name="connsiteX6" fmla="*/ 0 w 4020973"/>
              <a:gd name="connsiteY6" fmla="*/ 1336663 h 1672349"/>
              <a:gd name="connsiteX7" fmla="*/ 0 w 4020973"/>
              <a:gd name="connsiteY7" fmla="*/ 282522 h 167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0973" h="1672349">
                <a:moveTo>
                  <a:pt x="0" y="282522"/>
                </a:moveTo>
                <a:lnTo>
                  <a:pt x="2966832" y="282522"/>
                </a:lnTo>
                <a:lnTo>
                  <a:pt x="2956200" y="0"/>
                </a:lnTo>
                <a:lnTo>
                  <a:pt x="4020973" y="809593"/>
                </a:lnTo>
                <a:lnTo>
                  <a:pt x="2988097" y="1672349"/>
                </a:lnTo>
                <a:lnTo>
                  <a:pt x="2966832" y="1336663"/>
                </a:lnTo>
                <a:lnTo>
                  <a:pt x="0" y="1336663"/>
                </a:lnTo>
                <a:lnTo>
                  <a:pt x="0" y="28252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右 6">
            <a:extLst>
              <a:ext uri="{FF2B5EF4-FFF2-40B4-BE49-F238E27FC236}">
                <a16:creationId xmlns:a16="http://schemas.microsoft.com/office/drawing/2014/main" id="{FCB286AA-BD25-6DCA-AAE1-7C88A71F2B42}"/>
              </a:ext>
            </a:extLst>
          </p:cNvPr>
          <p:cNvSpPr/>
          <p:nvPr/>
        </p:nvSpPr>
        <p:spPr>
          <a:xfrm>
            <a:off x="3185124" y="5011574"/>
            <a:ext cx="574887" cy="309697"/>
          </a:xfrm>
          <a:custGeom>
            <a:avLst/>
            <a:gdLst>
              <a:gd name="connsiteX0" fmla="*/ 0 w 4020973"/>
              <a:gd name="connsiteY0" fmla="*/ 527071 h 2108283"/>
              <a:gd name="connsiteX1" fmla="*/ 2966832 w 4020973"/>
              <a:gd name="connsiteY1" fmla="*/ 527071 h 2108283"/>
              <a:gd name="connsiteX2" fmla="*/ 2966832 w 4020973"/>
              <a:gd name="connsiteY2" fmla="*/ 0 h 2108283"/>
              <a:gd name="connsiteX3" fmla="*/ 4020973 w 4020973"/>
              <a:gd name="connsiteY3" fmla="*/ 1054142 h 2108283"/>
              <a:gd name="connsiteX4" fmla="*/ 2966832 w 4020973"/>
              <a:gd name="connsiteY4" fmla="*/ 2108283 h 2108283"/>
              <a:gd name="connsiteX5" fmla="*/ 2966832 w 4020973"/>
              <a:gd name="connsiteY5" fmla="*/ 1581212 h 2108283"/>
              <a:gd name="connsiteX6" fmla="*/ 0 w 4020973"/>
              <a:gd name="connsiteY6" fmla="*/ 1581212 h 2108283"/>
              <a:gd name="connsiteX7" fmla="*/ 0 w 4020973"/>
              <a:gd name="connsiteY7" fmla="*/ 527071 h 2108283"/>
              <a:gd name="connsiteX0" fmla="*/ 0 w 4020973"/>
              <a:gd name="connsiteY0" fmla="*/ 282522 h 1863734"/>
              <a:gd name="connsiteX1" fmla="*/ 2966832 w 4020973"/>
              <a:gd name="connsiteY1" fmla="*/ 282522 h 1863734"/>
              <a:gd name="connsiteX2" fmla="*/ 2956200 w 4020973"/>
              <a:gd name="connsiteY2" fmla="*/ 0 h 1863734"/>
              <a:gd name="connsiteX3" fmla="*/ 4020973 w 4020973"/>
              <a:gd name="connsiteY3" fmla="*/ 809593 h 1863734"/>
              <a:gd name="connsiteX4" fmla="*/ 2966832 w 4020973"/>
              <a:gd name="connsiteY4" fmla="*/ 1863734 h 1863734"/>
              <a:gd name="connsiteX5" fmla="*/ 2966832 w 4020973"/>
              <a:gd name="connsiteY5" fmla="*/ 1336663 h 1863734"/>
              <a:gd name="connsiteX6" fmla="*/ 0 w 4020973"/>
              <a:gd name="connsiteY6" fmla="*/ 1336663 h 1863734"/>
              <a:gd name="connsiteX7" fmla="*/ 0 w 4020973"/>
              <a:gd name="connsiteY7" fmla="*/ 282522 h 1863734"/>
              <a:gd name="connsiteX0" fmla="*/ 0 w 4020973"/>
              <a:gd name="connsiteY0" fmla="*/ 282522 h 1555390"/>
              <a:gd name="connsiteX1" fmla="*/ 2966832 w 4020973"/>
              <a:gd name="connsiteY1" fmla="*/ 282522 h 1555390"/>
              <a:gd name="connsiteX2" fmla="*/ 2956200 w 4020973"/>
              <a:gd name="connsiteY2" fmla="*/ 0 h 1555390"/>
              <a:gd name="connsiteX3" fmla="*/ 4020973 w 4020973"/>
              <a:gd name="connsiteY3" fmla="*/ 809593 h 1555390"/>
              <a:gd name="connsiteX4" fmla="*/ 2988097 w 4020973"/>
              <a:gd name="connsiteY4" fmla="*/ 1555390 h 1555390"/>
              <a:gd name="connsiteX5" fmla="*/ 2966832 w 4020973"/>
              <a:gd name="connsiteY5" fmla="*/ 1336663 h 1555390"/>
              <a:gd name="connsiteX6" fmla="*/ 0 w 4020973"/>
              <a:gd name="connsiteY6" fmla="*/ 1336663 h 1555390"/>
              <a:gd name="connsiteX7" fmla="*/ 0 w 4020973"/>
              <a:gd name="connsiteY7" fmla="*/ 282522 h 1555390"/>
              <a:gd name="connsiteX0" fmla="*/ 0 w 4020973"/>
              <a:gd name="connsiteY0" fmla="*/ 282522 h 1672349"/>
              <a:gd name="connsiteX1" fmla="*/ 2966832 w 4020973"/>
              <a:gd name="connsiteY1" fmla="*/ 282522 h 1672349"/>
              <a:gd name="connsiteX2" fmla="*/ 2956200 w 4020973"/>
              <a:gd name="connsiteY2" fmla="*/ 0 h 1672349"/>
              <a:gd name="connsiteX3" fmla="*/ 4020973 w 4020973"/>
              <a:gd name="connsiteY3" fmla="*/ 809593 h 1672349"/>
              <a:gd name="connsiteX4" fmla="*/ 2988097 w 4020973"/>
              <a:gd name="connsiteY4" fmla="*/ 1672349 h 1672349"/>
              <a:gd name="connsiteX5" fmla="*/ 2966832 w 4020973"/>
              <a:gd name="connsiteY5" fmla="*/ 1336663 h 1672349"/>
              <a:gd name="connsiteX6" fmla="*/ 0 w 4020973"/>
              <a:gd name="connsiteY6" fmla="*/ 1336663 h 1672349"/>
              <a:gd name="connsiteX7" fmla="*/ 0 w 4020973"/>
              <a:gd name="connsiteY7" fmla="*/ 282522 h 167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0973" h="1672349">
                <a:moveTo>
                  <a:pt x="0" y="282522"/>
                </a:moveTo>
                <a:lnTo>
                  <a:pt x="2966832" y="282522"/>
                </a:lnTo>
                <a:lnTo>
                  <a:pt x="2956200" y="0"/>
                </a:lnTo>
                <a:lnTo>
                  <a:pt x="4020973" y="809593"/>
                </a:lnTo>
                <a:lnTo>
                  <a:pt x="2988097" y="1672349"/>
                </a:lnTo>
                <a:lnTo>
                  <a:pt x="2966832" y="1336663"/>
                </a:lnTo>
                <a:lnTo>
                  <a:pt x="0" y="1336663"/>
                </a:lnTo>
                <a:lnTo>
                  <a:pt x="0" y="28252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右 6">
            <a:extLst>
              <a:ext uri="{FF2B5EF4-FFF2-40B4-BE49-F238E27FC236}">
                <a16:creationId xmlns:a16="http://schemas.microsoft.com/office/drawing/2014/main" id="{8A646797-4A71-78A0-1C5B-2EE62C071F1D}"/>
              </a:ext>
            </a:extLst>
          </p:cNvPr>
          <p:cNvSpPr/>
          <p:nvPr/>
        </p:nvSpPr>
        <p:spPr>
          <a:xfrm>
            <a:off x="8916590" y="1687030"/>
            <a:ext cx="574887" cy="309697"/>
          </a:xfrm>
          <a:custGeom>
            <a:avLst/>
            <a:gdLst>
              <a:gd name="connsiteX0" fmla="*/ 0 w 4020973"/>
              <a:gd name="connsiteY0" fmla="*/ 527071 h 2108283"/>
              <a:gd name="connsiteX1" fmla="*/ 2966832 w 4020973"/>
              <a:gd name="connsiteY1" fmla="*/ 527071 h 2108283"/>
              <a:gd name="connsiteX2" fmla="*/ 2966832 w 4020973"/>
              <a:gd name="connsiteY2" fmla="*/ 0 h 2108283"/>
              <a:gd name="connsiteX3" fmla="*/ 4020973 w 4020973"/>
              <a:gd name="connsiteY3" fmla="*/ 1054142 h 2108283"/>
              <a:gd name="connsiteX4" fmla="*/ 2966832 w 4020973"/>
              <a:gd name="connsiteY4" fmla="*/ 2108283 h 2108283"/>
              <a:gd name="connsiteX5" fmla="*/ 2966832 w 4020973"/>
              <a:gd name="connsiteY5" fmla="*/ 1581212 h 2108283"/>
              <a:gd name="connsiteX6" fmla="*/ 0 w 4020973"/>
              <a:gd name="connsiteY6" fmla="*/ 1581212 h 2108283"/>
              <a:gd name="connsiteX7" fmla="*/ 0 w 4020973"/>
              <a:gd name="connsiteY7" fmla="*/ 527071 h 2108283"/>
              <a:gd name="connsiteX0" fmla="*/ 0 w 4020973"/>
              <a:gd name="connsiteY0" fmla="*/ 282522 h 1863734"/>
              <a:gd name="connsiteX1" fmla="*/ 2966832 w 4020973"/>
              <a:gd name="connsiteY1" fmla="*/ 282522 h 1863734"/>
              <a:gd name="connsiteX2" fmla="*/ 2956200 w 4020973"/>
              <a:gd name="connsiteY2" fmla="*/ 0 h 1863734"/>
              <a:gd name="connsiteX3" fmla="*/ 4020973 w 4020973"/>
              <a:gd name="connsiteY3" fmla="*/ 809593 h 1863734"/>
              <a:gd name="connsiteX4" fmla="*/ 2966832 w 4020973"/>
              <a:gd name="connsiteY4" fmla="*/ 1863734 h 1863734"/>
              <a:gd name="connsiteX5" fmla="*/ 2966832 w 4020973"/>
              <a:gd name="connsiteY5" fmla="*/ 1336663 h 1863734"/>
              <a:gd name="connsiteX6" fmla="*/ 0 w 4020973"/>
              <a:gd name="connsiteY6" fmla="*/ 1336663 h 1863734"/>
              <a:gd name="connsiteX7" fmla="*/ 0 w 4020973"/>
              <a:gd name="connsiteY7" fmla="*/ 282522 h 1863734"/>
              <a:gd name="connsiteX0" fmla="*/ 0 w 4020973"/>
              <a:gd name="connsiteY0" fmla="*/ 282522 h 1555390"/>
              <a:gd name="connsiteX1" fmla="*/ 2966832 w 4020973"/>
              <a:gd name="connsiteY1" fmla="*/ 282522 h 1555390"/>
              <a:gd name="connsiteX2" fmla="*/ 2956200 w 4020973"/>
              <a:gd name="connsiteY2" fmla="*/ 0 h 1555390"/>
              <a:gd name="connsiteX3" fmla="*/ 4020973 w 4020973"/>
              <a:gd name="connsiteY3" fmla="*/ 809593 h 1555390"/>
              <a:gd name="connsiteX4" fmla="*/ 2988097 w 4020973"/>
              <a:gd name="connsiteY4" fmla="*/ 1555390 h 1555390"/>
              <a:gd name="connsiteX5" fmla="*/ 2966832 w 4020973"/>
              <a:gd name="connsiteY5" fmla="*/ 1336663 h 1555390"/>
              <a:gd name="connsiteX6" fmla="*/ 0 w 4020973"/>
              <a:gd name="connsiteY6" fmla="*/ 1336663 h 1555390"/>
              <a:gd name="connsiteX7" fmla="*/ 0 w 4020973"/>
              <a:gd name="connsiteY7" fmla="*/ 282522 h 1555390"/>
              <a:gd name="connsiteX0" fmla="*/ 0 w 4020973"/>
              <a:gd name="connsiteY0" fmla="*/ 282522 h 1672349"/>
              <a:gd name="connsiteX1" fmla="*/ 2966832 w 4020973"/>
              <a:gd name="connsiteY1" fmla="*/ 282522 h 1672349"/>
              <a:gd name="connsiteX2" fmla="*/ 2956200 w 4020973"/>
              <a:gd name="connsiteY2" fmla="*/ 0 h 1672349"/>
              <a:gd name="connsiteX3" fmla="*/ 4020973 w 4020973"/>
              <a:gd name="connsiteY3" fmla="*/ 809593 h 1672349"/>
              <a:gd name="connsiteX4" fmla="*/ 2988097 w 4020973"/>
              <a:gd name="connsiteY4" fmla="*/ 1672349 h 1672349"/>
              <a:gd name="connsiteX5" fmla="*/ 2966832 w 4020973"/>
              <a:gd name="connsiteY5" fmla="*/ 1336663 h 1672349"/>
              <a:gd name="connsiteX6" fmla="*/ 0 w 4020973"/>
              <a:gd name="connsiteY6" fmla="*/ 1336663 h 1672349"/>
              <a:gd name="connsiteX7" fmla="*/ 0 w 4020973"/>
              <a:gd name="connsiteY7" fmla="*/ 282522 h 167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0973" h="1672349">
                <a:moveTo>
                  <a:pt x="0" y="282522"/>
                </a:moveTo>
                <a:lnTo>
                  <a:pt x="2966832" y="282522"/>
                </a:lnTo>
                <a:lnTo>
                  <a:pt x="2956200" y="0"/>
                </a:lnTo>
                <a:lnTo>
                  <a:pt x="4020973" y="809593"/>
                </a:lnTo>
                <a:lnTo>
                  <a:pt x="2988097" y="1672349"/>
                </a:lnTo>
                <a:lnTo>
                  <a:pt x="2966832" y="1336663"/>
                </a:lnTo>
                <a:lnTo>
                  <a:pt x="0" y="1336663"/>
                </a:lnTo>
                <a:lnTo>
                  <a:pt x="0" y="28252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箭头: 右 6">
            <a:extLst>
              <a:ext uri="{FF2B5EF4-FFF2-40B4-BE49-F238E27FC236}">
                <a16:creationId xmlns:a16="http://schemas.microsoft.com/office/drawing/2014/main" id="{1FD1B3DA-F02D-00BD-4740-F14E0B647ADC}"/>
              </a:ext>
            </a:extLst>
          </p:cNvPr>
          <p:cNvSpPr/>
          <p:nvPr/>
        </p:nvSpPr>
        <p:spPr>
          <a:xfrm>
            <a:off x="9044701" y="5011573"/>
            <a:ext cx="574887" cy="309697"/>
          </a:xfrm>
          <a:custGeom>
            <a:avLst/>
            <a:gdLst>
              <a:gd name="connsiteX0" fmla="*/ 0 w 4020973"/>
              <a:gd name="connsiteY0" fmla="*/ 527071 h 2108283"/>
              <a:gd name="connsiteX1" fmla="*/ 2966832 w 4020973"/>
              <a:gd name="connsiteY1" fmla="*/ 527071 h 2108283"/>
              <a:gd name="connsiteX2" fmla="*/ 2966832 w 4020973"/>
              <a:gd name="connsiteY2" fmla="*/ 0 h 2108283"/>
              <a:gd name="connsiteX3" fmla="*/ 4020973 w 4020973"/>
              <a:gd name="connsiteY3" fmla="*/ 1054142 h 2108283"/>
              <a:gd name="connsiteX4" fmla="*/ 2966832 w 4020973"/>
              <a:gd name="connsiteY4" fmla="*/ 2108283 h 2108283"/>
              <a:gd name="connsiteX5" fmla="*/ 2966832 w 4020973"/>
              <a:gd name="connsiteY5" fmla="*/ 1581212 h 2108283"/>
              <a:gd name="connsiteX6" fmla="*/ 0 w 4020973"/>
              <a:gd name="connsiteY6" fmla="*/ 1581212 h 2108283"/>
              <a:gd name="connsiteX7" fmla="*/ 0 w 4020973"/>
              <a:gd name="connsiteY7" fmla="*/ 527071 h 2108283"/>
              <a:gd name="connsiteX0" fmla="*/ 0 w 4020973"/>
              <a:gd name="connsiteY0" fmla="*/ 282522 h 1863734"/>
              <a:gd name="connsiteX1" fmla="*/ 2966832 w 4020973"/>
              <a:gd name="connsiteY1" fmla="*/ 282522 h 1863734"/>
              <a:gd name="connsiteX2" fmla="*/ 2956200 w 4020973"/>
              <a:gd name="connsiteY2" fmla="*/ 0 h 1863734"/>
              <a:gd name="connsiteX3" fmla="*/ 4020973 w 4020973"/>
              <a:gd name="connsiteY3" fmla="*/ 809593 h 1863734"/>
              <a:gd name="connsiteX4" fmla="*/ 2966832 w 4020973"/>
              <a:gd name="connsiteY4" fmla="*/ 1863734 h 1863734"/>
              <a:gd name="connsiteX5" fmla="*/ 2966832 w 4020973"/>
              <a:gd name="connsiteY5" fmla="*/ 1336663 h 1863734"/>
              <a:gd name="connsiteX6" fmla="*/ 0 w 4020973"/>
              <a:gd name="connsiteY6" fmla="*/ 1336663 h 1863734"/>
              <a:gd name="connsiteX7" fmla="*/ 0 w 4020973"/>
              <a:gd name="connsiteY7" fmla="*/ 282522 h 1863734"/>
              <a:gd name="connsiteX0" fmla="*/ 0 w 4020973"/>
              <a:gd name="connsiteY0" fmla="*/ 282522 h 1555390"/>
              <a:gd name="connsiteX1" fmla="*/ 2966832 w 4020973"/>
              <a:gd name="connsiteY1" fmla="*/ 282522 h 1555390"/>
              <a:gd name="connsiteX2" fmla="*/ 2956200 w 4020973"/>
              <a:gd name="connsiteY2" fmla="*/ 0 h 1555390"/>
              <a:gd name="connsiteX3" fmla="*/ 4020973 w 4020973"/>
              <a:gd name="connsiteY3" fmla="*/ 809593 h 1555390"/>
              <a:gd name="connsiteX4" fmla="*/ 2988097 w 4020973"/>
              <a:gd name="connsiteY4" fmla="*/ 1555390 h 1555390"/>
              <a:gd name="connsiteX5" fmla="*/ 2966832 w 4020973"/>
              <a:gd name="connsiteY5" fmla="*/ 1336663 h 1555390"/>
              <a:gd name="connsiteX6" fmla="*/ 0 w 4020973"/>
              <a:gd name="connsiteY6" fmla="*/ 1336663 h 1555390"/>
              <a:gd name="connsiteX7" fmla="*/ 0 w 4020973"/>
              <a:gd name="connsiteY7" fmla="*/ 282522 h 1555390"/>
              <a:gd name="connsiteX0" fmla="*/ 0 w 4020973"/>
              <a:gd name="connsiteY0" fmla="*/ 282522 h 1672349"/>
              <a:gd name="connsiteX1" fmla="*/ 2966832 w 4020973"/>
              <a:gd name="connsiteY1" fmla="*/ 282522 h 1672349"/>
              <a:gd name="connsiteX2" fmla="*/ 2956200 w 4020973"/>
              <a:gd name="connsiteY2" fmla="*/ 0 h 1672349"/>
              <a:gd name="connsiteX3" fmla="*/ 4020973 w 4020973"/>
              <a:gd name="connsiteY3" fmla="*/ 809593 h 1672349"/>
              <a:gd name="connsiteX4" fmla="*/ 2988097 w 4020973"/>
              <a:gd name="connsiteY4" fmla="*/ 1672349 h 1672349"/>
              <a:gd name="connsiteX5" fmla="*/ 2966832 w 4020973"/>
              <a:gd name="connsiteY5" fmla="*/ 1336663 h 1672349"/>
              <a:gd name="connsiteX6" fmla="*/ 0 w 4020973"/>
              <a:gd name="connsiteY6" fmla="*/ 1336663 h 1672349"/>
              <a:gd name="connsiteX7" fmla="*/ 0 w 4020973"/>
              <a:gd name="connsiteY7" fmla="*/ 282522 h 167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0973" h="1672349">
                <a:moveTo>
                  <a:pt x="0" y="282522"/>
                </a:moveTo>
                <a:lnTo>
                  <a:pt x="2966832" y="282522"/>
                </a:lnTo>
                <a:lnTo>
                  <a:pt x="2956200" y="0"/>
                </a:lnTo>
                <a:lnTo>
                  <a:pt x="4020973" y="809593"/>
                </a:lnTo>
                <a:lnTo>
                  <a:pt x="2988097" y="1672349"/>
                </a:lnTo>
                <a:lnTo>
                  <a:pt x="2966832" y="1336663"/>
                </a:lnTo>
                <a:lnTo>
                  <a:pt x="0" y="1336663"/>
                </a:lnTo>
                <a:lnTo>
                  <a:pt x="0" y="28252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0BEE9F88-5CB1-985B-9187-2CA3D5B3B352}"/>
              </a:ext>
            </a:extLst>
          </p:cNvPr>
          <p:cNvSpPr/>
          <p:nvPr/>
        </p:nvSpPr>
        <p:spPr>
          <a:xfrm>
            <a:off x="4088523" y="1575391"/>
            <a:ext cx="914400" cy="727653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6F0844CC-CF43-06A3-199B-2881D9830297}"/>
              </a:ext>
            </a:extLst>
          </p:cNvPr>
          <p:cNvSpPr/>
          <p:nvPr/>
        </p:nvSpPr>
        <p:spPr>
          <a:xfrm>
            <a:off x="9982200" y="4822110"/>
            <a:ext cx="914400" cy="7276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AAC66F5F-8088-8215-DA02-DC348358DBCD}"/>
              </a:ext>
            </a:extLst>
          </p:cNvPr>
          <p:cNvSpPr/>
          <p:nvPr/>
        </p:nvSpPr>
        <p:spPr>
          <a:xfrm>
            <a:off x="4088524" y="4743160"/>
            <a:ext cx="914399" cy="72765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3FA6EF3F-FD1D-CE1D-0C13-18562EEB0945}"/>
              </a:ext>
            </a:extLst>
          </p:cNvPr>
          <p:cNvSpPr/>
          <p:nvPr/>
        </p:nvSpPr>
        <p:spPr>
          <a:xfrm>
            <a:off x="9896151" y="1587860"/>
            <a:ext cx="574158" cy="51036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32207697-5919-B6C7-926F-E22C7A055EEC}"/>
              </a:ext>
            </a:extLst>
          </p:cNvPr>
          <p:cNvSpPr/>
          <p:nvPr/>
        </p:nvSpPr>
        <p:spPr>
          <a:xfrm>
            <a:off x="3547698" y="990602"/>
            <a:ext cx="5123729" cy="4822876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BA4C1282-8516-6B22-0DEA-3ABA55B4DC82}"/>
              </a:ext>
            </a:extLst>
          </p:cNvPr>
          <p:cNvSpPr/>
          <p:nvPr/>
        </p:nvSpPr>
        <p:spPr>
          <a:xfrm>
            <a:off x="3163762" y="990603"/>
            <a:ext cx="1137682" cy="984522"/>
          </a:xfrm>
          <a:prstGeom prst="rect">
            <a:avLst/>
          </a:prstGeom>
          <a:noFill/>
          <a:ln w="412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4DBAFCA3-6700-49F0-0BCA-80C1350D01A0}"/>
              </a:ext>
            </a:extLst>
          </p:cNvPr>
          <p:cNvSpPr/>
          <p:nvPr/>
        </p:nvSpPr>
        <p:spPr>
          <a:xfrm>
            <a:off x="4421947" y="1464760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208AED7-090F-5C54-868E-A827112F1FFA}"/>
              </a:ext>
            </a:extLst>
          </p:cNvPr>
          <p:cNvSpPr/>
          <p:nvPr/>
        </p:nvSpPr>
        <p:spPr>
          <a:xfrm>
            <a:off x="3727286" y="2074360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8DB84FB4-3BAF-2A0F-06D4-0E5D8B5373D2}"/>
              </a:ext>
            </a:extLst>
          </p:cNvPr>
          <p:cNvSpPr/>
          <p:nvPr/>
        </p:nvSpPr>
        <p:spPr>
          <a:xfrm>
            <a:off x="4421947" y="2074359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548F7A0-2BF9-E991-6061-57ECEEC559D7}"/>
              </a:ext>
            </a:extLst>
          </p:cNvPr>
          <p:cNvSpPr/>
          <p:nvPr/>
        </p:nvSpPr>
        <p:spPr>
          <a:xfrm>
            <a:off x="3727286" y="2683960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2415C949-38B9-64D6-9E4A-3EE76DE58A0B}"/>
              </a:ext>
            </a:extLst>
          </p:cNvPr>
          <p:cNvSpPr/>
          <p:nvPr/>
        </p:nvSpPr>
        <p:spPr>
          <a:xfrm>
            <a:off x="4421947" y="2694591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E7F90BD-798A-77BF-2C49-67E11EF16658}"/>
              </a:ext>
            </a:extLst>
          </p:cNvPr>
          <p:cNvSpPr/>
          <p:nvPr/>
        </p:nvSpPr>
        <p:spPr>
          <a:xfrm>
            <a:off x="5116608" y="2694591"/>
            <a:ext cx="574158" cy="510363"/>
          </a:xfrm>
          <a:prstGeom prst="rect">
            <a:avLst/>
          </a:prstGeom>
          <a:noFill/>
          <a:ln w="412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98C1176B-45EC-A6BC-3830-FF8ADC5D60B0}"/>
              </a:ext>
            </a:extLst>
          </p:cNvPr>
          <p:cNvSpPr/>
          <p:nvPr/>
        </p:nvSpPr>
        <p:spPr>
          <a:xfrm>
            <a:off x="5116608" y="2074359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99274073-9E98-B23A-E29C-93439702D004}"/>
              </a:ext>
            </a:extLst>
          </p:cNvPr>
          <p:cNvSpPr/>
          <p:nvPr/>
        </p:nvSpPr>
        <p:spPr>
          <a:xfrm>
            <a:off x="5116608" y="1413371"/>
            <a:ext cx="574158" cy="574158"/>
          </a:xfrm>
          <a:prstGeom prst="ellipse">
            <a:avLst/>
          </a:prstGeom>
          <a:noFill/>
          <a:ln w="412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箭头: 右 6">
            <a:extLst>
              <a:ext uri="{FF2B5EF4-FFF2-40B4-BE49-F238E27FC236}">
                <a16:creationId xmlns:a16="http://schemas.microsoft.com/office/drawing/2014/main" id="{CE552134-A7B2-72FA-C182-68139FAFE751}"/>
              </a:ext>
            </a:extLst>
          </p:cNvPr>
          <p:cNvSpPr/>
          <p:nvPr/>
        </p:nvSpPr>
        <p:spPr>
          <a:xfrm>
            <a:off x="6019277" y="2196506"/>
            <a:ext cx="574887" cy="309697"/>
          </a:xfrm>
          <a:custGeom>
            <a:avLst/>
            <a:gdLst>
              <a:gd name="connsiteX0" fmla="*/ 0 w 4020973"/>
              <a:gd name="connsiteY0" fmla="*/ 527071 h 2108283"/>
              <a:gd name="connsiteX1" fmla="*/ 2966832 w 4020973"/>
              <a:gd name="connsiteY1" fmla="*/ 527071 h 2108283"/>
              <a:gd name="connsiteX2" fmla="*/ 2966832 w 4020973"/>
              <a:gd name="connsiteY2" fmla="*/ 0 h 2108283"/>
              <a:gd name="connsiteX3" fmla="*/ 4020973 w 4020973"/>
              <a:gd name="connsiteY3" fmla="*/ 1054142 h 2108283"/>
              <a:gd name="connsiteX4" fmla="*/ 2966832 w 4020973"/>
              <a:gd name="connsiteY4" fmla="*/ 2108283 h 2108283"/>
              <a:gd name="connsiteX5" fmla="*/ 2966832 w 4020973"/>
              <a:gd name="connsiteY5" fmla="*/ 1581212 h 2108283"/>
              <a:gd name="connsiteX6" fmla="*/ 0 w 4020973"/>
              <a:gd name="connsiteY6" fmla="*/ 1581212 h 2108283"/>
              <a:gd name="connsiteX7" fmla="*/ 0 w 4020973"/>
              <a:gd name="connsiteY7" fmla="*/ 527071 h 2108283"/>
              <a:gd name="connsiteX0" fmla="*/ 0 w 4020973"/>
              <a:gd name="connsiteY0" fmla="*/ 282522 h 1863734"/>
              <a:gd name="connsiteX1" fmla="*/ 2966832 w 4020973"/>
              <a:gd name="connsiteY1" fmla="*/ 282522 h 1863734"/>
              <a:gd name="connsiteX2" fmla="*/ 2956200 w 4020973"/>
              <a:gd name="connsiteY2" fmla="*/ 0 h 1863734"/>
              <a:gd name="connsiteX3" fmla="*/ 4020973 w 4020973"/>
              <a:gd name="connsiteY3" fmla="*/ 809593 h 1863734"/>
              <a:gd name="connsiteX4" fmla="*/ 2966832 w 4020973"/>
              <a:gd name="connsiteY4" fmla="*/ 1863734 h 1863734"/>
              <a:gd name="connsiteX5" fmla="*/ 2966832 w 4020973"/>
              <a:gd name="connsiteY5" fmla="*/ 1336663 h 1863734"/>
              <a:gd name="connsiteX6" fmla="*/ 0 w 4020973"/>
              <a:gd name="connsiteY6" fmla="*/ 1336663 h 1863734"/>
              <a:gd name="connsiteX7" fmla="*/ 0 w 4020973"/>
              <a:gd name="connsiteY7" fmla="*/ 282522 h 1863734"/>
              <a:gd name="connsiteX0" fmla="*/ 0 w 4020973"/>
              <a:gd name="connsiteY0" fmla="*/ 282522 h 1555390"/>
              <a:gd name="connsiteX1" fmla="*/ 2966832 w 4020973"/>
              <a:gd name="connsiteY1" fmla="*/ 282522 h 1555390"/>
              <a:gd name="connsiteX2" fmla="*/ 2956200 w 4020973"/>
              <a:gd name="connsiteY2" fmla="*/ 0 h 1555390"/>
              <a:gd name="connsiteX3" fmla="*/ 4020973 w 4020973"/>
              <a:gd name="connsiteY3" fmla="*/ 809593 h 1555390"/>
              <a:gd name="connsiteX4" fmla="*/ 2988097 w 4020973"/>
              <a:gd name="connsiteY4" fmla="*/ 1555390 h 1555390"/>
              <a:gd name="connsiteX5" fmla="*/ 2966832 w 4020973"/>
              <a:gd name="connsiteY5" fmla="*/ 1336663 h 1555390"/>
              <a:gd name="connsiteX6" fmla="*/ 0 w 4020973"/>
              <a:gd name="connsiteY6" fmla="*/ 1336663 h 1555390"/>
              <a:gd name="connsiteX7" fmla="*/ 0 w 4020973"/>
              <a:gd name="connsiteY7" fmla="*/ 282522 h 1555390"/>
              <a:gd name="connsiteX0" fmla="*/ 0 w 4020973"/>
              <a:gd name="connsiteY0" fmla="*/ 282522 h 1672349"/>
              <a:gd name="connsiteX1" fmla="*/ 2966832 w 4020973"/>
              <a:gd name="connsiteY1" fmla="*/ 282522 h 1672349"/>
              <a:gd name="connsiteX2" fmla="*/ 2956200 w 4020973"/>
              <a:gd name="connsiteY2" fmla="*/ 0 h 1672349"/>
              <a:gd name="connsiteX3" fmla="*/ 4020973 w 4020973"/>
              <a:gd name="connsiteY3" fmla="*/ 809593 h 1672349"/>
              <a:gd name="connsiteX4" fmla="*/ 2988097 w 4020973"/>
              <a:gd name="connsiteY4" fmla="*/ 1672349 h 1672349"/>
              <a:gd name="connsiteX5" fmla="*/ 2966832 w 4020973"/>
              <a:gd name="connsiteY5" fmla="*/ 1336663 h 1672349"/>
              <a:gd name="connsiteX6" fmla="*/ 0 w 4020973"/>
              <a:gd name="connsiteY6" fmla="*/ 1336663 h 1672349"/>
              <a:gd name="connsiteX7" fmla="*/ 0 w 4020973"/>
              <a:gd name="connsiteY7" fmla="*/ 282522 h 167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0973" h="1672349">
                <a:moveTo>
                  <a:pt x="0" y="282522"/>
                </a:moveTo>
                <a:lnTo>
                  <a:pt x="2966832" y="282522"/>
                </a:lnTo>
                <a:lnTo>
                  <a:pt x="2956200" y="0"/>
                </a:lnTo>
                <a:lnTo>
                  <a:pt x="4020973" y="809593"/>
                </a:lnTo>
                <a:lnTo>
                  <a:pt x="2988097" y="1672349"/>
                </a:lnTo>
                <a:lnTo>
                  <a:pt x="2966832" y="1336663"/>
                </a:lnTo>
                <a:lnTo>
                  <a:pt x="0" y="1336663"/>
                </a:lnTo>
                <a:lnTo>
                  <a:pt x="0" y="28252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6FDEE2F0-BD64-9B6D-D15D-23B0E7A7C673}"/>
              </a:ext>
            </a:extLst>
          </p:cNvPr>
          <p:cNvSpPr/>
          <p:nvPr/>
        </p:nvSpPr>
        <p:spPr>
          <a:xfrm>
            <a:off x="6922675" y="2073810"/>
            <a:ext cx="574158" cy="51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05E24703-ABDB-125A-61BD-66AD87CB0D85}"/>
              </a:ext>
            </a:extLst>
          </p:cNvPr>
          <p:cNvSpPr/>
          <p:nvPr/>
        </p:nvSpPr>
        <p:spPr>
          <a:xfrm>
            <a:off x="4779909" y="3985062"/>
            <a:ext cx="1137682" cy="9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09CD58F6-8C76-3F9D-DD0D-06A9F5A51EFA}"/>
              </a:ext>
            </a:extLst>
          </p:cNvPr>
          <p:cNvSpPr/>
          <p:nvPr/>
        </p:nvSpPr>
        <p:spPr>
          <a:xfrm>
            <a:off x="6109562" y="4604023"/>
            <a:ext cx="574158" cy="5103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5E6EF18E-A5A5-D40A-5FDC-DE4C51B6E74A}"/>
              </a:ext>
            </a:extLst>
          </p:cNvPr>
          <p:cNvSpPr/>
          <p:nvPr/>
        </p:nvSpPr>
        <p:spPr>
          <a:xfrm>
            <a:off x="6109562" y="3841138"/>
            <a:ext cx="574158" cy="5741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1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6E84B58-6EA4-071A-3246-E2A0B9636663}"/>
              </a:ext>
            </a:extLst>
          </p:cNvPr>
          <p:cNvSpPr/>
          <p:nvPr/>
        </p:nvSpPr>
        <p:spPr>
          <a:xfrm>
            <a:off x="7784125" y="1750711"/>
            <a:ext cx="4130193" cy="3918341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E9A2F80-9C20-1481-BC24-785C2C2C32EA}"/>
              </a:ext>
            </a:extLst>
          </p:cNvPr>
          <p:cNvSpPr txBox="1"/>
          <p:nvPr/>
        </p:nvSpPr>
        <p:spPr>
          <a:xfrm>
            <a:off x="755195" y="614276"/>
            <a:ext cx="9783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Leave-One-Out: The Known Ones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180744-594E-B62A-8265-BEE2F8D48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" y="1750712"/>
            <a:ext cx="6817914" cy="391834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0FB5DFD-A8C7-6653-9DEA-F6E7E0EB24D2}"/>
              </a:ext>
            </a:extLst>
          </p:cNvPr>
          <p:cNvSpPr txBox="1"/>
          <p:nvPr/>
        </p:nvSpPr>
        <p:spPr>
          <a:xfrm>
            <a:off x="7934808" y="2311351"/>
            <a:ext cx="3595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GW190814</a:t>
            </a:r>
          </a:p>
          <a:p>
            <a:pPr algn="ctr"/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GW190917</a:t>
            </a:r>
          </a:p>
          <a:p>
            <a:pPr algn="ctr"/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Significantly affect the </a:t>
            </a:r>
            <a:r>
              <a:rPr lang="en-US" altLang="zh-CN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minimum mass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of stellar black holes.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E2B74E2-9C9E-64BA-3CF1-466C03C3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97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5CDA4AC-C577-FB7D-D713-4077CB3C41F1}"/>
              </a:ext>
            </a:extLst>
          </p:cNvPr>
          <p:cNvSpPr/>
          <p:nvPr/>
        </p:nvSpPr>
        <p:spPr>
          <a:xfrm>
            <a:off x="4243754" y="350873"/>
            <a:ext cx="3709398" cy="6038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88D4F6-459D-75E5-A16D-165F1B2D4529}"/>
              </a:ext>
            </a:extLst>
          </p:cNvPr>
          <p:cNvSpPr/>
          <p:nvPr/>
        </p:nvSpPr>
        <p:spPr>
          <a:xfrm>
            <a:off x="8093828" y="350873"/>
            <a:ext cx="3709398" cy="60382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7265A37-74BC-FCCE-6A27-F4750588C861}"/>
              </a:ext>
            </a:extLst>
          </p:cNvPr>
          <p:cNvSpPr/>
          <p:nvPr/>
        </p:nvSpPr>
        <p:spPr>
          <a:xfrm>
            <a:off x="393680" y="350873"/>
            <a:ext cx="3709398" cy="6038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F9E3C6B-D28A-2831-42BD-664018BF5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7" y="4208601"/>
            <a:ext cx="2949848" cy="188875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43611CC-E6C1-399F-F686-129F767BF525}"/>
              </a:ext>
            </a:extLst>
          </p:cNvPr>
          <p:cNvSpPr txBox="1"/>
          <p:nvPr/>
        </p:nvSpPr>
        <p:spPr>
          <a:xfrm>
            <a:off x="450488" y="741174"/>
            <a:ext cx="359578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GW190924</a:t>
            </a:r>
          </a:p>
          <a:p>
            <a:pPr algn="ctr"/>
            <a:r>
              <a:rPr lang="en-US" altLang="zh-CN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Minimum Mass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Population In gaussian Peak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4D410F-C848-ABC2-9C9C-305735CF04C4}"/>
              </a:ext>
            </a:extLst>
          </p:cNvPr>
          <p:cNvSpPr txBox="1"/>
          <p:nvPr/>
        </p:nvSpPr>
        <p:spPr>
          <a:xfrm>
            <a:off x="4298109" y="741174"/>
            <a:ext cx="359578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GW190521</a:t>
            </a:r>
          </a:p>
          <a:p>
            <a:pPr algn="ctr"/>
            <a:r>
              <a:rPr lang="en-US" altLang="zh-CN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Maximum Mass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A0108F4-9961-1764-3B7C-1F86FB825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11378"/>
          <a:stretch/>
        </p:blipFill>
        <p:spPr>
          <a:xfrm>
            <a:off x="4549932" y="2759916"/>
            <a:ext cx="3092133" cy="213061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737CA70-8E0C-640C-A5CB-427797941FA7}"/>
              </a:ext>
            </a:extLst>
          </p:cNvPr>
          <p:cNvSpPr txBox="1"/>
          <p:nvPr/>
        </p:nvSpPr>
        <p:spPr>
          <a:xfrm>
            <a:off x="8145731" y="741174"/>
            <a:ext cx="359578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GW190412</a:t>
            </a:r>
          </a:p>
          <a:p>
            <a:pPr algn="ctr"/>
            <a:r>
              <a:rPr lang="en-US" altLang="zh-CN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Mass Ratio</a:t>
            </a:r>
          </a:p>
          <a:p>
            <a:pPr algn="ctr"/>
            <a:r>
              <a:rPr lang="en-US" altLang="zh-C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Tilt Angle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F5D37E5-02EB-4E7C-05E4-69EA3CC31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6" y="4208601"/>
            <a:ext cx="2884696" cy="178557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40AC999-BD09-716A-3647-E37517156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6" y="2239842"/>
            <a:ext cx="2884696" cy="18254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6D046EB-B5A1-6C13-FD5B-9B55E18F8D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760"/>
          <a:stretch/>
        </p:blipFill>
        <p:spPr>
          <a:xfrm>
            <a:off x="766367" y="2244375"/>
            <a:ext cx="2949848" cy="1820886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53D4223-AD7E-E283-4D26-9173A8F1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3B0F-C7AF-4CCA-8834-314E0E0CCEC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3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1218</Words>
  <Application>Microsoft Office PowerPoint</Application>
  <PresentationFormat>宽屏</PresentationFormat>
  <Paragraphs>200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Helvetica Neue</vt:lpstr>
      <vt:lpstr>等线</vt:lpstr>
      <vt:lpstr>等线 Light</vt:lpstr>
      <vt:lpstr>Agency FB</vt:lpstr>
      <vt:lpstr>Arial</vt:lpstr>
      <vt:lpstr>Cambria Math</vt:lpstr>
      <vt:lpstr>Comic Sans MS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helen.jingyi@gmail.com</dc:creator>
  <cp:lastModifiedBy>helen.jingyi@gmail.com</cp:lastModifiedBy>
  <cp:revision>25</cp:revision>
  <dcterms:created xsi:type="dcterms:W3CDTF">2022-07-13T00:25:51Z</dcterms:created>
  <dcterms:modified xsi:type="dcterms:W3CDTF">2022-08-18T02:10:05Z</dcterms:modified>
</cp:coreProperties>
</file>