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0"/>
  </p:notesMasterIdLst>
  <p:sldIdLst>
    <p:sldId id="643" r:id="rId2"/>
    <p:sldId id="1248" r:id="rId3"/>
    <p:sldId id="993" r:id="rId4"/>
    <p:sldId id="1194" r:id="rId5"/>
    <p:sldId id="1255" r:id="rId6"/>
    <p:sldId id="1256" r:id="rId7"/>
    <p:sldId id="972" r:id="rId8"/>
    <p:sldId id="279" r:id="rId9"/>
    <p:sldId id="271" r:id="rId10"/>
    <p:sldId id="1244" r:id="rId11"/>
    <p:sldId id="1211" r:id="rId12"/>
    <p:sldId id="413" r:id="rId13"/>
    <p:sldId id="414" r:id="rId14"/>
    <p:sldId id="436" r:id="rId15"/>
    <p:sldId id="416" r:id="rId16"/>
    <p:sldId id="444" r:id="rId17"/>
    <p:sldId id="1251" r:id="rId18"/>
    <p:sldId id="1254" r:id="rId19"/>
    <p:sldId id="1250" r:id="rId20"/>
    <p:sldId id="1214" r:id="rId21"/>
    <p:sldId id="1253" r:id="rId22"/>
    <p:sldId id="947" r:id="rId23"/>
    <p:sldId id="1225" r:id="rId24"/>
    <p:sldId id="973" r:id="rId25"/>
    <p:sldId id="1226" r:id="rId26"/>
    <p:sldId id="1227" r:id="rId27"/>
    <p:sldId id="1228" r:id="rId28"/>
    <p:sldId id="1229" r:id="rId29"/>
  </p:sldIdLst>
  <p:sldSz cx="9144000" cy="5143500" type="screen16x9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52F47-9A30-D947-9493-F6DFE30241BE}">
          <p14:sldIdLst>
            <p14:sldId id="643"/>
            <p14:sldId id="1248"/>
            <p14:sldId id="993"/>
            <p14:sldId id="1194"/>
            <p14:sldId id="1255"/>
            <p14:sldId id="1256"/>
            <p14:sldId id="972"/>
            <p14:sldId id="279"/>
            <p14:sldId id="271"/>
            <p14:sldId id="1244"/>
            <p14:sldId id="1211"/>
            <p14:sldId id="413"/>
            <p14:sldId id="414"/>
            <p14:sldId id="436"/>
            <p14:sldId id="416"/>
            <p14:sldId id="444"/>
            <p14:sldId id="1251"/>
            <p14:sldId id="1254"/>
            <p14:sldId id="1250"/>
            <p14:sldId id="1214"/>
            <p14:sldId id="1253"/>
            <p14:sldId id="947"/>
            <p14:sldId id="1225"/>
            <p14:sldId id="973"/>
            <p14:sldId id="1226"/>
            <p14:sldId id="1227"/>
            <p14:sldId id="1228"/>
            <p14:sldId id="1229"/>
          </p14:sldIdLst>
        </p14:section>
        <p14:section name="Alternate Slides" id="{EECD1434-6877-5A4D-86F6-EF6978A50C58}">
          <p14:sldIdLst/>
        </p14:section>
        <p14:section name="Supplementary slides" id="{19F8F603-A234-DA4B-86DF-8DCDCEC0361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5A0E"/>
    <a:srgbClr val="974D10"/>
    <a:srgbClr val="904920"/>
    <a:srgbClr val="BE7416"/>
    <a:srgbClr val="214881"/>
    <a:srgbClr val="F4A260"/>
    <a:srgbClr val="FDF762"/>
    <a:srgbClr val="FEF869"/>
    <a:srgbClr val="6081DC"/>
    <a:srgbClr val="A67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34" autoAdjust="0"/>
    <p:restoredTop sz="86524" autoAdjust="0"/>
  </p:normalViewPr>
  <p:slideViewPr>
    <p:cSldViewPr snapToGrid="0">
      <p:cViewPr varScale="1">
        <p:scale>
          <a:sx n="159" d="100"/>
          <a:sy n="159" d="100"/>
        </p:scale>
        <p:origin x="186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184" y="-11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54038" y="674688"/>
            <a:ext cx="59944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fld id="{E6967A3C-C2E3-C148-B26E-F591013537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19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AF41A2-E256-0D44-9F9D-AF4776CB90BB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4038" y="674688"/>
            <a:ext cx="5994400" cy="33718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pleasure to speaking w/ you.  Thanks for the invitation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2D5E8-6E19-9448-9773-9B48BBE26C30}" type="slidenum">
              <a:rPr lang="en-US"/>
              <a:pPr/>
              <a:t>3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LIGO is designed to be an observatory, not a one-off proof that GWs exist.  What do we look for?</a:t>
            </a:r>
          </a:p>
          <a:p>
            <a:endParaRPr lang="en-US" dirty="0"/>
          </a:p>
          <a:p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r>
              <a:rPr lang="en-US" dirty="0"/>
              <a:t>Binary systems – NSs and BHs, most likely source, theoretically well understood with known waveforms</a:t>
            </a:r>
          </a:p>
          <a:p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r>
              <a:rPr lang="en-US" dirty="0"/>
              <a:t>The residual GW background</a:t>
            </a:r>
          </a:p>
          <a:p>
            <a:r>
              <a:rPr lang="en-US" dirty="0"/>
              <a:t>Continuously emitting sources such as spinning neutron stars, which have a pure monotone emission.  </a:t>
            </a:r>
          </a:p>
          <a:p>
            <a:endParaRPr lang="en-US" dirty="0"/>
          </a:p>
          <a:p>
            <a:r>
              <a:rPr lang="en-US" dirty="0"/>
              <a:t>Unknown – could be dark matter or a new class of astrophysical object or 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66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to note that a 4 km long interferometer needs to measure displacements to better than 10^-18 m!!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2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400 </a:t>
            </a:r>
            <a:r>
              <a:rPr lang="en-US" b="0" dirty="0"/>
              <a:t>kW of power is circulating in the arm cavities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9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65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7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0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6AEFD7-CCDC-6943-B9BC-55CD9C09D8E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1454150" y="-51486"/>
            <a:ext cx="7239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9056" tIns="34529" rIns="69056" bIns="34529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100"/>
              <a:t>Click to edit Master title style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5681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0D1392-59E7-D341-BE66-E2C661097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8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4" y="1"/>
            <a:ext cx="2058987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"/>
            <a:ext cx="6024563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8BA9E4-6F70-5E42-A649-4A6FE10F9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8062F74-319B-A042-AC23-EA803683A5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3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B1EDB5A2-82F0-5F4D-BF81-60CE59EF3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91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3B35A-92CA-9244-943F-6D1BF23D8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265CC-70CE-8E48-95D8-5FF9F9224AE3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C1BAF-D429-D545-A536-F34F76630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225" y="0"/>
            <a:ext cx="897775" cy="89927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0DA5F2E-546D-EC42-BB32-C6BAE6326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386"/>
            <a:ext cx="859100" cy="849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0225EB-7074-CD45-B610-F1BE8A533233}"/>
              </a:ext>
            </a:extLst>
          </p:cNvPr>
          <p:cNvSpPr txBox="1"/>
          <p:nvPr userDrawn="1"/>
        </p:nvSpPr>
        <p:spPr>
          <a:xfrm>
            <a:off x="138659" y="4881890"/>
            <a:ext cx="16901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LIGO-G2102497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03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2475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09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239000" y="48006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3EF14EB4-1296-344E-98B2-51EF38DA7D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1B8AD-1896-AE4C-90FD-766F46E90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F42120-1CFB-984C-A5B4-66DFBEC17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B2E616-47C3-2D41-BF5D-8F80068D0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A3B8F9-A55F-9641-9B87-3AAD4A941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73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03A0B-4407-FB48-A686-8E19959C3B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9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3467D0-94E1-204F-B576-C4CD9C882D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26A476-8169-CE42-BDCC-8E049A732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48006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</a:defRPr>
            </a:lvl1pPr>
          </a:lstStyle>
          <a:p>
            <a:fld id="{A1B1C1D3-0389-FC40-92CE-3038024EB7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-51486"/>
            <a:ext cx="7239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4" y="4863704"/>
            <a:ext cx="282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6" y="2391966"/>
            <a:ext cx="3540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6" y="2331244"/>
            <a:ext cx="523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799039"/>
            <a:ext cx="9132888" cy="28575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" y="4935751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900" b="0" dirty="0">
                <a:solidFill>
                  <a:schemeClr val="tx2"/>
                </a:solidFill>
              </a:rPr>
              <a:t>LIGO</a:t>
            </a:r>
            <a:r>
              <a:rPr lang="en-US" sz="900" b="0" dirty="0">
                <a:solidFill>
                  <a:schemeClr val="tx2"/>
                </a:solidFill>
              </a:rPr>
              <a:t>-</a:t>
            </a:r>
            <a:r>
              <a:rPr lang="mr-IN" sz="900" b="0" dirty="0">
                <a:solidFill>
                  <a:schemeClr val="tx2"/>
                </a:solidFill>
              </a:rPr>
              <a:t>G1901071</a:t>
            </a:r>
            <a:endParaRPr lang="en-US" sz="900" b="0" dirty="0">
              <a:solidFill>
                <a:schemeClr val="tx2"/>
              </a:solidFill>
            </a:endParaRPr>
          </a:p>
        </p:txBody>
      </p:sp>
      <p:pic>
        <p:nvPicPr>
          <p:cNvPr id="11" name="Picture 10" descr="NSF_LOGO_4-Color_bitmap_Logo.pn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415" y="0"/>
            <a:ext cx="787586" cy="816818"/>
          </a:xfrm>
          <a:prstGeom prst="rect">
            <a:avLst/>
          </a:prstGeom>
        </p:spPr>
      </p:pic>
      <p:pic>
        <p:nvPicPr>
          <p:cNvPr id="12" name="Picture 11" descr="Black background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" cy="752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FD0090-2A4C-8D48-BD8D-49BB28097A52}"/>
              </a:ext>
            </a:extLst>
          </p:cNvPr>
          <p:cNvSpPr txBox="1"/>
          <p:nvPr userDrawn="1"/>
        </p:nvSpPr>
        <p:spPr>
          <a:xfrm>
            <a:off x="0" y="4912668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900" b="0" dirty="0">
                <a:solidFill>
                  <a:srgbClr val="FFFFFF"/>
                </a:solidFill>
              </a:rPr>
              <a:t>LIGO</a:t>
            </a:r>
            <a:r>
              <a:rPr lang="en-US" sz="900" b="0" dirty="0">
                <a:solidFill>
                  <a:srgbClr val="FFFFFF"/>
                </a:solidFill>
              </a:rPr>
              <a:t>-</a:t>
            </a:r>
            <a:r>
              <a:rPr lang="mr-IN" sz="900" b="0" dirty="0" err="1">
                <a:solidFill>
                  <a:srgbClr val="FFFFFF"/>
                </a:solidFill>
              </a:rPr>
              <a:t>G</a:t>
            </a:r>
            <a:r>
              <a:rPr lang="en-US" sz="900" b="0" dirty="0">
                <a:solidFill>
                  <a:srgbClr val="FFFFFF"/>
                </a:solidFill>
              </a:rPr>
              <a:t>2202055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2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2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30.png"/><Relationship Id="rId10" Type="http://schemas.openxmlformats.org/officeDocument/2006/relationships/image" Target="../media/image39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ature.com/articles/323310a0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www.nature.com/articles/nature2447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09.0988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hyperlink" Target="https://arxiv.org/abs/2109.09882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10" Type="http://schemas.openxmlformats.org/officeDocument/2006/relationships/image" Target="../media/image79.tiff"/><Relationship Id="rId4" Type="http://schemas.openxmlformats.org/officeDocument/2006/relationships/image" Target="../media/image73.tiff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emf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80912"/>
            <a:ext cx="9144000" cy="4038044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050" dirty="0"/>
          </a:p>
        </p:txBody>
      </p:sp>
      <p:pic>
        <p:nvPicPr>
          <p:cNvPr id="1313" name="Picture 289">
            <a:extLst>
              <a:ext uri="{FF2B5EF4-FFF2-40B4-BE49-F238E27FC236}">
                <a16:creationId xmlns:a16="http://schemas.microsoft.com/office/drawing/2014/main" id="{965A19BD-3F63-0345-9600-DDF7EDAC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E6DEC9-3FD8-4C48-9C22-0E3BBCDD8071}" type="slidenum">
              <a:rPr lang="en-US">
                <a:solidFill>
                  <a:schemeClr val="bg1"/>
                </a:solidFill>
              </a:rPr>
              <a:pPr/>
              <a:t>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584" y="986236"/>
            <a:ext cx="8316368" cy="34694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90000"/>
              </a:lnSpc>
              <a:buNone/>
            </a:pPr>
            <a:r>
              <a:rPr lang="en-US" sz="27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Laser Interferometer 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27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Gravitational-wave Observatory (LIGO):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27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Achievements and Prospects </a:t>
            </a:r>
          </a:p>
          <a:p>
            <a:pPr algn="r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Dave Reitze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LIGO Laboratory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Caltech</a:t>
            </a:r>
          </a:p>
          <a:p>
            <a:pPr algn="r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423659" y="0"/>
            <a:ext cx="3352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Chinese Physical Society Fall Meeting, November 19, 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613" y="4912668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900" b="0" dirty="0">
                <a:solidFill>
                  <a:srgbClr val="FFFFFF"/>
                </a:solidFill>
              </a:rPr>
              <a:t>LIGO</a:t>
            </a:r>
            <a:r>
              <a:rPr lang="en-US" sz="900" b="0" dirty="0">
                <a:solidFill>
                  <a:srgbClr val="FFFFFF"/>
                </a:solidFill>
              </a:rPr>
              <a:t>-</a:t>
            </a:r>
            <a:r>
              <a:rPr lang="mr-IN" sz="900" b="0" dirty="0" err="1">
                <a:solidFill>
                  <a:srgbClr val="FFFFFF"/>
                </a:solidFill>
              </a:rPr>
              <a:t>G</a:t>
            </a:r>
            <a:r>
              <a:rPr lang="en-US" sz="900" b="0" dirty="0">
                <a:solidFill>
                  <a:srgbClr val="FFFFFF"/>
                </a:solidFill>
              </a:rPr>
              <a:t>2202055-</a:t>
            </a:r>
            <a:r>
              <a:rPr lang="mr-IN" sz="900" b="0" dirty="0" err="1">
                <a:solidFill>
                  <a:srgbClr val="FFFFFF"/>
                </a:solidFill>
              </a:rPr>
              <a:t>v</a:t>
            </a:r>
            <a:r>
              <a:rPr lang="en-US" sz="900" b="0" dirty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15" name="Picture 14" descr="NSF_LOGO_4-Color_bitmap_Logo.png">
            <a:extLst>
              <a:ext uri="{FF2B5EF4-FFF2-40B4-BE49-F238E27FC236}">
                <a16:creationId xmlns:a16="http://schemas.microsoft.com/office/drawing/2014/main" id="{3E127C62-6747-D34B-9609-0C500B6DD9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415" y="0"/>
            <a:ext cx="787586" cy="816818"/>
          </a:xfrm>
          <a:prstGeom prst="rect">
            <a:avLst/>
          </a:prstGeom>
        </p:spPr>
      </p:pic>
      <p:pic>
        <p:nvPicPr>
          <p:cNvPr id="16" name="Picture 15" descr="Black background.jpg">
            <a:extLst>
              <a:ext uri="{FF2B5EF4-FFF2-40B4-BE49-F238E27FC236}">
                <a16:creationId xmlns:a16="http://schemas.microsoft.com/office/drawing/2014/main" id="{29CBA737-7F2B-CE40-AA24-A59672DE7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" cy="752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E4613D-2FCA-D844-AF94-67A561B7C2FA}"/>
              </a:ext>
            </a:extLst>
          </p:cNvPr>
          <p:cNvSpPr txBox="1"/>
          <p:nvPr/>
        </p:nvSpPr>
        <p:spPr>
          <a:xfrm>
            <a:off x="327048" y="4399067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Image: “Black Hole – Neutron Star Ballet”</a:t>
            </a:r>
          </a:p>
          <a:p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Carl Knox, </a:t>
            </a:r>
            <a:r>
              <a:rPr lang="en-US" sz="1100" b="0" i="0" u="none" strike="noStrike" dirty="0" err="1">
                <a:solidFill>
                  <a:schemeClr val="bg1"/>
                </a:solidFill>
                <a:effectLst/>
                <a:latin typeface="Helvetica" pitchFamily="2" charset="0"/>
              </a:rPr>
              <a:t>OzGrav</a:t>
            </a:r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-Swinburne University, Australia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9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18436B-501C-766B-B7B8-B94E26B54A40}"/>
              </a:ext>
            </a:extLst>
          </p:cNvPr>
          <p:cNvSpPr txBox="1">
            <a:spLocks/>
          </p:cNvSpPr>
          <p:nvPr/>
        </p:nvSpPr>
        <p:spPr>
          <a:xfrm>
            <a:off x="1411421" y="171182"/>
            <a:ext cx="7239000" cy="4616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b="0" kern="0" dirty="0">
                <a:solidFill>
                  <a:schemeClr val="bg1"/>
                </a:solidFill>
              </a:rPr>
              <a:t>LIGO-Virgo Network Sensitivities during the </a:t>
            </a:r>
          </a:p>
          <a:p>
            <a:r>
              <a:rPr lang="en-US" sz="2000" b="0" kern="0" dirty="0">
                <a:solidFill>
                  <a:schemeClr val="bg1"/>
                </a:solidFill>
              </a:rPr>
              <a:t>Latest O3 Observing Run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7A6ADE-9FFB-472F-9E83-C7EA0B144FBE}"/>
              </a:ext>
            </a:extLst>
          </p:cNvPr>
          <p:cNvGrpSpPr/>
          <p:nvPr/>
        </p:nvGrpSpPr>
        <p:grpSpPr>
          <a:xfrm>
            <a:off x="4963983" y="1947090"/>
            <a:ext cx="2137124" cy="1656174"/>
            <a:chOff x="12201701" y="2525044"/>
            <a:chExt cx="2137124" cy="16561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63908E1-B7EC-46CB-8BE8-E0934730D787}"/>
                    </a:ext>
                  </a:extLst>
                </p:cNvPr>
                <p:cNvSpPr txBox="1"/>
                <p:nvPr/>
              </p:nvSpPr>
              <p:spPr>
                <a:xfrm>
                  <a:off x="12201701" y="2525044"/>
                  <a:ext cx="2137124" cy="356957"/>
                </a:xfrm>
                <a:prstGeom prst="rect">
                  <a:avLst/>
                </a:prstGeom>
                <a:noFill/>
                <a:ln w="38100" cmpd="sng">
                  <a:solidFill>
                    <a:schemeClr val="tx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>
                      <a:solidFill>
                        <a:srgbClr val="000000"/>
                      </a:solidFill>
                      <a:latin typeface="Symbol" charset="2"/>
                      <a:cs typeface="Symbol" charset="2"/>
                    </a:rPr>
                    <a:t>D</a:t>
                  </a:r>
                  <a:r>
                    <a:rPr lang="en-US" sz="1600" i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L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~ 2 x 10</a:t>
                  </a:r>
                  <a:r>
                    <a:rPr lang="en-US" sz="1600" baseline="300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-19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m/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√</m:t>
                      </m:r>
                      <m:r>
                        <a:rPr lang="en-US" sz="1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𝑯𝒛</m:t>
                      </m:r>
                    </m:oMath>
                  </a14:m>
                  <a:endParaRPr lang="en-US" sz="16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701" y="2525044"/>
                  <a:ext cx="2137124" cy="356957"/>
                </a:xfrm>
                <a:prstGeom prst="rect">
                  <a:avLst/>
                </a:prstGeom>
                <a:blipFill>
                  <a:blip r:embed="rId10"/>
                  <a:stretch>
                    <a:fillRect l="-581" b="-15625"/>
                  </a:stretch>
                </a:blipFill>
                <a:ln w="38100" cmpd="sng"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E06BAA-BB2D-F7FA-34E9-2FC290122DCA}"/>
                </a:ext>
              </a:extLst>
            </p:cNvPr>
            <p:cNvCxnSpPr>
              <a:stCxn id="7" idx="2"/>
            </p:cNvCxnSpPr>
            <p:nvPr/>
          </p:nvCxnSpPr>
          <p:spPr bwMode="auto">
            <a:xfrm>
              <a:off x="13270263" y="2882001"/>
              <a:ext cx="164592" cy="129921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751F87D-CC03-CC66-6C20-CF72732D83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9991" y="1333531"/>
            <a:ext cx="3892840" cy="3474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A2C16A-8B0F-DB59-40F6-2626EEAB7C66}"/>
              </a:ext>
            </a:extLst>
          </p:cNvPr>
          <p:cNvSpPr txBox="1"/>
          <p:nvPr/>
        </p:nvSpPr>
        <p:spPr>
          <a:xfrm>
            <a:off x="3328351" y="927582"/>
            <a:ext cx="2916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LIGO-Virgo O3 Run Sensitivities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895C11-B487-897E-3372-F2D8C97CB7DF}"/>
                  </a:ext>
                </a:extLst>
              </p:cNvPr>
              <p:cNvSpPr txBox="1"/>
              <p:nvPr/>
            </p:nvSpPr>
            <p:spPr>
              <a:xfrm>
                <a:off x="4372991" y="4010588"/>
                <a:ext cx="1523174" cy="274242"/>
              </a:xfrm>
              <a:prstGeom prst="rect">
                <a:avLst/>
              </a:prstGeom>
              <a:noFill/>
              <a:ln w="38100" cmpd="sng"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i="1" dirty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D</a:t>
                </a:r>
                <a:r>
                  <a:rPr lang="en-US" sz="1100" i="1" dirty="0">
                    <a:solidFill>
                      <a:srgbClr val="000000"/>
                    </a:solidFill>
                    <a:latin typeface="Arial"/>
                    <a:cs typeface="Arial"/>
                  </a:rPr>
                  <a:t>L</a:t>
                </a:r>
                <a:r>
                  <a:rPr lang="en-US" sz="1100" dirty="0">
                    <a:solidFill>
                      <a:srgbClr val="000000"/>
                    </a:solidFill>
                    <a:latin typeface="Arial"/>
                    <a:cs typeface="Arial"/>
                  </a:rPr>
                  <a:t> ~ 2 x 10</a:t>
                </a:r>
                <a:r>
                  <a:rPr lang="en-US" sz="1100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-19</a:t>
                </a:r>
                <a:r>
                  <a:rPr lang="en-US" sz="1100" dirty="0">
                    <a:solidFill>
                      <a:srgbClr val="000000"/>
                    </a:solidFill>
                    <a:latin typeface="Arial"/>
                    <a:cs typeface="Arial"/>
                  </a:rPr>
                  <a:t> m/</a:t>
                </a:r>
                <a14:m>
                  <m:oMath xmlns:m="http://schemas.openxmlformats.org/officeDocument/2006/math">
                    <m:r>
                      <a:rPr lang="en-US" sz="1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√</m:t>
                    </m:r>
                    <m:r>
                      <a:rPr lang="en-US" sz="11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𝑯𝒛</m:t>
                    </m:r>
                  </m:oMath>
                </a14:m>
                <a:endParaRPr lang="en-US" sz="11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895C11-B487-897E-3372-F2D8C97CB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991" y="4010588"/>
                <a:ext cx="1523174" cy="274242"/>
              </a:xfrm>
              <a:prstGeom prst="rect">
                <a:avLst/>
              </a:prstGeom>
              <a:blipFill>
                <a:blip r:embed="rId12"/>
                <a:stretch>
                  <a:fillRect b="-12000"/>
                </a:stretch>
              </a:blipFill>
              <a:ln w="38100" cmpd="sng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8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8A23-9ACD-4546-8796-C30865B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A606-8385-2243-A9F9-E1562CB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Gravitational Wave Physics &amp; Astrophysics</a:t>
            </a:r>
            <a:endParaRPr lang="en-US" sz="2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53EC-235E-3B4D-87B9-DE1C0B794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9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787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12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2AF08B48-7A98-9CB1-FA6D-CAB65A9FF5A7}"/>
              </a:ext>
            </a:extLst>
          </p:cNvPr>
          <p:cNvSpPr/>
          <p:nvPr/>
        </p:nvSpPr>
        <p:spPr>
          <a:xfrm>
            <a:off x="447869" y="741783"/>
            <a:ext cx="187138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7BF4716A-7DA5-7703-1513-76DD147852AA}"/>
              </a:ext>
            </a:extLst>
          </p:cNvPr>
          <p:cNvSpPr/>
          <p:nvPr/>
        </p:nvSpPr>
        <p:spPr>
          <a:xfrm>
            <a:off x="2319251" y="741782"/>
            <a:ext cx="5029200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9ACDB43-FBD2-F1BA-FA04-7D06381FECF3}"/>
              </a:ext>
            </a:extLst>
          </p:cNvPr>
          <p:cNvSpPr/>
          <p:nvPr/>
        </p:nvSpPr>
        <p:spPr bwMode="auto">
          <a:xfrm>
            <a:off x="448887" y="714895"/>
            <a:ext cx="8154786" cy="4197927"/>
          </a:xfrm>
          <a:custGeom>
            <a:avLst/>
            <a:gdLst>
              <a:gd name="connsiteX0" fmla="*/ 6949440 w 8154786"/>
              <a:gd name="connsiteY0" fmla="*/ 0 h 4197927"/>
              <a:gd name="connsiteX1" fmla="*/ 6949440 w 8154786"/>
              <a:gd name="connsiteY1" fmla="*/ 0 h 4197927"/>
              <a:gd name="connsiteX2" fmla="*/ 8154786 w 8154786"/>
              <a:gd name="connsiteY2" fmla="*/ 8312 h 4197927"/>
              <a:gd name="connsiteX3" fmla="*/ 8146473 w 8154786"/>
              <a:gd name="connsiteY3" fmla="*/ 4197927 h 4197927"/>
              <a:gd name="connsiteX4" fmla="*/ 8313 w 8154786"/>
              <a:gd name="connsiteY4" fmla="*/ 4189614 h 4197927"/>
              <a:gd name="connsiteX5" fmla="*/ 0 w 8154786"/>
              <a:gd name="connsiteY5" fmla="*/ 598516 h 4197927"/>
              <a:gd name="connsiteX6" fmla="*/ 6916189 w 8154786"/>
              <a:gd name="connsiteY6" fmla="*/ 606829 h 4197927"/>
              <a:gd name="connsiteX7" fmla="*/ 6949440 w 8154786"/>
              <a:gd name="connsiteY7" fmla="*/ 0 h 419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786" h="4197927">
                <a:moveTo>
                  <a:pt x="6949440" y="0"/>
                </a:moveTo>
                <a:lnTo>
                  <a:pt x="6949440" y="0"/>
                </a:lnTo>
                <a:lnTo>
                  <a:pt x="8154786" y="8312"/>
                </a:lnTo>
                <a:lnTo>
                  <a:pt x="8146473" y="4197927"/>
                </a:lnTo>
                <a:lnTo>
                  <a:pt x="8313" y="4189614"/>
                </a:lnTo>
                <a:lnTo>
                  <a:pt x="0" y="598516"/>
                </a:lnTo>
                <a:lnTo>
                  <a:pt x="6916189" y="606829"/>
                </a:lnTo>
                <a:lnTo>
                  <a:pt x="6949440" y="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8CDDF-EEA1-3AEC-9F2C-F58B7EC47B8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1367C5-6545-4756-B708-3F57D1E18F8F}"/>
              </a:ext>
            </a:extLst>
          </p:cNvPr>
          <p:cNvCxnSpPr>
            <a:cxnSpLocks/>
          </p:cNvCxnSpPr>
          <p:nvPr/>
        </p:nvCxnSpPr>
        <p:spPr>
          <a:xfrm>
            <a:off x="1035697" y="1284893"/>
            <a:ext cx="7557797" cy="3207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335CE-9778-4A33-AC2A-92062BC7CF76}"/>
              </a:ext>
            </a:extLst>
          </p:cNvPr>
          <p:cNvSpPr/>
          <p:nvPr/>
        </p:nvSpPr>
        <p:spPr>
          <a:xfrm>
            <a:off x="447869" y="741783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5110E-386E-480C-93D5-1C111753C97D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B2F732-3509-4A5E-8EA0-F3A83D14FDAC}"/>
              </a:ext>
            </a:extLst>
          </p:cNvPr>
          <p:cNvSpPr/>
          <p:nvPr/>
        </p:nvSpPr>
        <p:spPr>
          <a:xfrm>
            <a:off x="2574083" y="1120697"/>
            <a:ext cx="6122049" cy="39258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GW150914: First Detection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AF5532-5505-4884-97E1-5EAEA09C145E}"/>
              </a:ext>
            </a:extLst>
          </p:cNvPr>
          <p:cNvSpPr/>
          <p:nvPr/>
        </p:nvSpPr>
        <p:spPr>
          <a:xfrm>
            <a:off x="3337604" y="1746596"/>
            <a:ext cx="4797707" cy="2746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hl_data_overlay.pdf">
            <a:extLst>
              <a:ext uri="{FF2B5EF4-FFF2-40B4-BE49-F238E27FC236}">
                <a16:creationId xmlns:a16="http://schemas.microsoft.com/office/drawing/2014/main" id="{535E737A-93BF-4949-8686-25489EA86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r="1489" b="1780"/>
          <a:stretch/>
        </p:blipFill>
        <p:spPr>
          <a:xfrm>
            <a:off x="3448767" y="1855253"/>
            <a:ext cx="4575382" cy="254533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007E8-CBAC-490F-85E5-58017B401E9B}"/>
              </a:ext>
            </a:extLst>
          </p:cNvPr>
          <p:cNvCxnSpPr>
            <a:cxnSpLocks/>
          </p:cNvCxnSpPr>
          <p:nvPr/>
        </p:nvCxnSpPr>
        <p:spPr>
          <a:xfrm>
            <a:off x="461865" y="1284893"/>
            <a:ext cx="2214781" cy="34780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44F6AA-6B3F-415F-A0EF-E65B82E3382E}"/>
              </a:ext>
            </a:extLst>
          </p:cNvPr>
          <p:cNvCxnSpPr>
            <a:cxnSpLocks/>
          </p:cNvCxnSpPr>
          <p:nvPr/>
        </p:nvCxnSpPr>
        <p:spPr>
          <a:xfrm>
            <a:off x="979715" y="741782"/>
            <a:ext cx="7233159" cy="378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C57143-86E4-4B11-881E-5D9AA9A3F6EC}"/>
              </a:ext>
            </a:extLst>
          </p:cNvPr>
          <p:cNvSpPr txBox="1"/>
          <p:nvPr/>
        </p:nvSpPr>
        <p:spPr>
          <a:xfrm>
            <a:off x="3492532" y="4497525"/>
            <a:ext cx="48544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Observation of Gravitational Waves from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Black Hole Merger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”, 2016</a:t>
            </a:r>
            <a:endParaRPr lang="en-GB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D9A6E-602D-44EE-B9EF-D58AB643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13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>
            <a:extLst>
              <a:ext uri="{FF2B5EF4-FFF2-40B4-BE49-F238E27FC236}">
                <a16:creationId xmlns:a16="http://schemas.microsoft.com/office/drawing/2014/main" id="{E7C52102-4AB2-04B5-A91E-47BF6830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61" y="2176382"/>
            <a:ext cx="1477617" cy="14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1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90771-0213-475C-BD7B-E1A1F94F9A78}"/>
              </a:ext>
            </a:extLst>
          </p:cNvPr>
          <p:cNvSpPr/>
          <p:nvPr/>
        </p:nvSpPr>
        <p:spPr>
          <a:xfrm>
            <a:off x="5472404" y="720790"/>
            <a:ext cx="608822" cy="608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777FA-D073-5602-7FBD-21FAB66351C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B135DE-C660-4F2D-A72E-283C6CAFD6B6}"/>
              </a:ext>
            </a:extLst>
          </p:cNvPr>
          <p:cNvSpPr/>
          <p:nvPr/>
        </p:nvSpPr>
        <p:spPr>
          <a:xfrm>
            <a:off x="195603" y="44615"/>
            <a:ext cx="4933561" cy="50542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2700" kern="1200" dirty="0">
                <a:solidFill>
                  <a:prstClr val="black"/>
                </a:solidFill>
                <a:latin typeface="Calibri Light" panose="020F0302020204030204"/>
              </a:rPr>
              <a:t>GW170817: Neutron Stars and Multi-messenger Observation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E55020-FF92-4C7E-9434-98C675CD0AFB}"/>
              </a:ext>
            </a:extLst>
          </p:cNvPr>
          <p:cNvCxnSpPr>
            <a:cxnSpLocks/>
          </p:cNvCxnSpPr>
          <p:nvPr/>
        </p:nvCxnSpPr>
        <p:spPr>
          <a:xfrm flipH="1">
            <a:off x="5059525" y="1266631"/>
            <a:ext cx="1021702" cy="3352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4AC7DC-DDFB-485F-9089-9643573FA132}"/>
              </a:ext>
            </a:extLst>
          </p:cNvPr>
          <p:cNvCxnSpPr>
            <a:cxnSpLocks/>
          </p:cNvCxnSpPr>
          <p:nvPr/>
        </p:nvCxnSpPr>
        <p:spPr>
          <a:xfrm>
            <a:off x="4646645" y="118965"/>
            <a:ext cx="1378598" cy="601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182F09C-AD96-4020-8684-AE5945FCB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4" y="1329612"/>
            <a:ext cx="4722678" cy="2972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DD8780-E5E1-4EBB-9D8D-B515374A36DB}"/>
              </a:ext>
            </a:extLst>
          </p:cNvPr>
          <p:cNvSpPr txBox="1"/>
          <p:nvPr/>
        </p:nvSpPr>
        <p:spPr>
          <a:xfrm>
            <a:off x="426035" y="4340846"/>
            <a:ext cx="46155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Multi-Messenger Observations of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Neutron Star Merger</a:t>
            </a: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”, 2017</a:t>
            </a:r>
            <a:endParaRPr lang="en-GB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C3655-B5E4-4981-B359-1A4D89BD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14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599F2-AB4C-0F13-7D8C-205718AB3ED6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900661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2B0713-CA36-46B7-B418-828D23B7FBA0}"/>
              </a:ext>
            </a:extLst>
          </p:cNvPr>
          <p:cNvSpPr/>
          <p:nvPr/>
        </p:nvSpPr>
        <p:spPr>
          <a:xfrm>
            <a:off x="447869" y="1329612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670519-64FA-4AAE-8EAC-793E04FE11A3}"/>
              </a:ext>
            </a:extLst>
          </p:cNvPr>
          <p:cNvSpPr/>
          <p:nvPr/>
        </p:nvSpPr>
        <p:spPr>
          <a:xfrm>
            <a:off x="1734094" y="513370"/>
            <a:ext cx="6656179" cy="44761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GW190412: Unequal mass binary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C529CB-D5BB-4550-B672-D565FA899881}"/>
              </a:ext>
            </a:extLst>
          </p:cNvPr>
          <p:cNvCxnSpPr>
            <a:cxnSpLocks/>
          </p:cNvCxnSpPr>
          <p:nvPr/>
        </p:nvCxnSpPr>
        <p:spPr>
          <a:xfrm>
            <a:off x="489858" y="1910442"/>
            <a:ext cx="1375519" cy="2678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EB325-5411-406F-9E1C-9FB3FB67E613}"/>
              </a:ext>
            </a:extLst>
          </p:cNvPr>
          <p:cNvCxnSpPr>
            <a:cxnSpLocks/>
          </p:cNvCxnSpPr>
          <p:nvPr/>
        </p:nvCxnSpPr>
        <p:spPr>
          <a:xfrm flipV="1">
            <a:off x="475862" y="586426"/>
            <a:ext cx="1620727" cy="743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4DE0C4-51FA-432A-891E-4401800B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183" y="1233274"/>
            <a:ext cx="3160589" cy="29996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8CB5A-2240-4F0E-8002-2A83E7B8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15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9A12B-D10A-2901-069C-B9D5DF83658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D29074F3-7841-301D-943F-C23F0F92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72" y="1233274"/>
            <a:ext cx="3036111" cy="29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54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60D038-8B69-49CA-8571-E6C8FBC221E9}"/>
              </a:ext>
            </a:extLst>
          </p:cNvPr>
          <p:cNvSpPr/>
          <p:nvPr/>
        </p:nvSpPr>
        <p:spPr>
          <a:xfrm>
            <a:off x="2967134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FEC2EB-14EC-45BC-8B10-4B7AED6B4BA6}"/>
              </a:ext>
            </a:extLst>
          </p:cNvPr>
          <p:cNvSpPr/>
          <p:nvPr/>
        </p:nvSpPr>
        <p:spPr>
          <a:xfrm>
            <a:off x="4212772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1AD149-44EC-456E-BF55-E0D5149DB260}"/>
              </a:ext>
            </a:extLst>
          </p:cNvPr>
          <p:cNvSpPr/>
          <p:nvPr/>
        </p:nvSpPr>
        <p:spPr>
          <a:xfrm>
            <a:off x="566836" y="150542"/>
            <a:ext cx="7503860" cy="3211260"/>
          </a:xfrm>
          <a:prstGeom prst="roundRect">
            <a:avLst>
              <a:gd name="adj" fmla="val 7335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GW200105 and GW200115: 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Observation of Neutron Star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Black Hole Mergers</a:t>
            </a:r>
          </a:p>
          <a:p>
            <a:pPr defTabSz="342900">
              <a:buClrTx/>
            </a:pPr>
            <a:endParaRPr lang="en-GB" sz="24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First unambiguous observation </a:t>
            </a:r>
            <a:b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of NS-BH system</a:t>
            </a:r>
          </a:p>
          <a:p>
            <a:pPr defTabSz="342900">
              <a:buClrTx/>
            </a:pPr>
            <a:endParaRPr lang="en-GB" sz="3000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526562-9036-40D3-B7E6-A7711F3948C2}"/>
              </a:ext>
            </a:extLst>
          </p:cNvPr>
          <p:cNvCxnSpPr>
            <a:cxnSpLocks/>
          </p:cNvCxnSpPr>
          <p:nvPr/>
        </p:nvCxnSpPr>
        <p:spPr>
          <a:xfrm flipV="1">
            <a:off x="4737618" y="3324031"/>
            <a:ext cx="3219062" cy="990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CE4B7A-D61B-46AB-9E2A-3527718D90F4}"/>
              </a:ext>
            </a:extLst>
          </p:cNvPr>
          <p:cNvCxnSpPr>
            <a:cxnSpLocks/>
          </p:cNvCxnSpPr>
          <p:nvPr/>
        </p:nvCxnSpPr>
        <p:spPr>
          <a:xfrm>
            <a:off x="629817" y="3303037"/>
            <a:ext cx="2407298" cy="1011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F62CE-CFB1-4B4A-802F-6313C9C5F2B3}"/>
              </a:ext>
            </a:extLst>
          </p:cNvPr>
          <p:cNvCxnSpPr>
            <a:cxnSpLocks/>
          </p:cNvCxnSpPr>
          <p:nvPr/>
        </p:nvCxnSpPr>
        <p:spPr>
          <a:xfrm flipH="1">
            <a:off x="3512976" y="4314241"/>
            <a:ext cx="804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picture containing glass&#10;&#10;Description automatically generated">
            <a:extLst>
              <a:ext uri="{FF2B5EF4-FFF2-40B4-BE49-F238E27FC236}">
                <a16:creationId xmlns:a16="http://schemas.microsoft.com/office/drawing/2014/main" id="{0FCC00B0-2FF8-40D9-94FA-15E9C55A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06" y="425817"/>
            <a:ext cx="3519974" cy="2487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13633-7C9D-4B39-B125-D564816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16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758F1-CC65-8F52-07B6-705ECD62D5A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2313431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13054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17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6665DB1-147E-CE8A-D0CE-B7122E71AC2A}"/>
              </a:ext>
            </a:extLst>
          </p:cNvPr>
          <p:cNvSpPr/>
          <p:nvPr/>
        </p:nvSpPr>
        <p:spPr>
          <a:xfrm>
            <a:off x="7970125" y="1314407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9CC5493-AC63-632E-7536-00EDE84BAD62}"/>
              </a:ext>
            </a:extLst>
          </p:cNvPr>
          <p:cNvSpPr/>
          <p:nvPr/>
        </p:nvSpPr>
        <p:spPr>
          <a:xfrm>
            <a:off x="2693323" y="872835"/>
            <a:ext cx="4933561" cy="36160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r>
              <a:rPr lang="en-GB" sz="1800" kern="1200" dirty="0">
                <a:solidFill>
                  <a:prstClr val="black"/>
                </a:solidFill>
                <a:latin typeface="Calibri Light" panose="020F0302020204030204"/>
              </a:rPr>
              <a:t>GW190521: A Black Hole in the Pair Instability Mass Gap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C5ED85-9D23-95A2-B206-562B416523E9}"/>
              </a:ext>
            </a:extLst>
          </p:cNvPr>
          <p:cNvCxnSpPr>
            <a:cxnSpLocks/>
          </p:cNvCxnSpPr>
          <p:nvPr/>
        </p:nvCxnSpPr>
        <p:spPr>
          <a:xfrm flipH="1">
            <a:off x="7626884" y="1895238"/>
            <a:ext cx="896079" cy="209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173D98-FD1B-A70F-9609-D603B6FA9C1A}"/>
              </a:ext>
            </a:extLst>
          </p:cNvPr>
          <p:cNvCxnSpPr>
            <a:cxnSpLocks/>
          </p:cNvCxnSpPr>
          <p:nvPr/>
        </p:nvCxnSpPr>
        <p:spPr>
          <a:xfrm>
            <a:off x="7140633" y="881148"/>
            <a:ext cx="1382330" cy="426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91B08E-6127-0C26-92A6-E49FD6C50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75" y="1593673"/>
            <a:ext cx="3614468" cy="2174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D80B4-42F1-BF3B-9166-4C5FBABE72C3}"/>
              </a:ext>
            </a:extLst>
          </p:cNvPr>
          <p:cNvSpPr txBox="1"/>
          <p:nvPr/>
        </p:nvSpPr>
        <p:spPr>
          <a:xfrm>
            <a:off x="3625388" y="3945187"/>
            <a:ext cx="2832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Evidence for a hierarchical merger?</a:t>
            </a:r>
          </a:p>
          <a:p>
            <a:pPr defTabSz="342900">
              <a:buClrTx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Or perhaps dynamical capture? </a:t>
            </a:r>
            <a:endParaRPr lang="en-GB" sz="1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3B6C29-B007-38B6-BDE4-CF439D13A792}"/>
              </a:ext>
            </a:extLst>
          </p:cNvPr>
          <p:cNvSpPr txBox="1"/>
          <p:nvPr/>
        </p:nvSpPr>
        <p:spPr>
          <a:xfrm>
            <a:off x="5912953" y="2606945"/>
            <a:ext cx="675185" cy="246221"/>
          </a:xfrm>
          <a:prstGeom prst="rect">
            <a:avLst/>
          </a:prstGeom>
          <a:solidFill>
            <a:srgbClr val="BE7416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156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5DFB0-9F51-C47A-D9EA-9FC2BEA2ADE1}"/>
              </a:ext>
            </a:extLst>
          </p:cNvPr>
          <p:cNvSpPr txBox="1"/>
          <p:nvPr/>
        </p:nvSpPr>
        <p:spPr>
          <a:xfrm>
            <a:off x="4197575" y="2739606"/>
            <a:ext cx="604653" cy="246221"/>
          </a:xfrm>
          <a:prstGeom prst="rect">
            <a:avLst/>
          </a:prstGeom>
          <a:solidFill>
            <a:srgbClr val="A85A0E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66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BA9B6-3C97-1CE5-D5D7-17956DF4D581}"/>
              </a:ext>
            </a:extLst>
          </p:cNvPr>
          <p:cNvSpPr txBox="1"/>
          <p:nvPr/>
        </p:nvSpPr>
        <p:spPr>
          <a:xfrm>
            <a:off x="4605252" y="1990704"/>
            <a:ext cx="604653" cy="246221"/>
          </a:xfrm>
          <a:prstGeom prst="rect">
            <a:avLst/>
          </a:prstGeom>
          <a:solidFill>
            <a:srgbClr val="904920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95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56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C2CD-27B6-35F0-5833-A3C758C2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Measuring the Hubble Constant Using </a:t>
            </a:r>
            <a:br>
              <a:rPr lang="en-US" sz="2400" dirty="0"/>
            </a:br>
            <a:r>
              <a:rPr lang="en-US" sz="2400" dirty="0"/>
              <a:t>Gravitational-wave ‘Standard Sirens’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63C51-34B1-43DF-5A5E-9606C033B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F42120-1CFB-984C-A5B4-66DFBEC17D8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E58CD-DF3E-AFF6-9A10-E5601BFC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803" y="1513957"/>
            <a:ext cx="5463639" cy="3476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498AB7-77E8-68F7-4990-7E7C5B400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7198" y="3252406"/>
            <a:ext cx="1392898" cy="461665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" b="0" dirty="0">
                <a:solidFill>
                  <a:srgbClr val="000000"/>
                </a:solidFill>
              </a:rPr>
              <a:t>B. P. Abbott, et al., “A gravitational-wave standard siren measurement of the Hubble constant”, </a:t>
            </a:r>
            <a:r>
              <a:rPr lang="en-US" sz="600" b="0" dirty="0">
                <a:solidFill>
                  <a:srgbClr val="000000"/>
                </a:solidFill>
                <a:hlinkClick r:id="rId4"/>
              </a:rPr>
              <a:t>Nature 551, 85-88 (2017).</a:t>
            </a:r>
            <a:endParaRPr lang="en-US" sz="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50459-C626-728F-3C18-0583EAE8B618}"/>
                  </a:ext>
                </a:extLst>
              </p:cNvPr>
              <p:cNvSpPr txBox="1"/>
              <p:nvPr/>
            </p:nvSpPr>
            <p:spPr>
              <a:xfrm>
                <a:off x="2526695" y="958893"/>
                <a:ext cx="4257854" cy="402418"/>
              </a:xfrm>
              <a:custGeom>
                <a:avLst/>
                <a:gdLst>
                  <a:gd name="connsiteX0" fmla="*/ 0 w 4257854"/>
                  <a:gd name="connsiteY0" fmla="*/ 0 h 402418"/>
                  <a:gd name="connsiteX1" fmla="*/ 574810 w 4257854"/>
                  <a:gd name="connsiteY1" fmla="*/ 0 h 402418"/>
                  <a:gd name="connsiteX2" fmla="*/ 1021885 w 4257854"/>
                  <a:gd name="connsiteY2" fmla="*/ 0 h 402418"/>
                  <a:gd name="connsiteX3" fmla="*/ 1596695 w 4257854"/>
                  <a:gd name="connsiteY3" fmla="*/ 0 h 402418"/>
                  <a:gd name="connsiteX4" fmla="*/ 2128927 w 4257854"/>
                  <a:gd name="connsiteY4" fmla="*/ 0 h 402418"/>
                  <a:gd name="connsiteX5" fmla="*/ 2661159 w 4257854"/>
                  <a:gd name="connsiteY5" fmla="*/ 0 h 402418"/>
                  <a:gd name="connsiteX6" fmla="*/ 3108233 w 4257854"/>
                  <a:gd name="connsiteY6" fmla="*/ 0 h 402418"/>
                  <a:gd name="connsiteX7" fmla="*/ 3725622 w 4257854"/>
                  <a:gd name="connsiteY7" fmla="*/ 0 h 402418"/>
                  <a:gd name="connsiteX8" fmla="*/ 4257854 w 4257854"/>
                  <a:gd name="connsiteY8" fmla="*/ 0 h 402418"/>
                  <a:gd name="connsiteX9" fmla="*/ 4257854 w 4257854"/>
                  <a:gd name="connsiteY9" fmla="*/ 402418 h 402418"/>
                  <a:gd name="connsiteX10" fmla="*/ 3640465 w 4257854"/>
                  <a:gd name="connsiteY10" fmla="*/ 402418 h 402418"/>
                  <a:gd name="connsiteX11" fmla="*/ 3108233 w 4257854"/>
                  <a:gd name="connsiteY11" fmla="*/ 402418 h 402418"/>
                  <a:gd name="connsiteX12" fmla="*/ 2533423 w 4257854"/>
                  <a:gd name="connsiteY12" fmla="*/ 402418 h 402418"/>
                  <a:gd name="connsiteX13" fmla="*/ 2043770 w 4257854"/>
                  <a:gd name="connsiteY13" fmla="*/ 402418 h 402418"/>
                  <a:gd name="connsiteX14" fmla="*/ 1554117 w 4257854"/>
                  <a:gd name="connsiteY14" fmla="*/ 402418 h 402418"/>
                  <a:gd name="connsiteX15" fmla="*/ 1107042 w 4257854"/>
                  <a:gd name="connsiteY15" fmla="*/ 402418 h 402418"/>
                  <a:gd name="connsiteX16" fmla="*/ 659967 w 4257854"/>
                  <a:gd name="connsiteY16" fmla="*/ 402418 h 402418"/>
                  <a:gd name="connsiteX17" fmla="*/ 0 w 4257854"/>
                  <a:gd name="connsiteY17" fmla="*/ 402418 h 402418"/>
                  <a:gd name="connsiteX18" fmla="*/ 0 w 4257854"/>
                  <a:gd name="connsiteY18" fmla="*/ 0 h 40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57854" h="402418" fill="none" extrusionOk="0">
                    <a:moveTo>
                      <a:pt x="0" y="0"/>
                    </a:moveTo>
                    <a:cubicBezTo>
                      <a:pt x="219131" y="-50377"/>
                      <a:pt x="344615" y="50563"/>
                      <a:pt x="574810" y="0"/>
                    </a:cubicBezTo>
                    <a:cubicBezTo>
                      <a:pt x="805005" y="-50563"/>
                      <a:pt x="886380" y="2447"/>
                      <a:pt x="1021885" y="0"/>
                    </a:cubicBezTo>
                    <a:cubicBezTo>
                      <a:pt x="1157390" y="-2447"/>
                      <a:pt x="1427233" y="66213"/>
                      <a:pt x="1596695" y="0"/>
                    </a:cubicBezTo>
                    <a:cubicBezTo>
                      <a:pt x="1766157" y="-66213"/>
                      <a:pt x="2018216" y="18283"/>
                      <a:pt x="2128927" y="0"/>
                    </a:cubicBezTo>
                    <a:cubicBezTo>
                      <a:pt x="2239638" y="-18283"/>
                      <a:pt x="2532183" y="24704"/>
                      <a:pt x="2661159" y="0"/>
                    </a:cubicBezTo>
                    <a:cubicBezTo>
                      <a:pt x="2790135" y="-24704"/>
                      <a:pt x="2947729" y="42557"/>
                      <a:pt x="3108233" y="0"/>
                    </a:cubicBezTo>
                    <a:cubicBezTo>
                      <a:pt x="3268737" y="-42557"/>
                      <a:pt x="3527550" y="45532"/>
                      <a:pt x="3725622" y="0"/>
                    </a:cubicBezTo>
                    <a:cubicBezTo>
                      <a:pt x="3923694" y="-45532"/>
                      <a:pt x="4022845" y="25739"/>
                      <a:pt x="4257854" y="0"/>
                    </a:cubicBezTo>
                    <a:cubicBezTo>
                      <a:pt x="4294963" y="157073"/>
                      <a:pt x="4239937" y="272262"/>
                      <a:pt x="4257854" y="402418"/>
                    </a:cubicBezTo>
                    <a:cubicBezTo>
                      <a:pt x="3970741" y="458572"/>
                      <a:pt x="3774965" y="386571"/>
                      <a:pt x="3640465" y="402418"/>
                    </a:cubicBezTo>
                    <a:cubicBezTo>
                      <a:pt x="3505965" y="418265"/>
                      <a:pt x="3265623" y="350417"/>
                      <a:pt x="3108233" y="402418"/>
                    </a:cubicBezTo>
                    <a:cubicBezTo>
                      <a:pt x="2950843" y="454419"/>
                      <a:pt x="2804424" y="338895"/>
                      <a:pt x="2533423" y="402418"/>
                    </a:cubicBezTo>
                    <a:cubicBezTo>
                      <a:pt x="2262422" y="465941"/>
                      <a:pt x="2157512" y="398640"/>
                      <a:pt x="2043770" y="402418"/>
                    </a:cubicBezTo>
                    <a:cubicBezTo>
                      <a:pt x="1930028" y="406196"/>
                      <a:pt x="1795043" y="393324"/>
                      <a:pt x="1554117" y="402418"/>
                    </a:cubicBezTo>
                    <a:cubicBezTo>
                      <a:pt x="1313191" y="411512"/>
                      <a:pt x="1265124" y="378455"/>
                      <a:pt x="1107042" y="402418"/>
                    </a:cubicBezTo>
                    <a:cubicBezTo>
                      <a:pt x="948960" y="426381"/>
                      <a:pt x="774973" y="401320"/>
                      <a:pt x="659967" y="402418"/>
                    </a:cubicBezTo>
                    <a:cubicBezTo>
                      <a:pt x="544961" y="403516"/>
                      <a:pt x="260756" y="366576"/>
                      <a:pt x="0" y="402418"/>
                    </a:cubicBezTo>
                    <a:cubicBezTo>
                      <a:pt x="-10090" y="222579"/>
                      <a:pt x="21676" y="98319"/>
                      <a:pt x="0" y="0"/>
                    </a:cubicBezTo>
                    <a:close/>
                  </a:path>
                  <a:path w="4257854" h="402418" stroke="0" extrusionOk="0">
                    <a:moveTo>
                      <a:pt x="0" y="0"/>
                    </a:moveTo>
                    <a:cubicBezTo>
                      <a:pt x="209186" y="-59630"/>
                      <a:pt x="419478" y="19585"/>
                      <a:pt x="617389" y="0"/>
                    </a:cubicBezTo>
                    <a:cubicBezTo>
                      <a:pt x="815300" y="-19585"/>
                      <a:pt x="1028319" y="31254"/>
                      <a:pt x="1192199" y="0"/>
                    </a:cubicBezTo>
                    <a:cubicBezTo>
                      <a:pt x="1356079" y="-31254"/>
                      <a:pt x="1519710" y="28736"/>
                      <a:pt x="1681852" y="0"/>
                    </a:cubicBezTo>
                    <a:cubicBezTo>
                      <a:pt x="1843994" y="-28736"/>
                      <a:pt x="2122472" y="6151"/>
                      <a:pt x="2256663" y="0"/>
                    </a:cubicBezTo>
                    <a:cubicBezTo>
                      <a:pt x="2390854" y="-6151"/>
                      <a:pt x="2548670" y="39911"/>
                      <a:pt x="2788894" y="0"/>
                    </a:cubicBezTo>
                    <a:cubicBezTo>
                      <a:pt x="3029118" y="-39911"/>
                      <a:pt x="3125809" y="16943"/>
                      <a:pt x="3406283" y="0"/>
                    </a:cubicBezTo>
                    <a:cubicBezTo>
                      <a:pt x="3686757" y="-16943"/>
                      <a:pt x="3873413" y="8745"/>
                      <a:pt x="4257854" y="0"/>
                    </a:cubicBezTo>
                    <a:cubicBezTo>
                      <a:pt x="4290578" y="102732"/>
                      <a:pt x="4247239" y="269530"/>
                      <a:pt x="4257854" y="402418"/>
                    </a:cubicBezTo>
                    <a:cubicBezTo>
                      <a:pt x="3951531" y="459742"/>
                      <a:pt x="3947871" y="395415"/>
                      <a:pt x="3640465" y="402418"/>
                    </a:cubicBezTo>
                    <a:cubicBezTo>
                      <a:pt x="3333059" y="409421"/>
                      <a:pt x="3324744" y="397705"/>
                      <a:pt x="3108233" y="402418"/>
                    </a:cubicBezTo>
                    <a:cubicBezTo>
                      <a:pt x="2891722" y="407131"/>
                      <a:pt x="2883462" y="374079"/>
                      <a:pt x="2703737" y="402418"/>
                    </a:cubicBezTo>
                    <a:cubicBezTo>
                      <a:pt x="2524012" y="430757"/>
                      <a:pt x="2253910" y="367955"/>
                      <a:pt x="2128927" y="402418"/>
                    </a:cubicBezTo>
                    <a:cubicBezTo>
                      <a:pt x="2003944" y="436881"/>
                      <a:pt x="1741391" y="374547"/>
                      <a:pt x="1554117" y="402418"/>
                    </a:cubicBezTo>
                    <a:cubicBezTo>
                      <a:pt x="1366843" y="430289"/>
                      <a:pt x="1250403" y="379444"/>
                      <a:pt x="1064464" y="402418"/>
                    </a:cubicBezTo>
                    <a:cubicBezTo>
                      <a:pt x="878525" y="425392"/>
                      <a:pt x="758630" y="389774"/>
                      <a:pt x="574810" y="402418"/>
                    </a:cubicBezTo>
                    <a:cubicBezTo>
                      <a:pt x="390990" y="415062"/>
                      <a:pt x="190152" y="391161"/>
                      <a:pt x="0" y="402418"/>
                    </a:cubicBezTo>
                    <a:cubicBezTo>
                      <a:pt x="-26603" y="222859"/>
                      <a:pt x="20057" y="199709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55932122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 baseline="-25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𝑯𝒖𝒃𝒃𝒍𝒆</m:t>
                      </m:r>
                      <m:r>
                        <a:rPr lang="en-US" sz="2400" b="1" i="1" baseline="-25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b="0" smtClean="0">
                          <a:solidFill>
                            <a:schemeClr val="tx2"/>
                          </a:solidFill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𝒄𝒛</m:t>
                      </m:r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(+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50459-C626-728F-3C18-0583EAE8B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95" y="958893"/>
                <a:ext cx="4257854" cy="402418"/>
              </a:xfrm>
              <a:prstGeom prst="rect">
                <a:avLst/>
              </a:prstGeom>
              <a:blipFill>
                <a:blip r:embed="rId5"/>
                <a:stretch>
                  <a:fillRect b="-25641"/>
                </a:stretch>
              </a:blip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559321221">
                      <a:custGeom>
                        <a:avLst/>
                        <a:gdLst>
                          <a:gd name="connsiteX0" fmla="*/ 0 w 4257854"/>
                          <a:gd name="connsiteY0" fmla="*/ 0 h 402418"/>
                          <a:gd name="connsiteX1" fmla="*/ 574810 w 4257854"/>
                          <a:gd name="connsiteY1" fmla="*/ 0 h 402418"/>
                          <a:gd name="connsiteX2" fmla="*/ 1021885 w 4257854"/>
                          <a:gd name="connsiteY2" fmla="*/ 0 h 402418"/>
                          <a:gd name="connsiteX3" fmla="*/ 1596695 w 4257854"/>
                          <a:gd name="connsiteY3" fmla="*/ 0 h 402418"/>
                          <a:gd name="connsiteX4" fmla="*/ 2128927 w 4257854"/>
                          <a:gd name="connsiteY4" fmla="*/ 0 h 402418"/>
                          <a:gd name="connsiteX5" fmla="*/ 2661159 w 4257854"/>
                          <a:gd name="connsiteY5" fmla="*/ 0 h 402418"/>
                          <a:gd name="connsiteX6" fmla="*/ 3108233 w 4257854"/>
                          <a:gd name="connsiteY6" fmla="*/ 0 h 402418"/>
                          <a:gd name="connsiteX7" fmla="*/ 3725622 w 4257854"/>
                          <a:gd name="connsiteY7" fmla="*/ 0 h 402418"/>
                          <a:gd name="connsiteX8" fmla="*/ 4257854 w 4257854"/>
                          <a:gd name="connsiteY8" fmla="*/ 0 h 402418"/>
                          <a:gd name="connsiteX9" fmla="*/ 4257854 w 4257854"/>
                          <a:gd name="connsiteY9" fmla="*/ 402418 h 402418"/>
                          <a:gd name="connsiteX10" fmla="*/ 3640465 w 4257854"/>
                          <a:gd name="connsiteY10" fmla="*/ 402418 h 402418"/>
                          <a:gd name="connsiteX11" fmla="*/ 3108233 w 4257854"/>
                          <a:gd name="connsiteY11" fmla="*/ 402418 h 402418"/>
                          <a:gd name="connsiteX12" fmla="*/ 2533423 w 4257854"/>
                          <a:gd name="connsiteY12" fmla="*/ 402418 h 402418"/>
                          <a:gd name="connsiteX13" fmla="*/ 2043770 w 4257854"/>
                          <a:gd name="connsiteY13" fmla="*/ 402418 h 402418"/>
                          <a:gd name="connsiteX14" fmla="*/ 1554117 w 4257854"/>
                          <a:gd name="connsiteY14" fmla="*/ 402418 h 402418"/>
                          <a:gd name="connsiteX15" fmla="*/ 1107042 w 4257854"/>
                          <a:gd name="connsiteY15" fmla="*/ 402418 h 402418"/>
                          <a:gd name="connsiteX16" fmla="*/ 659967 w 4257854"/>
                          <a:gd name="connsiteY16" fmla="*/ 402418 h 402418"/>
                          <a:gd name="connsiteX17" fmla="*/ 0 w 4257854"/>
                          <a:gd name="connsiteY17" fmla="*/ 402418 h 402418"/>
                          <a:gd name="connsiteX18" fmla="*/ 0 w 4257854"/>
                          <a:gd name="connsiteY18" fmla="*/ 0 h 4024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257854" h="402418" fill="none" extrusionOk="0">
                            <a:moveTo>
                              <a:pt x="0" y="0"/>
                            </a:moveTo>
                            <a:cubicBezTo>
                              <a:pt x="219131" y="-50377"/>
                              <a:pt x="344615" y="50563"/>
                              <a:pt x="574810" y="0"/>
                            </a:cubicBezTo>
                            <a:cubicBezTo>
                              <a:pt x="805005" y="-50563"/>
                              <a:pt x="886380" y="2447"/>
                              <a:pt x="1021885" y="0"/>
                            </a:cubicBezTo>
                            <a:cubicBezTo>
                              <a:pt x="1157390" y="-2447"/>
                              <a:pt x="1427233" y="66213"/>
                              <a:pt x="1596695" y="0"/>
                            </a:cubicBezTo>
                            <a:cubicBezTo>
                              <a:pt x="1766157" y="-66213"/>
                              <a:pt x="2018216" y="18283"/>
                              <a:pt x="2128927" y="0"/>
                            </a:cubicBezTo>
                            <a:cubicBezTo>
                              <a:pt x="2239638" y="-18283"/>
                              <a:pt x="2532183" y="24704"/>
                              <a:pt x="2661159" y="0"/>
                            </a:cubicBezTo>
                            <a:cubicBezTo>
                              <a:pt x="2790135" y="-24704"/>
                              <a:pt x="2947729" y="42557"/>
                              <a:pt x="3108233" y="0"/>
                            </a:cubicBezTo>
                            <a:cubicBezTo>
                              <a:pt x="3268737" y="-42557"/>
                              <a:pt x="3527550" y="45532"/>
                              <a:pt x="3725622" y="0"/>
                            </a:cubicBezTo>
                            <a:cubicBezTo>
                              <a:pt x="3923694" y="-45532"/>
                              <a:pt x="4022845" y="25739"/>
                              <a:pt x="4257854" y="0"/>
                            </a:cubicBezTo>
                            <a:cubicBezTo>
                              <a:pt x="4294963" y="157073"/>
                              <a:pt x="4239937" y="272262"/>
                              <a:pt x="4257854" y="402418"/>
                            </a:cubicBezTo>
                            <a:cubicBezTo>
                              <a:pt x="3970741" y="458572"/>
                              <a:pt x="3774965" y="386571"/>
                              <a:pt x="3640465" y="402418"/>
                            </a:cubicBezTo>
                            <a:cubicBezTo>
                              <a:pt x="3505965" y="418265"/>
                              <a:pt x="3265623" y="350417"/>
                              <a:pt x="3108233" y="402418"/>
                            </a:cubicBezTo>
                            <a:cubicBezTo>
                              <a:pt x="2950843" y="454419"/>
                              <a:pt x="2804424" y="338895"/>
                              <a:pt x="2533423" y="402418"/>
                            </a:cubicBezTo>
                            <a:cubicBezTo>
                              <a:pt x="2262422" y="465941"/>
                              <a:pt x="2157512" y="398640"/>
                              <a:pt x="2043770" y="402418"/>
                            </a:cubicBezTo>
                            <a:cubicBezTo>
                              <a:pt x="1930028" y="406196"/>
                              <a:pt x="1795043" y="393324"/>
                              <a:pt x="1554117" y="402418"/>
                            </a:cubicBezTo>
                            <a:cubicBezTo>
                              <a:pt x="1313191" y="411512"/>
                              <a:pt x="1265124" y="378455"/>
                              <a:pt x="1107042" y="402418"/>
                            </a:cubicBezTo>
                            <a:cubicBezTo>
                              <a:pt x="948960" y="426381"/>
                              <a:pt x="774973" y="401320"/>
                              <a:pt x="659967" y="402418"/>
                            </a:cubicBezTo>
                            <a:cubicBezTo>
                              <a:pt x="544961" y="403516"/>
                              <a:pt x="260756" y="366576"/>
                              <a:pt x="0" y="402418"/>
                            </a:cubicBezTo>
                            <a:cubicBezTo>
                              <a:pt x="-10090" y="222579"/>
                              <a:pt x="21676" y="98319"/>
                              <a:pt x="0" y="0"/>
                            </a:cubicBezTo>
                            <a:close/>
                          </a:path>
                          <a:path w="4257854" h="402418" stroke="0" extrusionOk="0">
                            <a:moveTo>
                              <a:pt x="0" y="0"/>
                            </a:moveTo>
                            <a:cubicBezTo>
                              <a:pt x="209186" y="-59630"/>
                              <a:pt x="419478" y="19585"/>
                              <a:pt x="617389" y="0"/>
                            </a:cubicBezTo>
                            <a:cubicBezTo>
                              <a:pt x="815300" y="-19585"/>
                              <a:pt x="1028319" y="31254"/>
                              <a:pt x="1192199" y="0"/>
                            </a:cubicBezTo>
                            <a:cubicBezTo>
                              <a:pt x="1356079" y="-31254"/>
                              <a:pt x="1519710" y="28736"/>
                              <a:pt x="1681852" y="0"/>
                            </a:cubicBezTo>
                            <a:cubicBezTo>
                              <a:pt x="1843994" y="-28736"/>
                              <a:pt x="2122472" y="6151"/>
                              <a:pt x="2256663" y="0"/>
                            </a:cubicBezTo>
                            <a:cubicBezTo>
                              <a:pt x="2390854" y="-6151"/>
                              <a:pt x="2548670" y="39911"/>
                              <a:pt x="2788894" y="0"/>
                            </a:cubicBezTo>
                            <a:cubicBezTo>
                              <a:pt x="3029118" y="-39911"/>
                              <a:pt x="3125809" y="16943"/>
                              <a:pt x="3406283" y="0"/>
                            </a:cubicBezTo>
                            <a:cubicBezTo>
                              <a:pt x="3686757" y="-16943"/>
                              <a:pt x="3873413" y="8745"/>
                              <a:pt x="4257854" y="0"/>
                            </a:cubicBezTo>
                            <a:cubicBezTo>
                              <a:pt x="4290578" y="102732"/>
                              <a:pt x="4247239" y="269530"/>
                              <a:pt x="4257854" y="402418"/>
                            </a:cubicBezTo>
                            <a:cubicBezTo>
                              <a:pt x="3951531" y="459742"/>
                              <a:pt x="3947871" y="395415"/>
                              <a:pt x="3640465" y="402418"/>
                            </a:cubicBezTo>
                            <a:cubicBezTo>
                              <a:pt x="3333059" y="409421"/>
                              <a:pt x="3324744" y="397705"/>
                              <a:pt x="3108233" y="402418"/>
                            </a:cubicBezTo>
                            <a:cubicBezTo>
                              <a:pt x="2891722" y="407131"/>
                              <a:pt x="2883462" y="374079"/>
                              <a:pt x="2703737" y="402418"/>
                            </a:cubicBezTo>
                            <a:cubicBezTo>
                              <a:pt x="2524012" y="430757"/>
                              <a:pt x="2253910" y="367955"/>
                              <a:pt x="2128927" y="402418"/>
                            </a:cubicBezTo>
                            <a:cubicBezTo>
                              <a:pt x="2003944" y="436881"/>
                              <a:pt x="1741391" y="374547"/>
                              <a:pt x="1554117" y="402418"/>
                            </a:cubicBezTo>
                            <a:cubicBezTo>
                              <a:pt x="1366843" y="430289"/>
                              <a:pt x="1250403" y="379444"/>
                              <a:pt x="1064464" y="402418"/>
                            </a:cubicBezTo>
                            <a:cubicBezTo>
                              <a:pt x="878525" y="425392"/>
                              <a:pt x="758630" y="389774"/>
                              <a:pt x="574810" y="402418"/>
                            </a:cubicBezTo>
                            <a:cubicBezTo>
                              <a:pt x="390990" y="415062"/>
                              <a:pt x="190152" y="391161"/>
                              <a:pt x="0" y="402418"/>
                            </a:cubicBezTo>
                            <a:cubicBezTo>
                              <a:pt x="-26603" y="222859"/>
                              <a:pt x="20057" y="1997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815D97F-EB0B-06C7-CAED-6FCE26B0FCB2}"/>
              </a:ext>
            </a:extLst>
          </p:cNvPr>
          <p:cNvSpPr txBox="1"/>
          <p:nvPr/>
        </p:nvSpPr>
        <p:spPr>
          <a:xfrm>
            <a:off x="7487782" y="2484310"/>
            <a:ext cx="1395104" cy="461665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 b="0">
                <a:solidFill>
                  <a:srgbClr val="000000"/>
                </a:solidFill>
              </a:defRPr>
            </a:lvl1pPr>
          </a:lstStyle>
          <a:p>
            <a:r>
              <a:rPr lang="en-US" sz="600" dirty="0"/>
              <a:t>B. F. Schutz, “Determining the Hubble Constant from Gravitational Wave Observations”, </a:t>
            </a:r>
            <a:r>
              <a:rPr lang="en-US" sz="600" dirty="0">
                <a:hlinkClick r:id="rId6"/>
              </a:rPr>
              <a:t>Nature</a:t>
            </a:r>
          </a:p>
          <a:p>
            <a:r>
              <a:rPr lang="en-US" sz="600" dirty="0">
                <a:hlinkClick r:id="rId6"/>
              </a:rPr>
              <a:t>323, 310–311 (1986).</a:t>
            </a:r>
            <a:endParaRPr lang="en-US" sz="600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181FB59-DC93-6A16-9386-0BD4EC2E2AD5}"/>
              </a:ext>
            </a:extLst>
          </p:cNvPr>
          <p:cNvSpPr/>
          <p:nvPr/>
        </p:nvSpPr>
        <p:spPr bwMode="auto">
          <a:xfrm>
            <a:off x="4481465" y="1973655"/>
            <a:ext cx="90535" cy="598095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66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04E91-4E51-D144-8290-730F15FD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34" y="1208034"/>
            <a:ext cx="6988066" cy="3394472"/>
          </a:xfrm>
        </p:spPr>
        <p:txBody>
          <a:bodyPr/>
          <a:lstStyle/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Gravitational waves from astrophysical sources can be measured.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Binary black hole (BBH)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Binary neutron stars (BNS) are progenitors of short gamma ray bursts.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BNS mergers produce kilonovae, which produce heavy elements.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speed of gravitational waves equals the speed of light.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EM-bright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 – O3: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dark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holes with masses in the (pulsational) pair instability gap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 – neutron star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Compact objects exist in the 2 – 3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mass range.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O1-O3: </a:t>
            </a:r>
            <a:r>
              <a:rPr lang="en-US" sz="1400" dirty="0">
                <a:solidFill>
                  <a:schemeClr val="bg1"/>
                </a:solidFill>
              </a:rPr>
              <a:t>Astrophysical black holes are Kerr black holes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General relativity is valid in the high curvature, high field regime.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Intermediate black holes and stellar mass black holes with mass &gt; 20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exist.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4CAD8-5B34-2A44-89DC-F40FB5553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45ACFA-2EC7-5541-BED2-745BC39266EE}"/>
              </a:ext>
            </a:extLst>
          </p:cNvPr>
          <p:cNvSpPr txBox="1">
            <a:spLocks/>
          </p:cNvSpPr>
          <p:nvPr/>
        </p:nvSpPr>
        <p:spPr bwMode="auto">
          <a:xfrm>
            <a:off x="374904" y="566928"/>
            <a:ext cx="8540496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i="0" kern="0" dirty="0">
                <a:solidFill>
                  <a:schemeClr val="bg1"/>
                </a:solidFill>
              </a:rPr>
              <a:t>LIGO-Virgo</a:t>
            </a:r>
            <a:r>
              <a:rPr lang="en-US" sz="2000" b="1" i="0" kern="0" dirty="0">
                <a:solidFill>
                  <a:schemeClr val="bg1"/>
                </a:solidFill>
              </a:rPr>
              <a:t> Fundamental Results 2015-2021: What Ground-</a:t>
            </a:r>
          </a:p>
          <a:p>
            <a:r>
              <a:rPr lang="en-US" sz="2000" i="0" kern="0" dirty="0">
                <a:solidFill>
                  <a:schemeClr val="bg1"/>
                </a:solidFill>
              </a:rPr>
              <a:t>Based Gravitational Wave Detections Have Taught Us</a:t>
            </a:r>
            <a:endParaRPr lang="en-US" sz="2000" b="1" i="0" kern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95CCF-2963-DB41-91D5-63E33FB16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2" y="969264"/>
            <a:ext cx="1290882" cy="131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9B366-1A9A-7945-85F3-8363C6F9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33" y="2336713"/>
            <a:ext cx="1290882" cy="135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394BF-1449-EC40-B8FC-E238DEB1519D}"/>
              </a:ext>
            </a:extLst>
          </p:cNvPr>
          <p:cNvSpPr txBox="1"/>
          <p:nvPr/>
        </p:nvSpPr>
        <p:spPr>
          <a:xfrm>
            <a:off x="7444614" y="91747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GW150914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3CAC8-0E5D-6545-95C7-3F7DB511680C}"/>
              </a:ext>
            </a:extLst>
          </p:cNvPr>
          <p:cNvSpPr txBox="1"/>
          <p:nvPr/>
        </p:nvSpPr>
        <p:spPr>
          <a:xfrm>
            <a:off x="7438638" y="2336713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GW170817/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GRB170817A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SSS17A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58EE08-FC93-4D11-D14C-C3CACD86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250" y="3854665"/>
            <a:ext cx="1693149" cy="9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9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39EA389-371C-0342-A80C-5DA14D91EB2B}"/>
              </a:ext>
            </a:extLst>
          </p:cNvPr>
          <p:cNvSpPr/>
          <p:nvPr/>
        </p:nvSpPr>
        <p:spPr bwMode="auto">
          <a:xfrm>
            <a:off x="0" y="4921857"/>
            <a:ext cx="1208598" cy="22164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74BFA-6007-4F40-BBF2-2FA4D81E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1573-3D47-7F45-BFBD-AFFF665FF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18" y="858320"/>
            <a:ext cx="8229600" cy="3394472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Gravitational waves are propagating dynamic fluctuations in the curvature of space-time (‘ripples’ in space-time) 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Predicted by Einstein in 1916, directly detected by the Advanced LIGO interferometers in 2015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Gravitational waves are emitted when any object possessing mass accelerates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Sourced by the time-dependence of the quadrupole mass moment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Require very massive astrophysical objects moving at relativistic speeds to produce GWs that can be detected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Physically, gravitational waves are strains …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u="sng" dirty="0">
                <a:solidFill>
                  <a:schemeClr val="bg1"/>
                </a:solidFill>
              </a:rPr>
              <a:t>… </a:t>
            </a:r>
            <a:r>
              <a:rPr lang="en-US" sz="1600" i="1" u="sng" dirty="0">
                <a:solidFill>
                  <a:schemeClr val="bg1"/>
                </a:solidFill>
              </a:rPr>
              <a:t>carrying unique information about the most violent events in the universe </a:t>
            </a:r>
            <a:r>
              <a:rPr lang="en-US" sz="1600" i="1" u="sng" dirty="0">
                <a:solidFill>
                  <a:schemeClr val="bg1"/>
                </a:solidFill>
                <a:sym typeface="Wingdings"/>
              </a:rPr>
              <a:t> a new and powerful probe of the high energy universe</a:t>
            </a:r>
            <a:endParaRPr lang="en-US" sz="1600" i="1" u="sng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AE18-607A-6944-80D1-87DA640A8D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7" name="Dave-Black Hole Merger Simulation v2.m4v">
            <a:hlinkClick r:id="" action="ppaction://media"/>
            <a:extLst>
              <a:ext uri="{FF2B5EF4-FFF2-40B4-BE49-F238E27FC236}">
                <a16:creationId xmlns:a16="http://schemas.microsoft.com/office/drawing/2014/main" id="{249C1377-B92F-024A-9C26-10E164D3B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6069" y="2418765"/>
            <a:ext cx="2249099" cy="123568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B8D962F-F334-3648-B23B-0966F764EF33}"/>
              </a:ext>
            </a:extLst>
          </p:cNvPr>
          <p:cNvGrpSpPr/>
          <p:nvPr/>
        </p:nvGrpSpPr>
        <p:grpSpPr>
          <a:xfrm>
            <a:off x="673331" y="4114591"/>
            <a:ext cx="8019819" cy="405625"/>
            <a:chOff x="5634615" y="4379397"/>
            <a:chExt cx="3275315" cy="405625"/>
          </a:xfrm>
        </p:grpSpPr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FCA663B1-A043-3445-BC9A-5956087B7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264" y="4384912"/>
              <a:ext cx="3256666" cy="400110"/>
            </a:xfrm>
            <a:prstGeom prst="rect">
              <a:avLst/>
            </a:prstGeom>
            <a:noFill/>
            <a:ln w="57150" cmpd="sng">
              <a:noFill/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Amplitude = </a:t>
              </a:r>
              <a:r>
                <a:rPr lang="en-US" sz="2000" dirty="0">
                  <a:solidFill>
                    <a:schemeClr val="bg1"/>
                  </a:solidFill>
                  <a:latin typeface="Symbol" charset="0"/>
                </a:rPr>
                <a:t>D</a:t>
              </a:r>
              <a:r>
                <a:rPr lang="en-US" sz="2000" dirty="0">
                  <a:solidFill>
                    <a:schemeClr val="bg1"/>
                  </a:solidFill>
                  <a:latin typeface="Helvetica" charset="0"/>
                </a:rPr>
                <a:t>L/L ≤ 10</a:t>
              </a:r>
              <a:r>
                <a:rPr lang="en-US" sz="2000" baseline="30000" dirty="0">
                  <a:solidFill>
                    <a:schemeClr val="bg1"/>
                  </a:solidFill>
                  <a:latin typeface="Helvetica" charset="0"/>
                </a:rPr>
                <a:t>-21</a:t>
              </a:r>
              <a:r>
                <a:rPr lang="en-US" sz="2000" dirty="0">
                  <a:solidFill>
                    <a:schemeClr val="bg1"/>
                  </a:solidFill>
                  <a:latin typeface="Helvetica" charset="0"/>
                </a:rPr>
                <a:t>   </a:t>
              </a:r>
              <a:r>
                <a:rPr lang="en-US" sz="2000" b="0" dirty="0">
                  <a:solidFill>
                    <a:schemeClr val="bg1"/>
                  </a:solidFill>
                  <a:latin typeface="Helvetica" charset="0"/>
                </a:rPr>
                <a:t>for GW sources in the near Universe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15EA68-0AA1-8443-AD90-6FA47A23FEB5}"/>
                </a:ext>
              </a:extLst>
            </p:cNvPr>
            <p:cNvSpPr/>
            <p:nvPr/>
          </p:nvSpPr>
          <p:spPr bwMode="auto">
            <a:xfrm>
              <a:off x="5634615" y="4379397"/>
              <a:ext cx="1269707" cy="358223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761F68B-F959-E940-9DA3-48DF9F458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989" y="2435132"/>
            <a:ext cx="2705100" cy="13208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E30660-79F9-0846-94CF-990E9B54ED61}"/>
              </a:ext>
            </a:extLst>
          </p:cNvPr>
          <p:cNvCxnSpPr/>
          <p:nvPr/>
        </p:nvCxnSpPr>
        <p:spPr bwMode="auto">
          <a:xfrm>
            <a:off x="4270159" y="3062796"/>
            <a:ext cx="102093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04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8A23-9ACD-4546-8796-C30865B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A606-8385-2243-A9F9-E1562CB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The Gravitational Wave Future: New Detectors, New Horizons</a:t>
            </a:r>
          </a:p>
          <a:p>
            <a:pPr marL="0" indent="0" algn="ctr">
              <a:buNone/>
            </a:pPr>
            <a:endParaRPr lang="en-US" sz="2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53EC-235E-3B4D-87B9-DE1C0B794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4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8A23-9ACD-4546-8796-C30865B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A606-8385-2243-A9F9-E1562CB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The Gravitational Wave Future: New Detectors, New Horizons</a:t>
            </a:r>
          </a:p>
          <a:p>
            <a:pPr marL="0" indent="0" algn="ctr">
              <a:buNone/>
            </a:pPr>
            <a:endParaRPr lang="en-US" sz="2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53EC-235E-3B4D-87B9-DE1C0B794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8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A3D5-1B37-6F4B-BF34-0CB3A1FB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Ground-based GW Detector ‘Reach’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CA2E7-8D9B-8E44-B9F9-3B711718A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08708C8-E10F-D741-BEA3-F377F575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8017"/>
            <a:ext cx="4944610" cy="32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1C308-16B9-4541-8AAB-02C366E962E8}"/>
              </a:ext>
            </a:extLst>
          </p:cNvPr>
          <p:cNvSpPr txBox="1"/>
          <p:nvPr/>
        </p:nvSpPr>
        <p:spPr>
          <a:xfrm>
            <a:off x="834429" y="425529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Nasa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E3A5CFD-16E7-C44B-B784-A1B80B4E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59" y="1268016"/>
            <a:ext cx="3252333" cy="32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09D959-D4EC-4648-B2DC-FFA3449CFF92}"/>
              </a:ext>
            </a:extLst>
          </p:cNvPr>
          <p:cNvSpPr txBox="1"/>
          <p:nvPr/>
        </p:nvSpPr>
        <p:spPr>
          <a:xfrm>
            <a:off x="5813898" y="4223743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Cosmic Explorer Horizon Study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F5F38B-B743-564F-AED0-1159E1DD9220}"/>
              </a:ext>
            </a:extLst>
          </p:cNvPr>
          <p:cNvGrpSpPr/>
          <p:nvPr/>
        </p:nvGrpSpPr>
        <p:grpSpPr>
          <a:xfrm>
            <a:off x="4114802" y="1899122"/>
            <a:ext cx="419493" cy="2084390"/>
            <a:chOff x="4114802" y="1899122"/>
            <a:chExt cx="419493" cy="20843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4D41B9-50F5-6549-AD1D-CA9708ED5E69}"/>
                </a:ext>
              </a:extLst>
            </p:cNvPr>
            <p:cNvSpPr/>
            <p:nvPr/>
          </p:nvSpPr>
          <p:spPr>
            <a:xfrm>
              <a:off x="4114802" y="1899122"/>
              <a:ext cx="419493" cy="2084390"/>
            </a:xfrm>
            <a:prstGeom prst="ellipse">
              <a:avLst/>
            </a:prstGeom>
            <a:solidFill>
              <a:schemeClr val="bg1">
                <a:lumMod val="50000"/>
                <a:lumOff val="50000"/>
                <a:alpha val="7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5B0CCB-5249-414D-819D-2067D52D0E52}"/>
                </a:ext>
              </a:extLst>
            </p:cNvPr>
            <p:cNvSpPr txBox="1"/>
            <p:nvPr/>
          </p:nvSpPr>
          <p:spPr>
            <a:xfrm rot="16200000">
              <a:off x="3520482" y="2816305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LIGO sources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84FC71-A9AB-E444-B4EE-84FAFC59FFA7}"/>
              </a:ext>
            </a:extLst>
          </p:cNvPr>
          <p:cNvGrpSpPr/>
          <p:nvPr/>
        </p:nvGrpSpPr>
        <p:grpSpPr>
          <a:xfrm>
            <a:off x="6735942" y="2395887"/>
            <a:ext cx="1070214" cy="988335"/>
            <a:chOff x="6726515" y="2395887"/>
            <a:chExt cx="1070214" cy="9883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492D0ED-2843-2C40-9333-9215B1BD11C9}"/>
                </a:ext>
              </a:extLst>
            </p:cNvPr>
            <p:cNvSpPr/>
            <p:nvPr/>
          </p:nvSpPr>
          <p:spPr>
            <a:xfrm>
              <a:off x="6726516" y="2395887"/>
              <a:ext cx="975183" cy="988335"/>
            </a:xfrm>
            <a:prstGeom prst="ellipse">
              <a:avLst/>
            </a:prstGeom>
            <a:solidFill>
              <a:schemeClr val="bg1">
                <a:lumMod val="50000"/>
                <a:lumOff val="50000"/>
                <a:alpha val="7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C22228-2294-E343-B885-23E01F5BF910}"/>
                </a:ext>
              </a:extLst>
            </p:cNvPr>
            <p:cNvSpPr txBox="1"/>
            <p:nvPr/>
          </p:nvSpPr>
          <p:spPr>
            <a:xfrm>
              <a:off x="6726515" y="2571750"/>
              <a:ext cx="1070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LIGO sources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20396D1-00DF-1657-EF7C-E76929245515}"/>
              </a:ext>
            </a:extLst>
          </p:cNvPr>
          <p:cNvSpPr txBox="1"/>
          <p:nvPr/>
        </p:nvSpPr>
        <p:spPr>
          <a:xfrm>
            <a:off x="7419438" y="4779876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Ballmer</a:t>
            </a:r>
          </a:p>
        </p:txBody>
      </p:sp>
    </p:spTree>
    <p:extLst>
      <p:ext uri="{BB962C8B-B14F-4D97-AF65-F5344CB8AC3E}">
        <p14:creationId xmlns:p14="http://schemas.microsoft.com/office/powerpoint/2010/main" val="41090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B2675-8AFD-D543-AD63-E713F95A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56" y="1045393"/>
            <a:ext cx="4981062" cy="4525963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Next Generation GW Observatory Projects in Europe and the US are under development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Einstein Telescope (ET) in Europe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Cosmic Explorer (CE) in the 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ET and CE will observe compact GW events to the edge of the star-forming universe as a global network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9628C-E2E4-6B48-882E-709236DE2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93303-E09C-DE45-BE43-07E2F2D20627}"/>
              </a:ext>
            </a:extLst>
          </p:cNvPr>
          <p:cNvSpPr/>
          <p:nvPr/>
        </p:nvSpPr>
        <p:spPr>
          <a:xfrm>
            <a:off x="379242" y="292608"/>
            <a:ext cx="8541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i="1" dirty="0">
                <a:solidFill>
                  <a:srgbClr val="FFFFFF"/>
                </a:solidFill>
                <a:latin typeface="Helvetica"/>
                <a:cs typeface="Helvetica"/>
              </a:rPr>
              <a:t>Gravitational Wave Observatories in the 2030s &amp; 2040s: </a:t>
            </a:r>
          </a:p>
          <a:p>
            <a:pPr algn="ctr"/>
            <a:r>
              <a:rPr lang="en-US" sz="2000" b="0" i="1" dirty="0">
                <a:solidFill>
                  <a:srgbClr val="FFFFFF"/>
                </a:solidFill>
                <a:latin typeface="Helvetica"/>
                <a:cs typeface="Helvetica"/>
              </a:rPr>
              <a:t>Detector Networks that See the Entire Stellar Universe</a:t>
            </a:r>
            <a:endParaRPr lang="is-IS" sz="2000" b="0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2D3BD0-64EA-5442-A71D-853F6AF5496E}"/>
              </a:ext>
            </a:extLst>
          </p:cNvPr>
          <p:cNvSpPr/>
          <p:nvPr/>
        </p:nvSpPr>
        <p:spPr>
          <a:xfrm>
            <a:off x="7399885" y="3579688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US: Cosmic Explorer </a:t>
            </a:r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FD454-6EA6-4A41-BF1A-332DB4760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13" y="986972"/>
            <a:ext cx="3657600" cy="21540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E2FFCD-7085-1049-A611-1F29597AA5C1}"/>
              </a:ext>
            </a:extLst>
          </p:cNvPr>
          <p:cNvSpPr/>
          <p:nvPr/>
        </p:nvSpPr>
        <p:spPr>
          <a:xfrm>
            <a:off x="5246048" y="1074223"/>
            <a:ext cx="20345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Europe: Einstein Telescope</a:t>
            </a:r>
            <a:endParaRPr lang="en-US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687FD2-C227-D848-B794-CA80F35D8002}"/>
              </a:ext>
            </a:extLst>
          </p:cNvPr>
          <p:cNvSpPr/>
          <p:nvPr/>
        </p:nvSpPr>
        <p:spPr>
          <a:xfrm>
            <a:off x="7172181" y="3360352"/>
            <a:ext cx="15872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US: Cosmic Explorer</a:t>
            </a:r>
            <a:endParaRPr lang="en-US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93F68E-4181-0347-91D0-DA11211FA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0555"/>
            <a:ext cx="2524363" cy="2582945"/>
          </a:xfrm>
          <a:prstGeom prst="rect">
            <a:avLst/>
          </a:prstGeom>
        </p:spPr>
      </p:pic>
      <p:pic>
        <p:nvPicPr>
          <p:cNvPr id="10" name="Google Shape;54;p13">
            <a:extLst>
              <a:ext uri="{FF2B5EF4-FFF2-40B4-BE49-F238E27FC236}">
                <a16:creationId xmlns:a16="http://schemas.microsoft.com/office/drawing/2014/main" id="{9BD3C724-713F-8447-EFB1-7EE1BE98B6A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6048" y="3158918"/>
            <a:ext cx="3897952" cy="198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36EE6-D8A8-9F40-BF74-5B4A14765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663" y="2674179"/>
            <a:ext cx="2571750" cy="23561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59B75-ED54-F84A-8452-21ED274CE4BA}"/>
              </a:ext>
            </a:extLst>
          </p:cNvPr>
          <p:cNvSpPr/>
          <p:nvPr/>
        </p:nvSpPr>
        <p:spPr bwMode="auto">
          <a:xfrm>
            <a:off x="4958499" y="3870686"/>
            <a:ext cx="169682" cy="1885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A8AEE2-7FF5-3B49-39B6-B36A90CA8D43}"/>
              </a:ext>
            </a:extLst>
          </p:cNvPr>
          <p:cNvCxnSpPr>
            <a:cxnSpLocks/>
          </p:cNvCxnSpPr>
          <p:nvPr/>
        </p:nvCxnSpPr>
        <p:spPr bwMode="auto">
          <a:xfrm>
            <a:off x="5820023" y="3621962"/>
            <a:ext cx="1418977" cy="2897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DD095B-D083-36A9-7D85-9EC592EC91F1}"/>
              </a:ext>
            </a:extLst>
          </p:cNvPr>
          <p:cNvCxnSpPr>
            <a:cxnSpLocks/>
          </p:cNvCxnSpPr>
          <p:nvPr/>
        </p:nvCxnSpPr>
        <p:spPr bwMode="auto">
          <a:xfrm flipV="1">
            <a:off x="7518358" y="3835380"/>
            <a:ext cx="1596723" cy="523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6D532E-6B71-0C09-E37D-AFAD81F61009}"/>
              </a:ext>
            </a:extLst>
          </p:cNvPr>
          <p:cNvSpPr txBox="1"/>
          <p:nvPr/>
        </p:nvSpPr>
        <p:spPr>
          <a:xfrm>
            <a:off x="7364235" y="3578806"/>
            <a:ext cx="1655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40 km arm lengths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2670D6-99F2-B402-FF1F-B00694B6F268}"/>
              </a:ext>
            </a:extLst>
          </p:cNvPr>
          <p:cNvCxnSpPr>
            <a:cxnSpLocks/>
          </p:cNvCxnSpPr>
          <p:nvPr/>
        </p:nvCxnSpPr>
        <p:spPr bwMode="auto">
          <a:xfrm flipH="1">
            <a:off x="5420533" y="1543145"/>
            <a:ext cx="348398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526938C-69D4-207D-3647-79155355841E}"/>
              </a:ext>
            </a:extLst>
          </p:cNvPr>
          <p:cNvSpPr txBox="1"/>
          <p:nvPr/>
        </p:nvSpPr>
        <p:spPr>
          <a:xfrm>
            <a:off x="6209464" y="1666179"/>
            <a:ext cx="1655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10 km arm lengths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311068-1A79-D37E-6DCA-9C67134BA5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246048" y="1748125"/>
            <a:ext cx="1285381" cy="13617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3CDC17-CD78-AC4F-8110-31C688B8E222}"/>
              </a:ext>
            </a:extLst>
          </p:cNvPr>
          <p:cNvCxnSpPr>
            <a:cxnSpLocks/>
          </p:cNvCxnSpPr>
          <p:nvPr/>
        </p:nvCxnSpPr>
        <p:spPr bwMode="auto">
          <a:xfrm flipH="1">
            <a:off x="6818039" y="1628659"/>
            <a:ext cx="2102230" cy="149273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4906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4CFCA2-5AC2-FD9D-E01E-85BDCA07B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2" y="1758462"/>
            <a:ext cx="5232167" cy="2904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41A9F-3F9D-9542-559A-732E5F19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58" y="0"/>
            <a:ext cx="88791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BH mergers Throughout Cosmic Time &amp; </a:t>
            </a:r>
            <a:br>
              <a:rPr lang="en-US" dirty="0"/>
            </a:br>
            <a:r>
              <a:rPr lang="en-US" dirty="0"/>
              <a:t>Extreme Gravity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F90A8-801E-FCBC-EE01-7EABB4178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7587" y="3210839"/>
            <a:ext cx="3826413" cy="145237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BH mergers from first star remnants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Or possibly before!</a:t>
            </a:r>
          </a:p>
          <a:p>
            <a:r>
              <a:rPr lang="en-US" dirty="0">
                <a:solidFill>
                  <a:schemeClr val="bg1"/>
                </a:solidFill>
              </a:rPr>
              <a:t>Precision observation of nearby mergers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CD144-CDBC-5586-397E-C39F2E829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C814B-34FC-A51A-EFAE-8EC18CFD4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587" y="825871"/>
            <a:ext cx="3886199" cy="22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70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9A97CC-723D-994C-AB93-736AAEE47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44" y="858776"/>
            <a:ext cx="5249880" cy="3394472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ET Design: underground, triangular, 3 detectors consisting of two interferometers (high frequency + low frequency ‘xylophone’)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Cryogenic test masses, longer wavelengths for LF operation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Underground infrastructure designed for future upgrades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Possible sites:</a:t>
            </a:r>
          </a:p>
          <a:p>
            <a:pPr lvl="1"/>
            <a:r>
              <a:rPr lang="en-US" sz="1100" dirty="0" err="1">
                <a:solidFill>
                  <a:schemeClr val="bg1"/>
                </a:solidFill>
              </a:rPr>
              <a:t>Euregio</a:t>
            </a:r>
            <a:r>
              <a:rPr lang="en-US" sz="1100" dirty="0">
                <a:solidFill>
                  <a:schemeClr val="bg1"/>
                </a:solidFill>
              </a:rPr>
              <a:t> Meuse-Rhine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Sardinia, Italy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(possibly) Saxony, Germany</a:t>
            </a:r>
          </a:p>
          <a:p>
            <a:r>
              <a:rPr lang="en-US" sz="1600" dirty="0">
                <a:solidFill>
                  <a:schemeClr val="bg1"/>
                </a:solidFill>
              </a:rPr>
              <a:t>Current envisioned timeframe: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Construction to begin in 2026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Science operations to begin in 2035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Status: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is a fully recognized European Project on European Strategy Forum for Research Infrastructures (ESFRI) Roadmap </a:t>
            </a:r>
            <a:r>
              <a:rPr lang="en-US" sz="11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100" i="1" u="sng" dirty="0">
                <a:solidFill>
                  <a:schemeClr val="bg1"/>
                </a:solidFill>
                <a:sym typeface="Wingdings" pitchFamily="2" charset="2"/>
              </a:rPr>
              <a:t>a key step in getting the project funding lined up. </a:t>
            </a:r>
            <a:r>
              <a:rPr lang="en-US" sz="1100" i="1" u="sng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Project Organization and relevant Boards have been established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Pathfinder facility in Maastricht, Netherlands under construction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Site evaluation well underway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F1C7C-D867-794E-B042-3846796FC3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F1B70A-FFB8-D049-9C15-24A7DC2961DB}"/>
              </a:ext>
            </a:extLst>
          </p:cNvPr>
          <p:cNvSpPr txBox="1">
            <a:spLocks/>
          </p:cNvSpPr>
          <p:nvPr/>
        </p:nvSpPr>
        <p:spPr>
          <a:xfrm>
            <a:off x="374904" y="292608"/>
            <a:ext cx="8540496" cy="4023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b="1" i="0" kern="0" dirty="0">
                <a:solidFill>
                  <a:schemeClr val="bg1"/>
                </a:solidFill>
              </a:rPr>
              <a:t>Einstein Telescope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78D63-550B-CB49-B3D5-AD616FC40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01" y="829560"/>
            <a:ext cx="3006087" cy="2582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E5707-591A-2942-9008-455000E1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630" y="3599075"/>
            <a:ext cx="2413262" cy="13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62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E13053-981D-6641-89AE-E437FAA3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2" y="990289"/>
            <a:ext cx="3904938" cy="3394472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Detector Design: one 40 km and one 20 km L-shaped surface observatories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Detector technology based on scaling up existing LIGO interferometer technology</a:t>
            </a:r>
          </a:p>
          <a:p>
            <a:r>
              <a:rPr lang="en-US" sz="1400" dirty="0">
                <a:solidFill>
                  <a:schemeClr val="bg1"/>
                </a:solidFill>
              </a:rPr>
              <a:t>Possible sites: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No specific sites identified, however a trade study has identified candidate sites in NW and SW United States </a:t>
            </a:r>
          </a:p>
          <a:p>
            <a:r>
              <a:rPr lang="en-US" sz="1400" dirty="0">
                <a:solidFill>
                  <a:schemeClr val="bg1"/>
                </a:solidFill>
              </a:rPr>
              <a:t>Current envisioned timeframe: </a:t>
            </a:r>
          </a:p>
          <a:p>
            <a:pPr lvl="1"/>
            <a:r>
              <a:rPr lang="en-US" sz="900" dirty="0">
                <a:solidFill>
                  <a:schemeClr val="bg1"/>
                </a:solidFill>
              </a:rPr>
              <a:t>Construction to begin in 2029</a:t>
            </a:r>
          </a:p>
          <a:p>
            <a:pPr lvl="1"/>
            <a:r>
              <a:rPr lang="en-US" sz="900" dirty="0">
                <a:solidFill>
                  <a:schemeClr val="bg1"/>
                </a:solidFill>
              </a:rPr>
              <a:t>Science operations to begin in ~ 2037</a:t>
            </a:r>
          </a:p>
          <a:p>
            <a:r>
              <a:rPr lang="en-US" sz="1400" dirty="0">
                <a:solidFill>
                  <a:schemeClr val="bg1"/>
                </a:solidFill>
              </a:rPr>
              <a:t>Status:</a:t>
            </a:r>
          </a:p>
          <a:p>
            <a:pPr lvl="1"/>
            <a:r>
              <a:rPr lang="en-US" sz="1050" dirty="0">
                <a:solidFill>
                  <a:schemeClr val="bg1"/>
                </a:solidFill>
                <a:hlinkClick r:id="rId2"/>
              </a:rPr>
              <a:t>CE Horizon Study </a:t>
            </a:r>
            <a:r>
              <a:rPr lang="en-US" sz="1050" dirty="0">
                <a:solidFill>
                  <a:schemeClr val="bg1"/>
                </a:solidFill>
              </a:rPr>
              <a:t>released in October 2022</a:t>
            </a:r>
            <a:endParaRPr lang="en-US" sz="800" i="1" u="sng" dirty="0">
              <a:solidFill>
                <a:schemeClr val="bg1"/>
              </a:solidFill>
            </a:endParaRP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Currently developing proposals to enter NSF ‘Conceptual Design’ phase </a:t>
            </a:r>
            <a:r>
              <a:rPr lang="en-US" sz="105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050" i="1" u="sng" dirty="0">
                <a:solidFill>
                  <a:schemeClr val="bg1"/>
                </a:solidFill>
                <a:sym typeface="Wingdings" pitchFamily="2" charset="2"/>
              </a:rPr>
              <a:t>this is a key step to secure construction funding</a:t>
            </a:r>
            <a:r>
              <a:rPr lang="en-US" sz="85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R&amp;D on development new lower cost ultrahigh vacuum systems underway</a:t>
            </a:r>
          </a:p>
          <a:p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338F7C-41D1-A246-B435-10D3FBC61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9AD76B-5B31-E44E-AE32-5AE9A913385C}"/>
              </a:ext>
            </a:extLst>
          </p:cNvPr>
          <p:cNvSpPr txBox="1">
            <a:spLocks/>
          </p:cNvSpPr>
          <p:nvPr/>
        </p:nvSpPr>
        <p:spPr>
          <a:xfrm>
            <a:off x="374904" y="292608"/>
            <a:ext cx="8540496" cy="4023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b="0" kern="0" dirty="0">
                <a:solidFill>
                  <a:schemeClr val="bg1"/>
                </a:solidFill>
              </a:rPr>
              <a:t>Focus on Cosmic Explorer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D0BAB-3FAC-064F-8EDE-C5BF628B8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664" y="906904"/>
            <a:ext cx="3078869" cy="3126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11A24-F438-4746-B54A-04E35421A24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836" y="869430"/>
            <a:ext cx="1806317" cy="2428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D89B7-50DF-2A40-83B2-CB33B09F3C04}"/>
              </a:ext>
            </a:extLst>
          </p:cNvPr>
          <p:cNvSpPr txBox="1"/>
          <p:nvPr/>
        </p:nvSpPr>
        <p:spPr>
          <a:xfrm>
            <a:off x="6153462" y="1049312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chemeClr val="tx2"/>
                </a:solidFill>
              </a:rPr>
              <a:t>CE Design </a:t>
            </a:r>
          </a:p>
          <a:p>
            <a:r>
              <a:rPr lang="en-US" sz="1100" b="0" dirty="0">
                <a:solidFill>
                  <a:schemeClr val="tx2"/>
                </a:solidFill>
              </a:rPr>
              <a:t>Concept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CB345-6E92-5443-81F4-E32CDE455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454" y="3398083"/>
            <a:ext cx="2667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48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-6985" y="714367"/>
            <a:ext cx="9144000" cy="459533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kern="0" dirty="0">
                <a:solidFill>
                  <a:schemeClr val="bg1"/>
                </a:solidFill>
                <a:latin typeface="Helvetica" pitchFamily="34" charset="0"/>
                <a:ea typeface="+mn-ea"/>
                <a:cs typeface="Helvetica" pitchFamily="34" charset="0"/>
              </a:rPr>
              <a:t>Pulsar timing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kern="0" dirty="0" err="1">
                <a:solidFill>
                  <a:schemeClr val="bg1"/>
                </a:solidFill>
                <a:latin typeface="Helvetica" pitchFamily="34" charset="0"/>
                <a:ea typeface="+mn-ea"/>
                <a:cs typeface="Helvetica" pitchFamily="34" charset="0"/>
              </a:rPr>
              <a:t>NANOGrav</a:t>
            </a:r>
            <a:r>
              <a:rPr lang="en-US" sz="1100" b="0" kern="0" dirty="0">
                <a:solidFill>
                  <a:schemeClr val="bg1"/>
                </a:solidFill>
                <a:latin typeface="Helvetica" pitchFamily="34" charset="0"/>
                <a:ea typeface="+mn-ea"/>
                <a:cs typeface="Helvetica" pitchFamily="34" charset="0"/>
              </a:rPr>
              <a:t>, PPTA, EPTA, IPTA (FAST)</a:t>
            </a:r>
          </a:p>
          <a:p>
            <a:endParaRPr lang="en-US" sz="1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4686300"/>
            <a:ext cx="1905000" cy="342900"/>
          </a:xfrm>
        </p:spPr>
        <p:txBody>
          <a:bodyPr/>
          <a:lstStyle/>
          <a:p>
            <a:pPr>
              <a:defRPr/>
            </a:pPr>
            <a:fld id="{4B27727C-8532-1140-81D5-8613D821E3E9}" type="slidenum">
              <a:rPr lang="en-US" sz="800" smtClean="0"/>
              <a:pPr>
                <a:defRPr/>
              </a:pPr>
              <a:t>27</a:t>
            </a:fld>
            <a:endParaRPr lang="en-US" sz="800"/>
          </a:p>
        </p:txBody>
      </p:sp>
      <p:sp>
        <p:nvSpPr>
          <p:cNvPr id="209" name="TextBox 208"/>
          <p:cNvSpPr txBox="1"/>
          <p:nvPr/>
        </p:nvSpPr>
        <p:spPr>
          <a:xfrm>
            <a:off x="3048000" y="2686050"/>
            <a:ext cx="685800" cy="3429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9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9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9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9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451" y="3267082"/>
            <a:ext cx="2401687" cy="1162051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0" name="TextBox 209"/>
          <p:cNvSpPr txBox="1"/>
          <p:nvPr/>
        </p:nvSpPr>
        <p:spPr>
          <a:xfrm>
            <a:off x="4913313" y="2686050"/>
            <a:ext cx="685800" cy="3429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9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9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9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9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9225" y="2686050"/>
            <a:ext cx="685800" cy="3429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9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9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9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9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2686050"/>
            <a:ext cx="685800" cy="3429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9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9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9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9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59402" name="Group 11"/>
          <p:cNvGrpSpPr>
            <a:grpSpLocks/>
          </p:cNvGrpSpPr>
          <p:nvPr/>
        </p:nvGrpSpPr>
        <p:grpSpPr bwMode="auto">
          <a:xfrm>
            <a:off x="169864" y="940594"/>
            <a:ext cx="2454275" cy="1288256"/>
            <a:chOff x="288967" y="1253837"/>
            <a:chExt cx="2454233" cy="1717963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580761" y="1327885"/>
              <a:ext cx="1078491" cy="34887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59403" name="Group 14"/>
          <p:cNvGrpSpPr>
            <a:grpSpLocks/>
          </p:cNvGrpSpPr>
          <p:nvPr/>
        </p:nvGrpSpPr>
        <p:grpSpPr bwMode="auto">
          <a:xfrm>
            <a:off x="2125664" y="809625"/>
            <a:ext cx="1912937" cy="1076324"/>
            <a:chOff x="2243872" y="1079808"/>
            <a:chExt cx="1913056" cy="1434792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373433" y="1080024"/>
              <a:ext cx="1133200" cy="3487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59404" name="Group 17"/>
          <p:cNvGrpSpPr>
            <a:grpSpLocks/>
          </p:cNvGrpSpPr>
          <p:nvPr/>
        </p:nvGrpSpPr>
        <p:grpSpPr bwMode="auto">
          <a:xfrm>
            <a:off x="2928939" y="1356124"/>
            <a:ext cx="2590801" cy="1059657"/>
            <a:chOff x="3047605" y="1808367"/>
            <a:chExt cx="2591195" cy="1412465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605" y="1808367"/>
              <a:ext cx="2591195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3266568" y="2857615"/>
              <a:ext cx="1862704" cy="34871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 err="1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59405" name="Group 26"/>
          <p:cNvGrpSpPr>
            <a:grpSpLocks/>
          </p:cNvGrpSpPr>
          <p:nvPr/>
        </p:nvGrpSpPr>
        <p:grpSpPr bwMode="auto">
          <a:xfrm>
            <a:off x="4184651" y="646510"/>
            <a:ext cx="1854201" cy="1041797"/>
            <a:chOff x="6083620" y="1049741"/>
            <a:chExt cx="1853380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620" y="1049741"/>
              <a:ext cx="1853380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188921" y="1830642"/>
              <a:ext cx="1453945" cy="57434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59406" name="Group 20"/>
          <p:cNvGrpSpPr>
            <a:grpSpLocks/>
          </p:cNvGrpSpPr>
          <p:nvPr/>
        </p:nvGrpSpPr>
        <p:grpSpPr bwMode="auto">
          <a:xfrm>
            <a:off x="5861050" y="855376"/>
            <a:ext cx="1828800" cy="962710"/>
            <a:chOff x="4343626" y="926510"/>
            <a:chExt cx="1828574" cy="1283290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626" y="990906"/>
              <a:ext cx="1828574" cy="121889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759626" y="926510"/>
              <a:ext cx="890222" cy="57437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</a:p>
          </p:txBody>
        </p:sp>
      </p:grpSp>
      <p:grpSp>
        <p:nvGrpSpPr>
          <p:cNvPr id="59407" name="Group 23"/>
          <p:cNvGrpSpPr>
            <a:grpSpLocks/>
          </p:cNvGrpSpPr>
          <p:nvPr/>
        </p:nvGrpSpPr>
        <p:grpSpPr bwMode="auto">
          <a:xfrm>
            <a:off x="5291141" y="1633537"/>
            <a:ext cx="1828800" cy="945192"/>
            <a:chOff x="5410350" y="2133981"/>
            <a:chExt cx="1829071" cy="1259107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350" y="2133981"/>
              <a:ext cx="1829071" cy="121809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528277" y="3044593"/>
              <a:ext cx="1588449" cy="34849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 coalescences</a:t>
              </a:r>
            </a:p>
          </p:txBody>
        </p:sp>
      </p:grpSp>
      <p:grpSp>
        <p:nvGrpSpPr>
          <p:cNvPr id="59408" name="Group 32"/>
          <p:cNvGrpSpPr>
            <a:grpSpLocks/>
          </p:cNvGrpSpPr>
          <p:nvPr/>
        </p:nvGrpSpPr>
        <p:grpSpPr bwMode="auto">
          <a:xfrm>
            <a:off x="7334252" y="1588297"/>
            <a:ext cx="1233488" cy="926142"/>
            <a:chOff x="7452789" y="2117315"/>
            <a:chExt cx="1234011" cy="123454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89" y="2117315"/>
              <a:ext cx="1234011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557367" y="3003134"/>
              <a:ext cx="969265" cy="34872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grpSp>
        <p:nvGrpSpPr>
          <p:cNvPr id="59409" name="Group 29"/>
          <p:cNvGrpSpPr>
            <a:grpSpLocks/>
          </p:cNvGrpSpPr>
          <p:nvPr/>
        </p:nvGrpSpPr>
        <p:grpSpPr bwMode="auto">
          <a:xfrm>
            <a:off x="7589839" y="628650"/>
            <a:ext cx="1436687" cy="1077516"/>
            <a:chOff x="7663502" y="838200"/>
            <a:chExt cx="1436996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949671" y="909869"/>
              <a:ext cx="945638" cy="34888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1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2686050"/>
            <a:ext cx="685800" cy="3429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9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900" b="0" i="1" kern="0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9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89318"/>
            <a:ext cx="1455738" cy="775097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2965611"/>
            <a:ext cx="2488776" cy="175352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0" kern="0" dirty="0">
              <a:solidFill>
                <a:sysClr val="window" lastClr="FFFFFF"/>
              </a:solidFill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6" y="3306425"/>
            <a:ext cx="1752608" cy="77406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368AD9-9F90-91E5-B4DF-D9F7DA49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01" y="3918867"/>
            <a:ext cx="1810620" cy="1020531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1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596" y="2962280"/>
            <a:ext cx="1631950" cy="154900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1" name="Rectangle 250"/>
          <p:cNvSpPr/>
          <p:nvPr/>
        </p:nvSpPr>
        <p:spPr bwMode="auto">
          <a:xfrm>
            <a:off x="2045796" y="2975182"/>
            <a:ext cx="2488395" cy="175386"/>
          </a:xfrm>
          <a:prstGeom prst="rect">
            <a:avLst/>
          </a:prstGeom>
          <a:gradFill flip="none" rotWithShape="1">
            <a:gsLst>
              <a:gs pos="0">
                <a:srgbClr val="326464">
                  <a:alpha val="0"/>
                </a:srgbClr>
              </a:gs>
              <a:gs pos="20000">
                <a:srgbClr val="326464"/>
              </a:gs>
              <a:gs pos="80000">
                <a:srgbClr val="326464"/>
              </a:gs>
              <a:gs pos="100000">
                <a:srgbClr val="326464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0" kern="0" dirty="0">
              <a:solidFill>
                <a:sysClr val="window" lastClr="FFFFFF"/>
              </a:solidFill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4703965" y="2988719"/>
            <a:ext cx="2488776" cy="239931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LISA, </a:t>
            </a:r>
            <a:r>
              <a:rPr lang="en-US" sz="900" b="0" kern="0" dirty="0" err="1">
                <a:solidFill>
                  <a:sysClr val="window" lastClr="FFFFFF"/>
                </a:solidFill>
                <a:latin typeface="Helvetica" pitchFamily="34" charset="0"/>
                <a:ea typeface="+mn-ea"/>
              </a:rPr>
              <a:t>TianQin</a:t>
            </a:r>
            <a:r>
              <a:rPr lang="en-US" sz="9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</a:rPr>
              <a:t> and Taiji</a:t>
            </a:r>
          </a:p>
        </p:txBody>
      </p:sp>
      <p:grpSp>
        <p:nvGrpSpPr>
          <p:cNvPr id="59420" name="Group 51"/>
          <p:cNvGrpSpPr>
            <a:grpSpLocks/>
          </p:cNvGrpSpPr>
          <p:nvPr/>
        </p:nvGrpSpPr>
        <p:grpSpPr bwMode="auto">
          <a:xfrm>
            <a:off x="6637338" y="2970610"/>
            <a:ext cx="2487612" cy="1764506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00631" y="4984232"/>
              <a:ext cx="1821715" cy="1328778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8339" y="4246024"/>
              <a:ext cx="1589831" cy="84140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</a:p>
          </p:txBody>
        </p:sp>
      </p:grpSp>
      <p:grpSp>
        <p:nvGrpSpPr>
          <p:cNvPr id="96" name="Group 53"/>
          <p:cNvGrpSpPr>
            <a:grpSpLocks noChangeAspect="1"/>
          </p:cNvGrpSpPr>
          <p:nvPr/>
        </p:nvGrpSpPr>
        <p:grpSpPr bwMode="auto">
          <a:xfrm>
            <a:off x="15299" y="2603248"/>
            <a:ext cx="9128109" cy="136967"/>
            <a:chOff x="-144" y="2183"/>
            <a:chExt cx="6048" cy="121"/>
          </a:xfrm>
          <a:solidFill>
            <a:schemeClr val="tx2"/>
          </a:solidFill>
        </p:grpSpPr>
        <p:sp>
          <p:nvSpPr>
            <p:cNvPr id="97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98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99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0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1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2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3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4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5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6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7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8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09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0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1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2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3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4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5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6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7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8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7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8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29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0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1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2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3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4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5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6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7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8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39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40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41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  <p:sp>
          <p:nvSpPr>
            <p:cNvPr id="142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0" kern="0">
                <a:solidFill>
                  <a:schemeClr val="accent3"/>
                </a:solidFill>
              </a:endParaRPr>
            </a:p>
          </p:txBody>
        </p:sp>
      </p:grpSp>
      <p:sp>
        <p:nvSpPr>
          <p:cNvPr id="144" name="Title 1">
            <a:extLst>
              <a:ext uri="{FF2B5EF4-FFF2-40B4-BE49-F238E27FC236}">
                <a16:creationId xmlns:a16="http://schemas.microsoft.com/office/drawing/2014/main" id="{81616F7F-518C-4677-B5F1-92C4A123B7DE}"/>
              </a:ext>
            </a:extLst>
          </p:cNvPr>
          <p:cNvSpPr txBox="1">
            <a:spLocks/>
          </p:cNvSpPr>
          <p:nvPr/>
        </p:nvSpPr>
        <p:spPr>
          <a:xfrm>
            <a:off x="781050" y="21847"/>
            <a:ext cx="7581900" cy="54768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0" i="1" kern="0" dirty="0">
                <a:solidFill>
                  <a:srgbClr val="FFFFFF"/>
                </a:solidFill>
              </a:rPr>
              <a:t>Probing the gravitational-wave spectrum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D4D2A-4770-974F-5498-DDA90A4A3537}"/>
              </a:ext>
            </a:extLst>
          </p:cNvPr>
          <p:cNvSpPr txBox="1"/>
          <p:nvPr/>
        </p:nvSpPr>
        <p:spPr>
          <a:xfrm>
            <a:off x="2342810" y="29411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solidFill>
                  <a:schemeClr val="bg1"/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</a:lstStyle>
          <a:p>
            <a:r>
              <a:rPr lang="en-US" sz="900" dirty="0">
                <a:solidFill>
                  <a:sysClr val="window" lastClr="FFFFFF"/>
                </a:solidFill>
              </a:rPr>
              <a:t>Pulsar timing</a:t>
            </a:r>
          </a:p>
          <a:p>
            <a:r>
              <a:rPr lang="en-US" sz="900" dirty="0" err="1">
                <a:solidFill>
                  <a:sysClr val="window" lastClr="FFFFFF"/>
                </a:solidFill>
              </a:rPr>
              <a:t>NANOGrav</a:t>
            </a:r>
            <a:r>
              <a:rPr lang="en-US" sz="900" dirty="0">
                <a:solidFill>
                  <a:sysClr val="window" lastClr="FFFFFF"/>
                </a:solidFill>
              </a:rPr>
              <a:t>, PPTA, EPTA, IPTA (FAST)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0283-9819-155C-FCA9-B27634978720}"/>
              </a:ext>
            </a:extLst>
          </p:cNvPr>
          <p:cNvSpPr txBox="1"/>
          <p:nvPr/>
        </p:nvSpPr>
        <p:spPr>
          <a:xfrm>
            <a:off x="-249905" y="2938904"/>
            <a:ext cx="300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</a:rPr>
              <a:t>Inflation Probes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</a:rPr>
              <a:t>BICEP-Keck Array, Simons Observatory</a:t>
            </a:r>
          </a:p>
        </p:txBody>
      </p:sp>
    </p:spTree>
    <p:extLst>
      <p:ext uri="{BB962C8B-B14F-4D97-AF65-F5344CB8AC3E}">
        <p14:creationId xmlns:p14="http://schemas.microsoft.com/office/powerpoint/2010/main" val="1013303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70E52D-E529-5F40-91FB-7C273B972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83" y="1036147"/>
            <a:ext cx="4295928" cy="3394472"/>
          </a:xfrm>
        </p:spPr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Ground-based gravitational-wave observatories have opened a new window on the Universe </a:t>
            </a:r>
          </a:p>
          <a:p>
            <a:r>
              <a:rPr lang="en-US" sz="1200" dirty="0">
                <a:solidFill>
                  <a:schemeClr val="bg1"/>
                </a:solidFill>
              </a:rPr>
              <a:t>What have we learned? A lot!</a:t>
            </a:r>
          </a:p>
          <a:p>
            <a:pPr lvl="1"/>
            <a:r>
              <a:rPr lang="en-US" sz="900" dirty="0">
                <a:solidFill>
                  <a:srgbClr val="FFFF00"/>
                </a:solidFill>
              </a:rPr>
              <a:t>Astrophysics: 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Binary black hole (BBH) systems exist.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Binary neutron stars (BNS) are progenitors of short gamma ray bursts.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BNS mergers produce </a:t>
            </a:r>
            <a:r>
              <a:rPr lang="en-US" sz="800" dirty="0" err="1">
                <a:solidFill>
                  <a:schemeClr val="bg1"/>
                </a:solidFill>
              </a:rPr>
              <a:t>kilonovae</a:t>
            </a:r>
            <a:r>
              <a:rPr lang="en-US" sz="800" dirty="0">
                <a:solidFill>
                  <a:schemeClr val="bg1"/>
                </a:solidFill>
              </a:rPr>
              <a:t>, which produce heavy elements.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Black hole – neutron star binary systems exist.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Compact objects exist in the 2 – 3 M</a:t>
            </a:r>
            <a:r>
              <a:rPr lang="en-US" sz="800" baseline="-25000" dirty="0">
                <a:solidFill>
                  <a:schemeClr val="bg1"/>
                </a:solidFill>
              </a:rPr>
              <a:t>⦿</a:t>
            </a:r>
            <a:r>
              <a:rPr lang="en-US" sz="800" dirty="0">
                <a:solidFill>
                  <a:schemeClr val="bg1"/>
                </a:solidFill>
              </a:rPr>
              <a:t> mass range. We don’t know what they are!!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Black holes with masses in the pair instability gap between ~60 – 135 M</a:t>
            </a:r>
            <a:r>
              <a:rPr lang="en-US" sz="800" baseline="-25000" dirty="0">
                <a:solidFill>
                  <a:schemeClr val="bg1"/>
                </a:solidFill>
              </a:rPr>
              <a:t>⦿</a:t>
            </a:r>
            <a:r>
              <a:rPr lang="en-US" sz="800" dirty="0">
                <a:solidFill>
                  <a:schemeClr val="bg1"/>
                </a:solidFill>
              </a:rPr>
              <a:t> exist.</a:t>
            </a:r>
          </a:p>
          <a:p>
            <a:pPr lvl="1"/>
            <a:r>
              <a:rPr lang="en-US" sz="9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General Relativity: 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Astrophysical black holes are Kerr black holes as predicted by GR.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The speed of gravitational waves equals the speed of light.</a:t>
            </a:r>
            <a:endParaRPr lang="en-US" sz="8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GR is valid in the high curvature, high field regime.</a:t>
            </a:r>
          </a:p>
          <a:p>
            <a:pPr lvl="1"/>
            <a:r>
              <a:rPr lang="en-US" sz="900" dirty="0">
                <a:solidFill>
                  <a:srgbClr val="FFC000"/>
                </a:solidFill>
              </a:rPr>
              <a:t>Cosmology: </a:t>
            </a:r>
          </a:p>
          <a:p>
            <a:pPr lvl="2"/>
            <a:r>
              <a:rPr lang="en-US" sz="800" dirty="0">
                <a:solidFill>
                  <a:schemeClr val="bg1"/>
                </a:solidFill>
              </a:rPr>
              <a:t>The Hubble constant can be measured using EM-bright GW ‘sirens’ (neutron star mergers) and even using dark GW ‘sirens’ (black hole mergers)</a:t>
            </a:r>
          </a:p>
          <a:p>
            <a:r>
              <a:rPr lang="en-US" sz="1200" dirty="0">
                <a:solidFill>
                  <a:schemeClr val="bg1"/>
                </a:solidFill>
              </a:rPr>
              <a:t>Future gravitational wave detectors Cosmic Explorer, Einstein Telescope, and LISA will reveal even more about the gravitational wave Universe  </a:t>
            </a:r>
          </a:p>
          <a:p>
            <a:pPr lvl="1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4B374-C005-1947-A943-F3DBE230FC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E9689C-6880-C848-83E4-31D69C458785}"/>
              </a:ext>
            </a:extLst>
          </p:cNvPr>
          <p:cNvSpPr txBox="1">
            <a:spLocks/>
          </p:cNvSpPr>
          <p:nvPr/>
        </p:nvSpPr>
        <p:spPr>
          <a:xfrm>
            <a:off x="374904" y="292608"/>
            <a:ext cx="8540496" cy="4023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b="0" kern="0" dirty="0">
                <a:solidFill>
                  <a:schemeClr val="bg1"/>
                </a:solidFill>
              </a:rPr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0F846-CFFB-2448-B869-43F09953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394" y="1281454"/>
            <a:ext cx="4578327" cy="3214541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7B16E18-A6F9-F931-4B3F-3C7C23448644}"/>
              </a:ext>
            </a:extLst>
          </p:cNvPr>
          <p:cNvSpPr txBox="1">
            <a:spLocks/>
          </p:cNvSpPr>
          <p:nvPr/>
        </p:nvSpPr>
        <p:spPr>
          <a:xfrm>
            <a:off x="4488927" y="3573805"/>
            <a:ext cx="4155260" cy="580982"/>
          </a:xfrm>
          <a:prstGeom prst="rect">
            <a:avLst/>
          </a:prstGeom>
        </p:spPr>
        <p:txBody>
          <a:bodyPr vert="horz"/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Monotype Sorts" charset="0"/>
              <a:buNone/>
            </a:pPr>
            <a:r>
              <a:rPr lang="en-US" sz="1600" kern="0" dirty="0">
                <a:solidFill>
                  <a:schemeClr val="bg1"/>
                </a:solidFill>
              </a:rPr>
              <a:t>Acknowledgments: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1FFB1-8205-89F7-6F18-0B282548B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211" y="3903399"/>
            <a:ext cx="1052685" cy="1054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A8A0A-C447-39AF-076D-75E38433B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269" y="3854697"/>
            <a:ext cx="1340095" cy="567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B8711-BDAA-9E78-7EEC-A647FF411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144" y="4606644"/>
            <a:ext cx="1550580" cy="376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B8A337-17E6-3E47-8261-D22E82D23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181" y="3870882"/>
            <a:ext cx="1729221" cy="47113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734B540-01DF-6BBB-4DEF-E5A7B880B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341" y="4558705"/>
            <a:ext cx="511593" cy="4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DCE9B-BF76-DA22-6875-6A11637828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972" y="4592973"/>
            <a:ext cx="696047" cy="396790"/>
          </a:xfrm>
          <a:prstGeom prst="rect">
            <a:avLst/>
          </a:prstGeom>
        </p:spPr>
      </p:pic>
      <p:pic>
        <p:nvPicPr>
          <p:cNvPr id="15" name="Picture 4" descr="red check mark png transparent&#10;">
            <a:extLst>
              <a:ext uri="{FF2B5EF4-FFF2-40B4-BE49-F238E27FC236}">
                <a16:creationId xmlns:a16="http://schemas.microsoft.com/office/drawing/2014/main" id="{68DD21D5-92B0-B499-B9D8-5B7D46F3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005" y="2168838"/>
            <a:ext cx="169553" cy="1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0B4DD-DD0A-05E5-37AC-41510D3EB1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5115" y="1025809"/>
            <a:ext cx="1794606" cy="21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8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26F31-B227-144E-BE48-03C436A04E00}" type="slidenum">
              <a:rPr lang="en-US"/>
              <a:pPr/>
              <a:t>3</a:t>
            </a:fld>
            <a:endParaRPr lang="en-US"/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0" y="755373"/>
            <a:ext cx="9144000" cy="3004599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5255" y="163399"/>
            <a:ext cx="8641469" cy="4484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An Abridged Astrophysical Gravitational-Wave Source Catalog</a:t>
            </a:r>
          </a:p>
        </p:txBody>
      </p:sp>
      <p:grpSp>
        <p:nvGrpSpPr>
          <p:cNvPr id="219153" name="Group 17"/>
          <p:cNvGrpSpPr>
            <a:grpSpLocks/>
          </p:cNvGrpSpPr>
          <p:nvPr/>
        </p:nvGrpSpPr>
        <p:grpSpPr bwMode="auto">
          <a:xfrm>
            <a:off x="678289" y="2937578"/>
            <a:ext cx="1566863" cy="1962150"/>
            <a:chOff x="3662" y="886"/>
            <a:chExt cx="1316" cy="1648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680" y="2360"/>
              <a:ext cx="119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750" dirty="0">
                  <a:solidFill>
                    <a:schemeClr val="bg1"/>
                  </a:solidFill>
                </a:rPr>
                <a:t>Credit: Casey Reed, Penn State 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230816" y="985505"/>
            <a:ext cx="248842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i="1" u="sng" dirty="0">
                <a:solidFill>
                  <a:schemeClr val="bg1"/>
                </a:solidFill>
                <a:latin typeface="+mj-lt"/>
              </a:rPr>
              <a:t>Compact Binary Coalescences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Black hole – black hole 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Black hole – neutron star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Neutron star – neutron star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Compact Binary Exotica 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Three-body compact object systems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Quark stars</a:t>
            </a:r>
          </a:p>
        </p:txBody>
      </p:sp>
      <p:grpSp>
        <p:nvGrpSpPr>
          <p:cNvPr id="219151" name="Group 15"/>
          <p:cNvGrpSpPr>
            <a:grpSpLocks/>
          </p:cNvGrpSpPr>
          <p:nvPr/>
        </p:nvGrpSpPr>
        <p:grpSpPr bwMode="auto">
          <a:xfrm>
            <a:off x="4858361" y="956708"/>
            <a:ext cx="1838325" cy="1785938"/>
            <a:chOff x="3557" y="2371"/>
            <a:chExt cx="1544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708" y="3642"/>
              <a:ext cx="139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750">
                  <a:solidFill>
                    <a:schemeClr val="bg1"/>
                  </a:solidFill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6632512" y="1194021"/>
            <a:ext cx="200297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100" i="1" u="sng" dirty="0">
                <a:solidFill>
                  <a:schemeClr val="bg1"/>
                </a:solidFill>
                <a:latin typeface="+mj-lt"/>
              </a:rPr>
              <a:t>‘</a:t>
            </a:r>
            <a:r>
              <a:rPr lang="en-US" sz="1100" i="1" u="sng" dirty="0">
                <a:solidFill>
                  <a:schemeClr val="bg1"/>
                </a:solidFill>
                <a:latin typeface="+mj-lt"/>
              </a:rPr>
              <a:t>Burst-y</a:t>
            </a:r>
            <a:r>
              <a:rPr lang="ja-JP" altLang="en-US" sz="1100" i="1" u="sng">
                <a:solidFill>
                  <a:schemeClr val="bg1"/>
                </a:solidFill>
                <a:latin typeface="+mj-lt"/>
              </a:rPr>
              <a:t>’</a:t>
            </a:r>
            <a:r>
              <a:rPr lang="en-US" altLang="ja-JP" sz="1100" i="1" u="sng" dirty="0">
                <a:solidFill>
                  <a:schemeClr val="bg1"/>
                </a:solidFill>
                <a:latin typeface="+mj-lt"/>
              </a:rPr>
              <a:t>Sources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Asymmetric core collapse supernovae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Cosmic strings</a:t>
            </a:r>
          </a:p>
        </p:txBody>
      </p:sp>
      <p:sp>
        <p:nvSpPr>
          <p:cNvPr id="219146" name="Rectangle 10"/>
          <p:cNvSpPr>
            <a:spLocks noChangeArrowheads="1"/>
          </p:cNvSpPr>
          <p:nvPr/>
        </p:nvSpPr>
        <p:spPr bwMode="auto">
          <a:xfrm>
            <a:off x="5018097" y="4105757"/>
            <a:ext cx="1297150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Credit: Planck Collaboration</a:t>
            </a:r>
          </a:p>
        </p:txBody>
      </p: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6659405" y="2881476"/>
            <a:ext cx="1961383" cy="144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200" i="1" u="sng" dirty="0">
                <a:solidFill>
                  <a:schemeClr val="bg1"/>
                </a:solidFill>
                <a:latin typeface="+mj-lt"/>
              </a:rPr>
              <a:t>Stochastic Background</a:t>
            </a:r>
            <a:endParaRPr lang="en-US" sz="1800" i="1" u="sng" dirty="0">
              <a:solidFill>
                <a:schemeClr val="bg1"/>
              </a:solidFill>
              <a:latin typeface="+mj-lt"/>
            </a:endParaRPr>
          </a:p>
          <a:p>
            <a:pPr marL="171450" indent="-17145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Primordial GWs from the Big Bang</a:t>
            </a:r>
          </a:p>
          <a:p>
            <a:pPr marL="171450" indent="-17145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Incoherent sum of unresolved astrophysical ‘point’ sources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2362421" y="2992869"/>
            <a:ext cx="20333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u="sng" dirty="0">
                <a:solidFill>
                  <a:schemeClr val="bg1"/>
                </a:solidFill>
                <a:latin typeface="+mj-lt"/>
              </a:rPr>
              <a:t>Continuous Sources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Spinning neutron stars (including pulsars and radio-invisible NSs)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9" y="1085316"/>
            <a:ext cx="1425157" cy="1452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5435" y="2551395"/>
            <a:ext cx="1568058" cy="20774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Credit: Bohn, Hébert, </a:t>
            </a:r>
            <a:r>
              <a:rPr lang="en-US" sz="750" dirty="0" err="1">
                <a:solidFill>
                  <a:schemeClr val="bg1"/>
                </a:solidFill>
              </a:rPr>
              <a:t>Throwe</a:t>
            </a:r>
            <a:r>
              <a:rPr lang="en-US" sz="750" dirty="0">
                <a:solidFill>
                  <a:schemeClr val="bg1"/>
                </a:solidFill>
              </a:rPr>
              <a:t>, SXS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662" y="2986737"/>
            <a:ext cx="1749213" cy="10116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CFD25A-D757-034D-8696-B0957D5AA0E9}"/>
              </a:ext>
            </a:extLst>
          </p:cNvPr>
          <p:cNvCxnSpPr>
            <a:cxnSpLocks/>
          </p:cNvCxnSpPr>
          <p:nvPr/>
        </p:nvCxnSpPr>
        <p:spPr bwMode="auto">
          <a:xfrm>
            <a:off x="4617720" y="1008404"/>
            <a:ext cx="0" cy="39019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6081D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2212F5-7098-2A42-91FC-1AA80BEE526B}"/>
              </a:ext>
            </a:extLst>
          </p:cNvPr>
          <p:cNvCxnSpPr>
            <a:cxnSpLocks/>
          </p:cNvCxnSpPr>
          <p:nvPr/>
        </p:nvCxnSpPr>
        <p:spPr bwMode="auto">
          <a:xfrm>
            <a:off x="572568" y="2847161"/>
            <a:ext cx="83243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6081D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8E36A-3CAF-5D46-91F9-B0880CCD0E7E}"/>
              </a:ext>
            </a:extLst>
          </p:cNvPr>
          <p:cNvSpPr/>
          <p:nvPr/>
        </p:nvSpPr>
        <p:spPr bwMode="auto">
          <a:xfrm>
            <a:off x="589659" y="999858"/>
            <a:ext cx="8315801" cy="3921999"/>
          </a:xfrm>
          <a:prstGeom prst="rect">
            <a:avLst/>
          </a:prstGeom>
          <a:noFill/>
          <a:ln w="28575" cap="flat" cmpd="sng" algn="ctr">
            <a:solidFill>
              <a:srgbClr val="6081D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D07986-2085-D54B-A755-A8D50ED1BAD3}"/>
              </a:ext>
            </a:extLst>
          </p:cNvPr>
          <p:cNvSpPr txBox="1"/>
          <p:nvPr/>
        </p:nvSpPr>
        <p:spPr>
          <a:xfrm>
            <a:off x="1452784" y="675118"/>
            <a:ext cx="2584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081DC"/>
                </a:solidFill>
              </a:rPr>
              <a:t>Modeled (Known Waveform)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4A9429-9C95-A84C-B819-AA5E8FE3AB87}"/>
              </a:ext>
            </a:extLst>
          </p:cNvPr>
          <p:cNvSpPr txBox="1"/>
          <p:nvPr/>
        </p:nvSpPr>
        <p:spPr>
          <a:xfrm>
            <a:off x="5296967" y="682240"/>
            <a:ext cx="3042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081DC"/>
                </a:solidFill>
              </a:rPr>
              <a:t>Unmodeled (Unknown Waveform)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91A54B-2B53-EF4B-99F1-D1EF98CCDC3D}"/>
              </a:ext>
            </a:extLst>
          </p:cNvPr>
          <p:cNvSpPr txBox="1"/>
          <p:nvPr/>
        </p:nvSpPr>
        <p:spPr>
          <a:xfrm rot="16200000">
            <a:off x="-359968" y="1724827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081DC"/>
                </a:solidFill>
              </a:rPr>
              <a:t>Short Duration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F96BAB-BFF7-EC4F-A1F5-6889AA66610D}"/>
              </a:ext>
            </a:extLst>
          </p:cNvPr>
          <p:cNvSpPr txBox="1"/>
          <p:nvPr/>
        </p:nvSpPr>
        <p:spPr>
          <a:xfrm rot="16200000">
            <a:off x="-345364" y="3577842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081DC"/>
                </a:solidFill>
              </a:rPr>
              <a:t>Long Duration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2851" y="2581148"/>
            <a:ext cx="1653387" cy="553998"/>
          </a:xfrm>
          <a:prstGeom prst="rect">
            <a:avLst/>
          </a:prstGeom>
          <a:solidFill>
            <a:schemeClr val="tx2"/>
          </a:solidFill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Helvetica" pitchFamily="2" charset="0"/>
              </a:rPr>
              <a:t>And hopefully </a:t>
            </a:r>
          </a:p>
          <a:p>
            <a:r>
              <a:rPr lang="en-US" sz="1500" dirty="0">
                <a:solidFill>
                  <a:srgbClr val="FFFF00"/>
                </a:solidFill>
                <a:latin typeface="Helvetica" pitchFamily="2" charset="0"/>
              </a:rPr>
              <a:t>the unknown </a:t>
            </a:r>
            <a:r>
              <a:rPr lang="is-IS" sz="1500" dirty="0">
                <a:solidFill>
                  <a:srgbClr val="FFFF00"/>
                </a:solidFill>
                <a:latin typeface="Helvetica" pitchFamily="2" charset="0"/>
              </a:rPr>
              <a:t>…</a:t>
            </a:r>
            <a:endParaRPr lang="en-US" sz="1500" dirty="0">
              <a:solidFill>
                <a:srgbClr val="FFFF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8A23-9ACD-4546-8796-C30865B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A606-8385-2243-A9F9-E1562CB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Gravitational-Wave Detectors</a:t>
            </a:r>
          </a:p>
          <a:p>
            <a:pPr marL="0" indent="0" algn="ctr">
              <a:buNone/>
            </a:pPr>
            <a:endParaRPr lang="en-US" sz="2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53EC-235E-3B4D-87B9-DE1C0B794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1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7A62B-F4FA-AC0B-940E-87993134E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4" name="Object 30">
            <a:extLst>
              <a:ext uri="{FF2B5EF4-FFF2-40B4-BE49-F238E27FC236}">
                <a16:creationId xmlns:a16="http://schemas.microsoft.com/office/drawing/2014/main" id="{D0757AC3-179A-CEBD-5A95-D7614FD1D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672" y="1337052"/>
          <a:ext cx="3873434" cy="342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207000" imgH="4603750" progId="Photoshop.Image.5">
                  <p:embed/>
                </p:oleObj>
              </mc:Choice>
              <mc:Fallback>
                <p:oleObj name="Image" r:id="rId2" imgW="5207000" imgH="4603750" progId="Photoshop.Image.5">
                  <p:embed/>
                  <p:pic>
                    <p:nvPicPr>
                      <p:cNvPr id="4" name="Object 30">
                        <a:extLst>
                          <a:ext uri="{FF2B5EF4-FFF2-40B4-BE49-F238E27FC236}">
                            <a16:creationId xmlns:a16="http://schemas.microsoft.com/office/drawing/2014/main" id="{D0757AC3-179A-CEBD-5A95-D7614FD1D5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72" y="1337052"/>
                        <a:ext cx="3873434" cy="342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4A1A406-3786-4390-0328-C1755A224C79}"/>
              </a:ext>
            </a:extLst>
          </p:cNvPr>
          <p:cNvSpPr txBox="1">
            <a:spLocks/>
          </p:cNvSpPr>
          <p:nvPr/>
        </p:nvSpPr>
        <p:spPr bwMode="auto">
          <a:xfrm>
            <a:off x="401829" y="382683"/>
            <a:ext cx="8540496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b="1" i="0" kern="0" dirty="0">
                <a:solidFill>
                  <a:schemeClr val="bg1"/>
                </a:solidFill>
              </a:rPr>
              <a:t>LIGO: 50 Years in the Making</a:t>
            </a: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483EE5F0-D43D-0708-2283-B34E41619307}"/>
              </a:ext>
            </a:extLst>
          </p:cNvPr>
          <p:cNvGrpSpPr>
            <a:grpSpLocks/>
          </p:cNvGrpSpPr>
          <p:nvPr/>
        </p:nvGrpSpPr>
        <p:grpSpPr bwMode="auto">
          <a:xfrm>
            <a:off x="793887" y="1391085"/>
            <a:ext cx="1066308" cy="1119950"/>
            <a:chOff x="4319" y="1616"/>
            <a:chExt cx="1112" cy="117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375E0239-A3F0-E004-CC62-09DEB7871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" y="1616"/>
              <a:ext cx="911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8CF6C49C-5FBB-12BF-71F9-6AA806439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535"/>
              <a:ext cx="109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0" dirty="0">
                  <a:solidFill>
                    <a:schemeClr val="tx2"/>
                  </a:solidFill>
                </a:rPr>
                <a:t>Rai Weiss, MIT</a:t>
              </a:r>
            </a:p>
          </p:txBody>
        </p:sp>
      </p:grpSp>
      <p:graphicFrame>
        <p:nvGraphicFramePr>
          <p:cNvPr id="22" name="Object 16">
            <a:extLst>
              <a:ext uri="{FF2B5EF4-FFF2-40B4-BE49-F238E27FC236}">
                <a16:creationId xmlns:a16="http://schemas.microsoft.com/office/drawing/2014/main" id="{367CCD64-E737-7D14-8E88-FE818E63C5FD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1333274" y="4648675"/>
          <a:ext cx="2810832" cy="352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2197100" imgH="241300" progId="Photoshop.Image.5">
                  <p:embed/>
                </p:oleObj>
              </mc:Choice>
              <mc:Fallback>
                <p:oleObj name="Image" r:id="rId5" imgW="2197100" imgH="241300" progId="Photoshop.Image.5">
                  <p:embed/>
                  <p:pic>
                    <p:nvPicPr>
                      <p:cNvPr id="22" name="Object 16">
                        <a:extLst>
                          <a:ext uri="{FF2B5EF4-FFF2-40B4-BE49-F238E27FC236}">
                            <a16:creationId xmlns:a16="http://schemas.microsoft.com/office/drawing/2014/main" id="{367CCD64-E737-7D14-8E88-FE818E63C5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274" y="4648675"/>
                        <a:ext cx="2810832" cy="352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9">
            <a:extLst>
              <a:ext uri="{FF2B5EF4-FFF2-40B4-BE49-F238E27FC236}">
                <a16:creationId xmlns:a16="http://schemas.microsoft.com/office/drawing/2014/main" id="{B60FDA39-99F3-D58C-ED8D-8946A2F1FD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848" y="959568"/>
          <a:ext cx="2508814" cy="377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3771900" imgH="495300" progId="Photoshop.Image.5">
                  <p:embed/>
                </p:oleObj>
              </mc:Choice>
              <mc:Fallback>
                <p:oleObj name="Image" r:id="rId7" imgW="3771900" imgH="495300" progId="Photoshop.Image.5">
                  <p:embed/>
                  <p:pic>
                    <p:nvPicPr>
                      <p:cNvPr id="23" name="Object 19">
                        <a:extLst>
                          <a:ext uri="{FF2B5EF4-FFF2-40B4-BE49-F238E27FC236}">
                            <a16:creationId xmlns:a16="http://schemas.microsoft.com/office/drawing/2014/main" id="{B60FDA39-99F3-D58C-ED8D-8946A2F1FD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48" y="959568"/>
                        <a:ext cx="2508814" cy="377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303BF356-F94F-1CF4-14A4-56A0920F8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2209" y="1337052"/>
            <a:ext cx="4543733" cy="34549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7CD764-A184-C67B-B6F4-22565BDA8E3E}"/>
              </a:ext>
            </a:extLst>
          </p:cNvPr>
          <p:cNvSpPr txBox="1"/>
          <p:nvPr/>
        </p:nvSpPr>
        <p:spPr>
          <a:xfrm>
            <a:off x="3033485" y="103458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MIT</a:t>
            </a:r>
          </a:p>
        </p:txBody>
      </p:sp>
    </p:spTree>
    <p:extLst>
      <p:ext uri="{BB962C8B-B14F-4D97-AF65-F5344CB8AC3E}">
        <p14:creationId xmlns:p14="http://schemas.microsoft.com/office/powerpoint/2010/main" val="376331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39E42-4D51-F466-8516-5642855C2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7CF9F-EF61-2776-0E24-882564E40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3478F-2B8B-C6DF-F1FE-19BFA80C8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03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057900" y="4686300"/>
            <a:ext cx="142875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69056" tIns="34529" rIns="69056" bIns="34529" anchor="ctr"/>
          <a:lstStyle/>
          <a:p>
            <a:pPr algn="r">
              <a:defRPr/>
            </a:pPr>
            <a:r>
              <a:rPr lang="en-US" b="0">
                <a:latin typeface="+mn-lt"/>
                <a:cs typeface="+mn-cs"/>
              </a:rPr>
              <a:t>LIGO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84ED84-21D7-E745-A4B1-970BF908AE2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1042" y="-1506155"/>
            <a:ext cx="5686713" cy="426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633" y="2748428"/>
            <a:ext cx="3409867" cy="2423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48394"/>
            <a:ext cx="3457287" cy="3465576"/>
          </a:xfrm>
          <a:prstGeom prst="rect">
            <a:avLst/>
          </a:prstGeom>
        </p:spPr>
      </p:pic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330447" y="2992030"/>
            <a:ext cx="24592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KAGRA</a:t>
            </a:r>
          </a:p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 (Japan)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698255" y="548375"/>
            <a:ext cx="2750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Hanford</a:t>
            </a:r>
          </a:p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Washington, USA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" y="2433637"/>
            <a:ext cx="6073268" cy="33400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304112" y="4027894"/>
            <a:ext cx="27592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Livingston </a:t>
            </a:r>
          </a:p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Louisiana, USA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23926" y="192276"/>
            <a:ext cx="6515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Virgo</a:t>
            </a:r>
          </a:p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18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Italy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C3538A-28A2-CFB6-0AFF-1BC7C1B2E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21" y="2163545"/>
            <a:ext cx="3253558" cy="1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59531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460310-E74A-48CB-AB8C-07CAF5F12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171450"/>
            <a:ext cx="7239000" cy="857250"/>
          </a:xfrm>
        </p:spPr>
        <p:txBody>
          <a:bodyPr/>
          <a:lstStyle/>
          <a:p>
            <a:r>
              <a:rPr lang="en-US" dirty="0"/>
              <a:t>=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219740-6A0B-49B0-A3E0-30A9BB8F002E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r>
              <a:rPr lang="en-US"/>
              <a:t>LIGO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4686300"/>
            <a:ext cx="1905000" cy="342900"/>
          </a:xfrm>
        </p:spPr>
        <p:txBody>
          <a:bodyPr/>
          <a:lstStyle/>
          <a:p>
            <a:fld id="{BC290627-2641-D545-B7DC-1C11A578194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0953" y="766137"/>
            <a:ext cx="7997247" cy="27699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  <a:latin typeface="Helvetica"/>
                <a:cs typeface="Helvetica"/>
              </a:rPr>
              <a:t>GW detectors use precision </a:t>
            </a:r>
            <a:r>
              <a:rPr lang="en-US" sz="1200" b="0" i="1" dirty="0">
                <a:solidFill>
                  <a:srgbClr val="FFFFFF"/>
                </a:solidFill>
                <a:latin typeface="Helvetica"/>
                <a:cs typeface="Helvetica"/>
              </a:rPr>
              <a:t>interferometry</a:t>
            </a:r>
            <a:r>
              <a:rPr lang="en-US" sz="1200" b="0" dirty="0">
                <a:solidFill>
                  <a:srgbClr val="FFFFFF"/>
                </a:solidFill>
                <a:latin typeface="Helvetica"/>
                <a:cs typeface="Helvetica"/>
              </a:rPr>
              <a:t> to detect displacements produced by passing gravitational waves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B02C86-CD59-4DC8-B64C-ABF459E24BF7}"/>
              </a:ext>
            </a:extLst>
          </p:cNvPr>
          <p:cNvSpPr/>
          <p:nvPr/>
        </p:nvSpPr>
        <p:spPr>
          <a:xfrm>
            <a:off x="0" y="2174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u="sng" dirty="0">
                <a:solidFill>
                  <a:srgbClr val="FFFFFF"/>
                </a:solidFill>
                <a:latin typeface="Helvetica"/>
                <a:cs typeface="Helvetica"/>
              </a:rPr>
              <a:t>Gravitational Wave Interferometers</a:t>
            </a:r>
            <a:endParaRPr lang="is-IS" sz="2300" u="sng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937FB2B6-F807-3648-A5E2-ADAD1FE1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46" y="1138983"/>
            <a:ext cx="4357508" cy="27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74B47-48DA-E245-B15D-7D91CD9EC842}"/>
              </a:ext>
            </a:extLst>
          </p:cNvPr>
          <p:cNvSpPr txBox="1"/>
          <p:nvPr/>
        </p:nvSpPr>
        <p:spPr>
          <a:xfrm>
            <a:off x="436220" y="3990759"/>
            <a:ext cx="8271560" cy="52322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Passing GWs stretch and compress the distance between the end test mass and the </a:t>
            </a:r>
            <a:r>
              <a:rPr lang="en-US" dirty="0" err="1"/>
              <a:t>beamsplitter</a:t>
            </a:r>
            <a:r>
              <a:rPr lang="en-US" dirty="0"/>
              <a:t>, </a:t>
            </a:r>
          </a:p>
          <a:p>
            <a:r>
              <a:rPr lang="en-US" dirty="0"/>
              <a:t>altering the arrival time of the light traveling in each arm --&gt; One arm gets longer, one arm gets shorter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F01B2-56B0-A24D-95AE-9EDF0FCF8828}"/>
              </a:ext>
            </a:extLst>
          </p:cNvPr>
          <p:cNvSpPr txBox="1"/>
          <p:nvPr/>
        </p:nvSpPr>
        <p:spPr>
          <a:xfrm>
            <a:off x="685800" y="4667848"/>
            <a:ext cx="7603524" cy="30008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b="0" dirty="0">
                <a:solidFill>
                  <a:schemeClr val="bg1"/>
                </a:solidFill>
              </a:rPr>
              <a:t>The interferometer acts as a transducer, turning GWs into photocurrent --&gt; A coherent detector!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70F41B-BA30-0137-7299-CE65D41AE22E}"/>
                  </a:ext>
                </a:extLst>
              </p:cNvPr>
              <p:cNvSpPr txBox="1"/>
              <p:nvPr/>
            </p:nvSpPr>
            <p:spPr>
              <a:xfrm>
                <a:off x="5768977" y="3454380"/>
                <a:ext cx="981777" cy="355225"/>
              </a:xfrm>
              <a:custGeom>
                <a:avLst/>
                <a:gdLst>
                  <a:gd name="connsiteX0" fmla="*/ 0 w 981777"/>
                  <a:gd name="connsiteY0" fmla="*/ 0 h 355225"/>
                  <a:gd name="connsiteX1" fmla="*/ 481071 w 981777"/>
                  <a:gd name="connsiteY1" fmla="*/ 0 h 355225"/>
                  <a:gd name="connsiteX2" fmla="*/ 981777 w 981777"/>
                  <a:gd name="connsiteY2" fmla="*/ 0 h 355225"/>
                  <a:gd name="connsiteX3" fmla="*/ 981777 w 981777"/>
                  <a:gd name="connsiteY3" fmla="*/ 355225 h 355225"/>
                  <a:gd name="connsiteX4" fmla="*/ 490889 w 981777"/>
                  <a:gd name="connsiteY4" fmla="*/ 355225 h 355225"/>
                  <a:gd name="connsiteX5" fmla="*/ 0 w 981777"/>
                  <a:gd name="connsiteY5" fmla="*/ 355225 h 355225"/>
                  <a:gd name="connsiteX6" fmla="*/ 0 w 981777"/>
                  <a:gd name="connsiteY6" fmla="*/ 0 h 35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1777" h="355225" extrusionOk="0">
                    <a:moveTo>
                      <a:pt x="0" y="0"/>
                    </a:moveTo>
                    <a:cubicBezTo>
                      <a:pt x="178576" y="-20038"/>
                      <a:pt x="300598" y="46797"/>
                      <a:pt x="481071" y="0"/>
                    </a:cubicBezTo>
                    <a:cubicBezTo>
                      <a:pt x="661544" y="-46797"/>
                      <a:pt x="860625" y="7481"/>
                      <a:pt x="981777" y="0"/>
                    </a:cubicBezTo>
                    <a:cubicBezTo>
                      <a:pt x="1006144" y="143080"/>
                      <a:pt x="976136" y="177759"/>
                      <a:pt x="981777" y="355225"/>
                    </a:cubicBezTo>
                    <a:cubicBezTo>
                      <a:pt x="751943" y="358549"/>
                      <a:pt x="596203" y="339279"/>
                      <a:pt x="490889" y="355225"/>
                    </a:cubicBezTo>
                    <a:cubicBezTo>
                      <a:pt x="385575" y="371171"/>
                      <a:pt x="224862" y="329896"/>
                      <a:pt x="0" y="355225"/>
                    </a:cubicBezTo>
                    <a:cubicBezTo>
                      <a:pt x="-15286" y="278950"/>
                      <a:pt x="22233" y="97870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d>
                        <m:dPr>
                          <m:ctrlP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9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9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en-US" sz="9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70F41B-BA30-0137-7299-CE65D41AE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977" y="3454380"/>
                <a:ext cx="981777" cy="355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81777"/>
                          <a:gd name="connsiteY0" fmla="*/ 0 h 355225"/>
                          <a:gd name="connsiteX1" fmla="*/ 481071 w 981777"/>
                          <a:gd name="connsiteY1" fmla="*/ 0 h 355225"/>
                          <a:gd name="connsiteX2" fmla="*/ 981777 w 981777"/>
                          <a:gd name="connsiteY2" fmla="*/ 0 h 355225"/>
                          <a:gd name="connsiteX3" fmla="*/ 981777 w 981777"/>
                          <a:gd name="connsiteY3" fmla="*/ 355225 h 355225"/>
                          <a:gd name="connsiteX4" fmla="*/ 490889 w 981777"/>
                          <a:gd name="connsiteY4" fmla="*/ 355225 h 355225"/>
                          <a:gd name="connsiteX5" fmla="*/ 0 w 981777"/>
                          <a:gd name="connsiteY5" fmla="*/ 355225 h 355225"/>
                          <a:gd name="connsiteX6" fmla="*/ 0 w 981777"/>
                          <a:gd name="connsiteY6" fmla="*/ 0 h 355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81777" h="355225" extrusionOk="0">
                            <a:moveTo>
                              <a:pt x="0" y="0"/>
                            </a:moveTo>
                            <a:cubicBezTo>
                              <a:pt x="178576" y="-20038"/>
                              <a:pt x="300598" y="46797"/>
                              <a:pt x="481071" y="0"/>
                            </a:cubicBezTo>
                            <a:cubicBezTo>
                              <a:pt x="661544" y="-46797"/>
                              <a:pt x="860625" y="7481"/>
                              <a:pt x="981777" y="0"/>
                            </a:cubicBezTo>
                            <a:cubicBezTo>
                              <a:pt x="1006144" y="143080"/>
                              <a:pt x="976136" y="177759"/>
                              <a:pt x="981777" y="355225"/>
                            </a:cubicBezTo>
                            <a:cubicBezTo>
                              <a:pt x="751943" y="358549"/>
                              <a:pt x="596203" y="339279"/>
                              <a:pt x="490889" y="355225"/>
                            </a:cubicBezTo>
                            <a:cubicBezTo>
                              <a:pt x="385575" y="371171"/>
                              <a:pt x="224862" y="329896"/>
                              <a:pt x="0" y="355225"/>
                            </a:cubicBezTo>
                            <a:cubicBezTo>
                              <a:pt x="-15286" y="278950"/>
                              <a:pt x="22233" y="9787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AD8B6F-3D72-0AA0-F2B9-4DEFBC06F1A5}"/>
              </a:ext>
            </a:extLst>
          </p:cNvPr>
          <p:cNvCxnSpPr>
            <a:cxnSpLocks/>
          </p:cNvCxnSpPr>
          <p:nvPr/>
        </p:nvCxnSpPr>
        <p:spPr bwMode="auto">
          <a:xfrm>
            <a:off x="3059084" y="2144684"/>
            <a:ext cx="1512916" cy="5902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938B2A-F0CD-B65A-8772-B1FD0A344B96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7578" y="1923475"/>
            <a:ext cx="1033266" cy="7638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B0B00C4-C45A-3958-F883-DCAFFF4D1D8E}"/>
              </a:ext>
            </a:extLst>
          </p:cNvPr>
          <p:cNvSpPr txBox="1"/>
          <p:nvPr/>
        </p:nvSpPr>
        <p:spPr>
          <a:xfrm>
            <a:off x="3140879" y="196437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 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13FCB-1D3E-88D8-5543-5FD5F4FA2AB0}"/>
              </a:ext>
            </a:extLst>
          </p:cNvPr>
          <p:cNvSpPr txBox="1"/>
          <p:nvPr/>
        </p:nvSpPr>
        <p:spPr>
          <a:xfrm>
            <a:off x="5143837" y="222970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 km</a:t>
            </a:r>
          </a:p>
        </p:txBody>
      </p:sp>
    </p:spTree>
    <p:extLst>
      <p:ext uri="{BB962C8B-B14F-4D97-AF65-F5344CB8AC3E}">
        <p14:creationId xmlns:p14="http://schemas.microsoft.com/office/powerpoint/2010/main" val="4057666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9C00BD1-33C2-5940-BB24-66A8E63EAF31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7C1794-E9C1-4BF5-82B7-275CCD273C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171450"/>
            <a:ext cx="72390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C4C057-F6C7-40BA-8219-770FDEA781EF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4686300"/>
            <a:ext cx="1905000" cy="342900"/>
          </a:xfrm>
        </p:spPr>
        <p:txBody>
          <a:bodyPr/>
          <a:lstStyle/>
          <a:p>
            <a:fld id="{BC290627-2641-D545-B7DC-1C11A578194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21775" y="695949"/>
            <a:ext cx="8872181" cy="387991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847336" y="1374611"/>
            <a:ext cx="3849624" cy="2539114"/>
            <a:chOff x="4885049" y="2403449"/>
            <a:chExt cx="3849624" cy="253911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5049" y="2403449"/>
              <a:ext cx="3849624" cy="253911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25992" y="2501684"/>
              <a:ext cx="1372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/>
                  <a:cs typeface="Arial"/>
                </a:rPr>
                <a:t>140</a:t>
              </a:r>
              <a:r>
                <a:rPr lang="en-US" sz="1200" b="1" dirty="0">
                  <a:solidFill>
                    <a:schemeClr val="tx2"/>
                  </a:solidFill>
                  <a:latin typeface="Arial"/>
                  <a:cs typeface="Arial"/>
                </a:rPr>
                <a:t>W , 1064 nm </a:t>
              </a:r>
            </a:p>
            <a:p>
              <a:r>
                <a:rPr lang="en-US" sz="1200" b="1" dirty="0">
                  <a:solidFill>
                    <a:schemeClr val="tx2"/>
                  </a:solidFill>
                  <a:latin typeface="Arial"/>
                  <a:cs typeface="Arial"/>
                </a:rPr>
                <a:t>stabilized laser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87900" y="1315870"/>
            <a:ext cx="3968496" cy="2656596"/>
            <a:chOff x="3890293" y="1425177"/>
            <a:chExt cx="3968496" cy="2656596"/>
          </a:xfrm>
        </p:grpSpPr>
        <p:pic>
          <p:nvPicPr>
            <p:cNvPr id="30" name="Picture 29" descr="HAM4_060308-23-12-3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293" y="1425177"/>
              <a:ext cx="3968496" cy="265659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774405" y="3450416"/>
              <a:ext cx="19820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Actively Controlled 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Seismic Isolation</a:t>
              </a:r>
            </a:p>
          </p:txBody>
        </p:sp>
      </p:grpSp>
      <p:pic>
        <p:nvPicPr>
          <p:cNvPr id="28" name="Picture 27" descr="Figure_6_qu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48" y="939011"/>
            <a:ext cx="3556000" cy="341031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45982" y="1199543"/>
            <a:ext cx="3852333" cy="2889250"/>
            <a:chOff x="4877740" y="1147708"/>
            <a:chExt cx="3852333" cy="2889250"/>
          </a:xfrm>
        </p:grpSpPr>
        <p:pic>
          <p:nvPicPr>
            <p:cNvPr id="23" name="Picture 22" descr="testmass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7740" y="1147708"/>
              <a:ext cx="3852333" cy="288925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559663" y="1424277"/>
              <a:ext cx="18236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/>
                  <a:cs typeface="Arial"/>
                </a:rPr>
                <a:t>LIGO Test Mass Mirror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3065BD6-B81E-4A5B-AFAC-89E0D86B1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43" y="1120265"/>
            <a:ext cx="3565979" cy="295376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FE23C0E-D9FE-D742-B25D-8059294DF8D3}"/>
              </a:ext>
            </a:extLst>
          </p:cNvPr>
          <p:cNvGrpSpPr/>
          <p:nvPr/>
        </p:nvGrpSpPr>
        <p:grpSpPr>
          <a:xfrm>
            <a:off x="4544809" y="1603890"/>
            <a:ext cx="4376949" cy="2074492"/>
            <a:chOff x="4544809" y="1603890"/>
            <a:chExt cx="4376949" cy="2074492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26D8F4E6-CA26-6242-A9BD-3CC1AC78E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809" y="1603890"/>
              <a:ext cx="4376949" cy="207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CA4BF6-9CFE-804B-82CA-08333D891452}"/>
                </a:ext>
              </a:extLst>
            </p:cNvPr>
            <p:cNvSpPr txBox="1"/>
            <p:nvPr/>
          </p:nvSpPr>
          <p:spPr>
            <a:xfrm>
              <a:off x="6493269" y="1815549"/>
              <a:ext cx="1888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Squeezed Light Source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C5C448-2C0F-F242-AD85-DA0005B7BFB6}"/>
              </a:ext>
            </a:extLst>
          </p:cNvPr>
          <p:cNvGrpSpPr/>
          <p:nvPr/>
        </p:nvGrpSpPr>
        <p:grpSpPr>
          <a:xfrm flipH="1">
            <a:off x="3597214" y="2993366"/>
            <a:ext cx="500483" cy="326707"/>
            <a:chOff x="1030472" y="3680712"/>
            <a:chExt cx="703588" cy="38985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6922D9-499C-A64A-9466-F14C5CAF9CE7}"/>
                </a:ext>
              </a:extLst>
            </p:cNvPr>
            <p:cNvSpPr/>
            <p:nvPr/>
          </p:nvSpPr>
          <p:spPr>
            <a:xfrm rot="16200000">
              <a:off x="1211216" y="3547727"/>
              <a:ext cx="389859" cy="655829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Snip Same Side Corner Rectangle 32">
              <a:extLst>
                <a:ext uri="{FF2B5EF4-FFF2-40B4-BE49-F238E27FC236}">
                  <a16:creationId xmlns:a16="http://schemas.microsoft.com/office/drawing/2014/main" id="{C82B95C5-6EF5-8B4F-B3F7-4C769CBBEF93}"/>
                </a:ext>
              </a:extLst>
            </p:cNvPr>
            <p:cNvSpPr/>
            <p:nvPr/>
          </p:nvSpPr>
          <p:spPr>
            <a:xfrm rot="16200000">
              <a:off x="1300093" y="3569265"/>
              <a:ext cx="228146" cy="614108"/>
            </a:xfrm>
            <a:prstGeom prst="snip2SameRect">
              <a:avLst/>
            </a:prstGeom>
            <a:gradFill flip="none" rotWithShape="1">
              <a:gsLst>
                <a:gs pos="85000">
                  <a:schemeClr val="tx1"/>
                </a:gs>
                <a:gs pos="15000">
                  <a:srgbClr val="58D064"/>
                </a:gs>
              </a:gsLst>
              <a:lin ang="0" scaled="0"/>
              <a:tileRect/>
            </a:gradFill>
            <a:ln>
              <a:noFill/>
            </a:ln>
            <a:effectLst>
              <a:glow rad="50800">
                <a:srgbClr val="FF000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829D171-E8BB-C846-A79B-68C546857CC8}"/>
                </a:ext>
              </a:extLst>
            </p:cNvPr>
            <p:cNvSpPr/>
            <p:nvPr/>
          </p:nvSpPr>
          <p:spPr>
            <a:xfrm rot="16200000">
              <a:off x="1519189" y="3829107"/>
              <a:ext cx="259689" cy="9750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7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>
                <a:schemeClr val="bg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2F1AC77-4F21-6A4F-93D8-EC8A004FB079}"/>
                </a:ext>
              </a:extLst>
            </p:cNvPr>
            <p:cNvSpPr/>
            <p:nvPr/>
          </p:nvSpPr>
          <p:spPr>
            <a:xfrm rot="16200000">
              <a:off x="919441" y="3852357"/>
              <a:ext cx="269821" cy="4775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D4EBBFA-12A5-E643-85DE-8B477BDA0030}"/>
                </a:ext>
              </a:extLst>
            </p:cNvPr>
            <p:cNvSpPr/>
            <p:nvPr/>
          </p:nvSpPr>
          <p:spPr>
            <a:xfrm rot="16200000">
              <a:off x="1135344" y="3752516"/>
              <a:ext cx="212070" cy="24406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7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>
                <a:schemeClr val="bg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BE6C3FF-A759-CE43-9331-49226BF05CD3}"/>
                </a:ext>
              </a:extLst>
            </p:cNvPr>
            <p:cNvCxnSpPr/>
            <p:nvPr/>
          </p:nvCxnSpPr>
          <p:spPr>
            <a:xfrm>
              <a:off x="1371259" y="3876475"/>
              <a:ext cx="22066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B93493-C674-5249-8302-DBB626C91873}"/>
              </a:ext>
            </a:extLst>
          </p:cNvPr>
          <p:cNvSpPr txBox="1"/>
          <p:nvPr/>
        </p:nvSpPr>
        <p:spPr>
          <a:xfrm>
            <a:off x="3554083" y="332979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Squeezed Light </a:t>
            </a:r>
          </a:p>
          <a:p>
            <a:r>
              <a:rPr lang="en-US" sz="800" b="0" dirty="0">
                <a:solidFill>
                  <a:schemeClr val="tx2"/>
                </a:solidFill>
              </a:rPr>
              <a:t>Injection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6E2B21E6-C30A-2740-901C-1FB6E7D98759}"/>
              </a:ext>
            </a:extLst>
          </p:cNvPr>
          <p:cNvCxnSpPr/>
          <p:nvPr/>
        </p:nvCxnSpPr>
        <p:spPr bwMode="auto">
          <a:xfrm rot="10800000">
            <a:off x="2794958" y="3027873"/>
            <a:ext cx="776378" cy="112143"/>
          </a:xfrm>
          <a:prstGeom prst="bentConnector3">
            <a:avLst>
              <a:gd name="adj1" fmla="val 16667"/>
            </a:avLst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AEFC0E-CC5A-3747-82CE-5617EF2A03F0}"/>
              </a:ext>
            </a:extLst>
          </p:cNvPr>
          <p:cNvCxnSpPr/>
          <p:nvPr/>
        </p:nvCxnSpPr>
        <p:spPr bwMode="auto">
          <a:xfrm flipV="1">
            <a:off x="2803584" y="2932981"/>
            <a:ext cx="0" cy="13802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B080F50-7E81-0442-9984-0D2CE798E4FD}"/>
              </a:ext>
            </a:extLst>
          </p:cNvPr>
          <p:cNvSpPr/>
          <p:nvPr/>
        </p:nvSpPr>
        <p:spPr bwMode="auto">
          <a:xfrm>
            <a:off x="704088" y="2167128"/>
            <a:ext cx="292608" cy="1188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BCA041-48E3-2242-8F46-434E5BFCA286}"/>
              </a:ext>
            </a:extLst>
          </p:cNvPr>
          <p:cNvSpPr/>
          <p:nvPr/>
        </p:nvSpPr>
        <p:spPr bwMode="auto">
          <a:xfrm>
            <a:off x="1926336" y="2292096"/>
            <a:ext cx="292608" cy="1188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1ECE874-7244-2C45-8931-2ACD47905BDB}"/>
              </a:ext>
            </a:extLst>
          </p:cNvPr>
          <p:cNvSpPr/>
          <p:nvPr/>
        </p:nvSpPr>
        <p:spPr bwMode="auto">
          <a:xfrm>
            <a:off x="2426208" y="2279904"/>
            <a:ext cx="292608" cy="1188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54E1CA-8386-034D-89BD-687EEED95C5A}"/>
              </a:ext>
            </a:extLst>
          </p:cNvPr>
          <p:cNvSpPr/>
          <p:nvPr/>
        </p:nvSpPr>
        <p:spPr bwMode="auto">
          <a:xfrm>
            <a:off x="3511296" y="2231136"/>
            <a:ext cx="457200" cy="914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4C1190-D502-5E47-8C51-8B468AEF2EFD}"/>
              </a:ext>
            </a:extLst>
          </p:cNvPr>
          <p:cNvSpPr/>
          <p:nvPr/>
        </p:nvSpPr>
        <p:spPr bwMode="auto">
          <a:xfrm>
            <a:off x="2319528" y="3599688"/>
            <a:ext cx="457200" cy="914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E0682DC-11E1-CE4D-A7A6-4E6397470B30}"/>
              </a:ext>
            </a:extLst>
          </p:cNvPr>
          <p:cNvSpPr/>
          <p:nvPr/>
        </p:nvSpPr>
        <p:spPr bwMode="auto">
          <a:xfrm>
            <a:off x="2478024" y="2727960"/>
            <a:ext cx="295656" cy="975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5EFD6B-0B56-E94D-B4CD-47EFBF9DF15C}"/>
              </a:ext>
            </a:extLst>
          </p:cNvPr>
          <p:cNvCxnSpPr>
            <a:cxnSpLocks/>
          </p:cNvCxnSpPr>
          <p:nvPr/>
        </p:nvCxnSpPr>
        <p:spPr bwMode="auto">
          <a:xfrm>
            <a:off x="1380744" y="1252728"/>
            <a:ext cx="0" cy="26426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D27E843-D2E7-3F44-8457-390942A87BA8}"/>
              </a:ext>
            </a:extLst>
          </p:cNvPr>
          <p:cNvCxnSpPr>
            <a:cxnSpLocks/>
          </p:cNvCxnSpPr>
          <p:nvPr/>
        </p:nvCxnSpPr>
        <p:spPr bwMode="auto">
          <a:xfrm>
            <a:off x="3517392" y="2779776"/>
            <a:ext cx="0" cy="9662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26C80B-27B2-744E-A4BD-FB975A7E2DDF}"/>
              </a:ext>
            </a:extLst>
          </p:cNvPr>
          <p:cNvSpPr txBox="1"/>
          <p:nvPr/>
        </p:nvSpPr>
        <p:spPr>
          <a:xfrm>
            <a:off x="1371600" y="121615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Ultrahigh </a:t>
            </a:r>
          </a:p>
          <a:p>
            <a:r>
              <a:rPr lang="en-US" sz="1000" b="0" dirty="0">
                <a:solidFill>
                  <a:schemeClr val="tx2"/>
                </a:solidFill>
              </a:rPr>
              <a:t>Vacuum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17760-030A-BE11-E989-1BD0C9122533}"/>
              </a:ext>
            </a:extLst>
          </p:cNvPr>
          <p:cNvSpPr txBox="1"/>
          <p:nvPr/>
        </p:nvSpPr>
        <p:spPr>
          <a:xfrm>
            <a:off x="1737245" y="240495"/>
            <a:ext cx="569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>
                <a:solidFill>
                  <a:schemeClr val="tx2"/>
                </a:solidFill>
              </a:rPr>
              <a:t>The Advanced LIGO Interferometer: A Closer Look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B86D3-0AFE-9DC6-8388-7258CB8C46C6}"/>
              </a:ext>
            </a:extLst>
          </p:cNvPr>
          <p:cNvSpPr txBox="1"/>
          <p:nvPr/>
        </p:nvSpPr>
        <p:spPr>
          <a:xfrm>
            <a:off x="2872416" y="1443404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400 kW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FD8C76-B30D-5250-18A0-F1F52F341C2C}"/>
              </a:ext>
            </a:extLst>
          </p:cNvPr>
          <p:cNvSpPr txBox="1"/>
          <p:nvPr/>
        </p:nvSpPr>
        <p:spPr>
          <a:xfrm>
            <a:off x="3340176" y="208337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400 kW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74AF93-B8F8-C2DF-7517-4AF7BC64FB9B}"/>
              </a:ext>
            </a:extLst>
          </p:cNvPr>
          <p:cNvSpPr txBox="1"/>
          <p:nvPr/>
        </p:nvSpPr>
        <p:spPr>
          <a:xfrm>
            <a:off x="465461" y="2060966"/>
            <a:ext cx="712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~ 100 W</a:t>
            </a:r>
          </a:p>
        </p:txBody>
      </p:sp>
    </p:spTree>
    <p:extLst>
      <p:ext uri="{BB962C8B-B14F-4D97-AF65-F5344CB8AC3E}">
        <p14:creationId xmlns:p14="http://schemas.microsoft.com/office/powerpoint/2010/main" val="129619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58667</TotalTime>
  <Words>1796</Words>
  <Application>Microsoft Macintosh PowerPoint</Application>
  <PresentationFormat>On-screen Show (16:9)</PresentationFormat>
  <Paragraphs>346</Paragraphs>
  <Slides>28</Slides>
  <Notes>10</Notes>
  <HiddenSlides>1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</vt:lpstr>
      <vt:lpstr>Calibri</vt:lpstr>
      <vt:lpstr>Calibri Light</vt:lpstr>
      <vt:lpstr>Cambria Math</vt:lpstr>
      <vt:lpstr>Helvetica</vt:lpstr>
      <vt:lpstr>Monotype Sorts</vt:lpstr>
      <vt:lpstr>Myriad Pro</vt:lpstr>
      <vt:lpstr>Symbol</vt:lpstr>
      <vt:lpstr>Times New Roman</vt:lpstr>
      <vt:lpstr>Default Design</vt:lpstr>
      <vt:lpstr>Image</vt:lpstr>
      <vt:lpstr>PowerPoint Presentation</vt:lpstr>
      <vt:lpstr>Gravitational Waves</vt:lpstr>
      <vt:lpstr>An Abridged Astrophysical Gravitational-Wave Source Catalog</vt:lpstr>
      <vt:lpstr>PowerPoint Presentation</vt:lpstr>
      <vt:lpstr>PowerPoint Presentation</vt:lpstr>
      <vt:lpstr>PowerPoint Presentation</vt:lpstr>
      <vt:lpstr>PowerPoint Presentation</vt:lpstr>
      <vt:lpstr>=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the Hubble Constant Using  Gravitational-wave ‘Standard Sirens’</vt:lpstr>
      <vt:lpstr>PowerPoint Presentation</vt:lpstr>
      <vt:lpstr>PowerPoint Presentation</vt:lpstr>
      <vt:lpstr>PowerPoint Presentation</vt:lpstr>
      <vt:lpstr>Ground-based GW Detector ‘Reach’</vt:lpstr>
      <vt:lpstr>PowerPoint Presentation</vt:lpstr>
      <vt:lpstr>BH mergers Throughout Cosmic Time &amp;  Extreme Gravity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Reitze, David H.</dc:creator>
  <cp:lastModifiedBy>Reitze, David H.</cp:lastModifiedBy>
  <cp:revision>346</cp:revision>
  <dcterms:created xsi:type="dcterms:W3CDTF">2020-06-14T23:15:51Z</dcterms:created>
  <dcterms:modified xsi:type="dcterms:W3CDTF">2022-11-19T01:13:52Z</dcterms:modified>
</cp:coreProperties>
</file>