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Lst>
  <p:sldSz cy="5143500" cx="9144000"/>
  <p:notesSz cx="6858000" cy="9144000"/>
  <p:embeddedFontLst>
    <p:embeddedFont>
      <p:font typeface="Helvetica Neue Light"/>
      <p:regular r:id="rId80"/>
      <p:bold r:id="rId81"/>
      <p:italic r:id="rId82"/>
      <p:boldItalic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3" Type="http://schemas.openxmlformats.org/officeDocument/2006/relationships/font" Target="fonts/HelveticaNeueLight-boldItalic.fntdata"/><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HelveticaNeueLight-regular.fntdata"/><Relationship Id="rId82" Type="http://schemas.openxmlformats.org/officeDocument/2006/relationships/font" Target="fonts/HelveticaNeueLight-italic.fntdata"/><Relationship Id="rId81" Type="http://schemas.openxmlformats.org/officeDocument/2006/relationships/font" Target="fonts/HelveticaNeue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00d7d94338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00d7d94338_0_6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00d7d94338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200d7d94338_0_7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00d7d9433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00d7d94338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00d7d94338_0_9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00d7d94338_0_9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00d7d9433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00d7d94338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00d7d94338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00d7d94338_0_2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00d7d9433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00d7d9433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044f61cd1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044f61cd1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ffbc8c83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ffbc8c83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1a0a44d2c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1a0a44d2c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00d7d94338_3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00d7d94338_3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1a0a44d2c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1a0a44d2c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ffbc8c8393_0_1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ffbc8c8393_0_1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392cab510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392cab510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ffbc8c8393_0_1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ffbc8c8393_0_1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ffbc8c8393_0_1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ffbc8c8393_0_1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392cab510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392cab510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392cab510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392cab510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392cab510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392cab510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ffbc8c8393_0_1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ffbc8c8393_0_1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392cab510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392cab510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3a595772d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3a595772d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3acd9008d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3acd9008d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3acd9008d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3acd9008d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3acd9008d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3acd9008d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3acd9008d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3acd9008d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04571206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04571206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3acd9008d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3acd9008d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ffbc8c8393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1ffbc8c8393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ffbc8c8393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1ffbc8c8393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ffbc8c8393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1ffbc8c8393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ffbc8c8393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1ffbc8c8393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3a595772d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3a595772d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ffbc8c8393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1ffbc8c8393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ffbc8c8393_0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ffbc8c8393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ffbc8c8393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1ffbc8c8393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ffbc8c8393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1ffbc8c8393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ffbc8c8393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ffbc8c8393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ffbc8c8393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1ffbc8c8393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1a15585c36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1a15585c36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1a15585c36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1a15585c36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1a15585c36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1a15585c36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1a15585c36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1a15585c36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00d7d94338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00d7d94338_0_4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3794c3487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3794c3487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1ffbc8c8393_0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1ffbc8c8393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ffbc8c8393_0_10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ffbc8c8393_0_1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1a15585c36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21a15585c36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ffbc8c8393_0_10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1ffbc8c8393_0_10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1a15585c36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21a15585c36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21a15585c36_1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21a15585c36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1a15585c36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21a15585c36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1a15585c36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21a15585c36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ffbc8c8393_0_1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1ffbc8c8393_0_1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044f61cd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044f61cd1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2392cab510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2392cab510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1a15585c36_1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21a15585c36_1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3906dceb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3906dceb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3906dcebc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23906dcebc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3a595772d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23a595772d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23a595772d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23a595772d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23a595772d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23a595772d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1ffbc8c8393_0_1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1ffbc8c8393_0_1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1ffbc8c8393_0_1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1ffbc8c8393_0_1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3b7b77898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23b7b77898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3b2db8543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3b2db85434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23b3800bef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23b3800bef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3b3800bef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23b3800bef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3b3800bef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23b3800bef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23b3800bef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23b3800bef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3b7b77898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3b7b77898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3acd9008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3acd9008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1200"/>
              </a:spcBef>
              <a:spcAft>
                <a:spcPts val="0"/>
              </a:spcAft>
              <a:buClr>
                <a:schemeClr val="dk1"/>
              </a:buClr>
              <a:buSzPts val="1800"/>
              <a:buChar char="○"/>
              <a:defRPr/>
            </a:lvl2pPr>
            <a:lvl3pPr indent="-342900" lvl="2" marL="1371600" rtl="0" algn="l">
              <a:spcBef>
                <a:spcPts val="1200"/>
              </a:spcBef>
              <a:spcAft>
                <a:spcPts val="0"/>
              </a:spcAft>
              <a:buClr>
                <a:schemeClr val="dk1"/>
              </a:buClr>
              <a:buSzPts val="1800"/>
              <a:buChar char="■"/>
              <a:defRPr/>
            </a:lvl3pPr>
            <a:lvl4pPr indent="-342900" lvl="3" marL="1828800" rtl="0" algn="l">
              <a:spcBef>
                <a:spcPts val="1200"/>
              </a:spcBef>
              <a:spcAft>
                <a:spcPts val="0"/>
              </a:spcAft>
              <a:buClr>
                <a:schemeClr val="dk1"/>
              </a:buClr>
              <a:buSzPts val="1800"/>
              <a:buChar char="●"/>
              <a:defRPr/>
            </a:lvl4pPr>
            <a:lvl5pPr indent="-342900" lvl="4" marL="2286000" rtl="0" algn="l">
              <a:spcBef>
                <a:spcPts val="1200"/>
              </a:spcBef>
              <a:spcAft>
                <a:spcPts val="0"/>
              </a:spcAft>
              <a:buClr>
                <a:schemeClr val="dk1"/>
              </a:buClr>
              <a:buSzPts val="1800"/>
              <a:buChar char="○"/>
              <a:defRPr/>
            </a:lvl5pPr>
            <a:lvl6pPr indent="-342900" lvl="5" marL="2743200" rtl="0" algn="l">
              <a:spcBef>
                <a:spcPts val="1200"/>
              </a:spcBef>
              <a:spcAft>
                <a:spcPts val="0"/>
              </a:spcAft>
              <a:buClr>
                <a:schemeClr val="dk1"/>
              </a:buClr>
              <a:buSzPts val="1800"/>
              <a:buChar char="■"/>
              <a:defRPr/>
            </a:lvl6pPr>
            <a:lvl7pPr indent="-342900" lvl="6" marL="3200400" rtl="0" algn="l">
              <a:spcBef>
                <a:spcPts val="1200"/>
              </a:spcBef>
              <a:spcAft>
                <a:spcPts val="0"/>
              </a:spcAft>
              <a:buClr>
                <a:schemeClr val="dk1"/>
              </a:buClr>
              <a:buSzPts val="1800"/>
              <a:buChar char="●"/>
              <a:defRPr/>
            </a:lvl7pPr>
            <a:lvl8pPr indent="-342900" lvl="7" marL="3657600" rtl="0" algn="l">
              <a:spcBef>
                <a:spcPts val="12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5"/>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 name="Google Shape;64;p15"/>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65" name="Google Shape;65;p1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1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16"/>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1" name="Google Shape;71;p1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17"/>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 name="Google Shape;76;p17"/>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77" name="Google Shape;77;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 name="Shape 80"/>
        <p:cNvGrpSpPr/>
        <p:nvPr/>
      </p:nvGrpSpPr>
      <p:grpSpPr>
        <a:xfrm>
          <a:off x="0" y="0"/>
          <a:ext cx="0" cy="0"/>
          <a:chOff x="0" y="0"/>
          <a:chExt cx="0" cy="0"/>
        </a:xfrm>
      </p:grpSpPr>
      <p:sp>
        <p:nvSpPr>
          <p:cNvPr id="81" name="Google Shape;81;p1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2" name="Google Shape;82;p18"/>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83" name="Google Shape;83;p18"/>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84" name="Google Shape;84;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5" name="Google Shape;85;p1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7" name="Shape 87"/>
        <p:cNvGrpSpPr/>
        <p:nvPr/>
      </p:nvGrpSpPr>
      <p:grpSpPr>
        <a:xfrm>
          <a:off x="0" y="0"/>
          <a:ext cx="0" cy="0"/>
          <a:chOff x="0" y="0"/>
          <a:chExt cx="0" cy="0"/>
        </a:xfrm>
      </p:grpSpPr>
      <p:sp>
        <p:nvSpPr>
          <p:cNvPr id="88" name="Google Shape;88;p1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9" name="Google Shape;89;p19"/>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90" name="Google Shape;90;p19"/>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91" name="Google Shape;91;p19"/>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92" name="Google Shape;92;p19"/>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93" name="Google Shape;93;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1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2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p2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22"/>
          <p:cNvSpPr txBox="1"/>
          <p:nvPr>
            <p:ph type="title"/>
          </p:nvPr>
        </p:nvSpPr>
        <p:spPr>
          <a:xfrm>
            <a:off x="457200" y="204788"/>
            <a:ext cx="3008400" cy="8718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 name="Google Shape;107;p22"/>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08" name="Google Shape;108;p22"/>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09" name="Google Shape;109;p2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23"/>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23"/>
          <p:cNvSpPr/>
          <p:nvPr>
            <p:ph idx="2" type="pic"/>
          </p:nvPr>
        </p:nvSpPr>
        <p:spPr>
          <a:xfrm>
            <a:off x="1792288" y="459581"/>
            <a:ext cx="5486400" cy="3086100"/>
          </a:xfrm>
          <a:prstGeom prst="rect">
            <a:avLst/>
          </a:prstGeom>
          <a:noFill/>
          <a:ln>
            <a:noFill/>
          </a:ln>
        </p:spPr>
      </p:sp>
      <p:sp>
        <p:nvSpPr>
          <p:cNvPr id="115" name="Google Shape;115;p23"/>
          <p:cNvSpPr txBox="1"/>
          <p:nvPr>
            <p:ph idx="1" type="body"/>
          </p:nvPr>
        </p:nvSpPr>
        <p:spPr>
          <a:xfrm>
            <a:off x="1792288" y="4025504"/>
            <a:ext cx="5486400" cy="6036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16" name="Google Shape;116;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p24"/>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2" name="Google Shape;122;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 name="Google Shape;124;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5" name="Shape 125"/>
        <p:cNvGrpSpPr/>
        <p:nvPr/>
      </p:nvGrpSpPr>
      <p:grpSpPr>
        <a:xfrm>
          <a:off x="0" y="0"/>
          <a:ext cx="0" cy="0"/>
          <a:chOff x="0" y="0"/>
          <a:chExt cx="0" cy="0"/>
        </a:xfrm>
      </p:grpSpPr>
      <p:sp>
        <p:nvSpPr>
          <p:cNvPr id="126" name="Google Shape;126;p25"/>
          <p:cNvSpPr txBox="1"/>
          <p:nvPr>
            <p:ph type="title"/>
          </p:nvPr>
        </p:nvSpPr>
        <p:spPr>
          <a:xfrm rot="5400000">
            <a:off x="5463750" y="1371629"/>
            <a:ext cx="43887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7" name="Google Shape;127;p25"/>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8" name="Google Shape;128;p2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p2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1" name="Shape 131"/>
        <p:cNvGrpSpPr/>
        <p:nvPr/>
      </p:nvGrpSpPr>
      <p:grpSpPr>
        <a:xfrm>
          <a:off x="0" y="0"/>
          <a:ext cx="0" cy="0"/>
          <a:chOff x="0" y="0"/>
          <a:chExt cx="0" cy="0"/>
        </a:xfrm>
      </p:grpSpPr>
      <p:sp>
        <p:nvSpPr>
          <p:cNvPr id="132" name="Google Shape;132;p26"/>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3" name="Google Shape;133;p26"/>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lvl1pPr indent="-431800" lvl="0" marL="457200" rtl="0">
              <a:spcBef>
                <a:spcPts val="640"/>
              </a:spcBef>
              <a:spcAft>
                <a:spcPts val="0"/>
              </a:spcAft>
              <a:buSzPts val="3200"/>
              <a:buChar char="•"/>
              <a:defRPr/>
            </a:lvl1pPr>
            <a:lvl2pPr indent="-406400" lvl="1" marL="914400" rtl="0">
              <a:spcBef>
                <a:spcPts val="560"/>
              </a:spcBef>
              <a:spcAft>
                <a:spcPts val="0"/>
              </a:spcAft>
              <a:buSzPts val="2800"/>
              <a:buChar char="–"/>
              <a:defRPr/>
            </a:lvl2pPr>
            <a:lvl3pPr indent="-381000" lvl="2" marL="1371600" rtl="0">
              <a:spcBef>
                <a:spcPts val="480"/>
              </a:spcBef>
              <a:spcAft>
                <a:spcPts val="0"/>
              </a:spcAft>
              <a:buSzPts val="24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34" name="Google Shape;134;p26"/>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00D2E9"/>
            </a:gs>
            <a:gs pos="100000">
              <a:srgbClr val="045962"/>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8" name="Google Shape;58;p1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3.png"/><Relationship Id="rId4" Type="http://schemas.openxmlformats.org/officeDocument/2006/relationships/image" Target="../media/image25.png"/><Relationship Id="rId5"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hyperlink" Target="http://iopscience.iop.org/0004-637X/653/1/593/fulltext/" TargetMode="External"/><Relationship Id="rId5"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1.png"/><Relationship Id="rId6"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1.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7.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51.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1.png"/><Relationship Id="rId4" Type="http://schemas.openxmlformats.org/officeDocument/2006/relationships/image" Target="../media/image50.png"/><Relationship Id="rId5"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1.png"/><Relationship Id="rId4" Type="http://schemas.openxmlformats.org/officeDocument/2006/relationships/image" Target="../media/image50.png"/><Relationship Id="rId5" Type="http://schemas.openxmlformats.org/officeDocument/2006/relationships/image" Target="../media/image44.png"/><Relationship Id="rId6"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9.png"/><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5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5.png"/><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55.png"/><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56.png"/><Relationship Id="rId4" Type="http://schemas.openxmlformats.org/officeDocument/2006/relationships/image" Target="../media/image67.png"/><Relationship Id="rId5" Type="http://schemas.openxmlformats.org/officeDocument/2006/relationships/image" Target="../media/image7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5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6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59.png"/><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59.png"/><Relationship Id="rId4" Type="http://schemas.openxmlformats.org/officeDocument/2006/relationships/image" Target="../media/image62.png"/><Relationship Id="rId5"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5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66.png"/><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6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65.png"/><Relationship Id="rId4" Type="http://schemas.openxmlformats.org/officeDocument/2006/relationships/image" Target="../media/image6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7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7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7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77.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7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6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observing.docs.ligo.org/pla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type="ctrTitle"/>
          </p:nvPr>
        </p:nvSpPr>
        <p:spPr>
          <a:xfrm>
            <a:off x="311700" y="100375"/>
            <a:ext cx="8520600" cy="131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280"/>
              <a:t>Searching for Gravitational Waves associated with Flaring galactic Magnetars</a:t>
            </a:r>
            <a:endParaRPr sz="3280"/>
          </a:p>
        </p:txBody>
      </p:sp>
      <p:sp>
        <p:nvSpPr>
          <p:cNvPr id="140" name="Google Shape;140;p27"/>
          <p:cNvSpPr txBox="1"/>
          <p:nvPr>
            <p:ph idx="1" type="subTitle"/>
          </p:nvPr>
        </p:nvSpPr>
        <p:spPr>
          <a:xfrm>
            <a:off x="260575" y="1411075"/>
            <a:ext cx="8520600" cy="8895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None/>
            </a:pPr>
            <a:r>
              <a:rPr lang="en">
                <a:solidFill>
                  <a:schemeClr val="dk1"/>
                </a:solidFill>
              </a:rPr>
              <a:t>Kara Merfeld</a:t>
            </a:r>
            <a:endParaRPr>
              <a:solidFill>
                <a:schemeClr val="dk1"/>
              </a:solidFill>
            </a:endParaRPr>
          </a:p>
          <a:p>
            <a:pPr indent="0" lvl="0" marL="0" rtl="0" algn="ctr">
              <a:spcBef>
                <a:spcPts val="0"/>
              </a:spcBef>
              <a:spcAft>
                <a:spcPts val="0"/>
              </a:spcAft>
              <a:buNone/>
            </a:pPr>
            <a:r>
              <a:rPr lang="en">
                <a:solidFill>
                  <a:schemeClr val="dk1"/>
                </a:solidFill>
              </a:rPr>
              <a:t>University of Oregon</a:t>
            </a:r>
            <a:endParaRPr>
              <a:solidFill>
                <a:schemeClr val="dk1"/>
              </a:solidFill>
            </a:endParaRPr>
          </a:p>
          <a:p>
            <a:pPr indent="0" lvl="0" marL="0" rtl="0" algn="ctr">
              <a:spcBef>
                <a:spcPts val="0"/>
              </a:spcBef>
              <a:spcAft>
                <a:spcPts val="0"/>
              </a:spcAft>
              <a:buNone/>
            </a:pPr>
            <a:r>
              <a:rPr lang="en">
                <a:solidFill>
                  <a:schemeClr val="dk1"/>
                </a:solidFill>
              </a:rPr>
              <a:t>28 April, 2023</a:t>
            </a:r>
            <a:endParaRPr>
              <a:solidFill>
                <a:schemeClr val="dk1"/>
              </a:solidFill>
            </a:endParaRPr>
          </a:p>
        </p:txBody>
      </p:sp>
      <p:sp>
        <p:nvSpPr>
          <p:cNvPr id="141" name="Google Shape;141;p27"/>
          <p:cNvSpPr txBox="1"/>
          <p:nvPr/>
        </p:nvSpPr>
        <p:spPr>
          <a:xfrm>
            <a:off x="572625" y="2454150"/>
            <a:ext cx="30369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t>Dissertation Committee:</a:t>
            </a:r>
            <a:endParaRPr u="sng"/>
          </a:p>
          <a:p>
            <a:pPr indent="0" lvl="0" marL="0" rtl="0" algn="l">
              <a:spcBef>
                <a:spcPts val="0"/>
              </a:spcBef>
              <a:spcAft>
                <a:spcPts val="0"/>
              </a:spcAft>
              <a:buNone/>
            </a:pPr>
            <a:r>
              <a:rPr lang="en"/>
              <a:t>Dr. Raymond Frey (Advisor)</a:t>
            </a:r>
            <a:endParaRPr/>
          </a:p>
          <a:p>
            <a:pPr indent="0" lvl="0" marL="0" rtl="0" algn="l">
              <a:spcBef>
                <a:spcPts val="0"/>
              </a:spcBef>
              <a:spcAft>
                <a:spcPts val="0"/>
              </a:spcAft>
              <a:buNone/>
            </a:pPr>
            <a:r>
              <a:rPr lang="en"/>
              <a:t>Dr. Ben Farr (Chair)</a:t>
            </a:r>
            <a:endParaRPr/>
          </a:p>
          <a:p>
            <a:pPr indent="0" lvl="0" marL="0" rtl="0" algn="l">
              <a:spcBef>
                <a:spcPts val="0"/>
              </a:spcBef>
              <a:spcAft>
                <a:spcPts val="0"/>
              </a:spcAft>
              <a:buNone/>
            </a:pPr>
            <a:r>
              <a:rPr lang="en"/>
              <a:t>Dr. Carol Paty</a:t>
            </a:r>
            <a:endParaRPr/>
          </a:p>
          <a:p>
            <a:pPr indent="0" lvl="0" marL="0" rtl="0" algn="l">
              <a:spcBef>
                <a:spcPts val="0"/>
              </a:spcBef>
              <a:spcAft>
                <a:spcPts val="0"/>
              </a:spcAft>
              <a:buNone/>
            </a:pPr>
            <a:r>
              <a:rPr lang="en"/>
              <a:t>Dr. Robert Schofield</a:t>
            </a:r>
            <a:endParaRPr/>
          </a:p>
          <a:p>
            <a:pPr indent="0" lvl="0" marL="0" rtl="0" algn="l">
              <a:spcBef>
                <a:spcPts val="0"/>
              </a:spcBef>
              <a:spcAft>
                <a:spcPts val="0"/>
              </a:spcAft>
              <a:buNone/>
            </a:pPr>
            <a:r>
              <a:rPr lang="en"/>
              <a:t>Dr. Laura Jeanty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6"/>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
                <a:latin typeface="Arial"/>
                <a:ea typeface="Arial"/>
                <a:cs typeface="Arial"/>
                <a:sym typeface="Arial"/>
              </a:rPr>
              <a:t>Feedforward Filters</a:t>
            </a:r>
            <a:endParaRPr>
              <a:latin typeface="Arial"/>
              <a:ea typeface="Arial"/>
              <a:cs typeface="Arial"/>
              <a:sym typeface="Arial"/>
            </a:endParaRPr>
          </a:p>
        </p:txBody>
      </p:sp>
      <p:sp>
        <p:nvSpPr>
          <p:cNvPr id="218" name="Google Shape;218;p36"/>
          <p:cNvSpPr txBox="1"/>
          <p:nvPr>
            <p:ph idx="1" type="body"/>
          </p:nvPr>
        </p:nvSpPr>
        <p:spPr>
          <a:xfrm>
            <a:off x="457200" y="914400"/>
            <a:ext cx="8229600" cy="1477500"/>
          </a:xfrm>
          <a:prstGeom prst="rect">
            <a:avLst/>
          </a:prstGeom>
          <a:noFill/>
          <a:ln>
            <a:noFill/>
          </a:ln>
        </p:spPr>
        <p:txBody>
          <a:bodyPr anchorCtr="0" anchor="t" bIns="45700" lIns="91425" spcFirstLastPara="1" rIns="91425" wrap="square" tIns="45700">
            <a:normAutofit fontScale="47500" lnSpcReduction="10000"/>
          </a:bodyPr>
          <a:lstStyle/>
          <a:p>
            <a:pPr indent="0" lvl="0" marL="0" rtl="0" algn="l">
              <a:spcBef>
                <a:spcPts val="0"/>
              </a:spcBef>
              <a:spcAft>
                <a:spcPts val="0"/>
              </a:spcAft>
              <a:buClr>
                <a:schemeClr val="dk1"/>
              </a:buClr>
              <a:buSzPct val="60800"/>
              <a:buNone/>
            </a:pPr>
            <a:r>
              <a:rPr lang="en" sz="3289">
                <a:latin typeface="Arial"/>
                <a:ea typeface="Arial"/>
                <a:cs typeface="Arial"/>
                <a:sym typeface="Arial"/>
              </a:rPr>
              <a:t>There are 3 Length Sensing and Control (LSC) degrees of freedom, any of which could couple to DARM and add noise.</a:t>
            </a:r>
            <a:endParaRPr sz="3289">
              <a:latin typeface="Arial"/>
              <a:ea typeface="Arial"/>
              <a:cs typeface="Arial"/>
              <a:sym typeface="Arial"/>
            </a:endParaRPr>
          </a:p>
          <a:p>
            <a:pPr indent="-461168" lvl="0" marL="457200" rtl="0" algn="l">
              <a:spcBef>
                <a:spcPts val="300"/>
              </a:spcBef>
              <a:spcAft>
                <a:spcPts val="0"/>
              </a:spcAft>
              <a:buClr>
                <a:schemeClr val="dk1"/>
              </a:buClr>
              <a:buSzPct val="100000"/>
              <a:buAutoNum type="arabicPeriod"/>
            </a:pPr>
            <a:r>
              <a:rPr lang="en" sz="3289">
                <a:latin typeface="Arial"/>
                <a:ea typeface="Arial"/>
                <a:cs typeface="Arial"/>
                <a:sym typeface="Arial"/>
              </a:rPr>
              <a:t>Power Recycling Cavity Length (PRCL)</a:t>
            </a:r>
            <a:endParaRPr sz="3289">
              <a:latin typeface="Arial"/>
              <a:ea typeface="Arial"/>
              <a:cs typeface="Arial"/>
              <a:sym typeface="Arial"/>
            </a:endParaRPr>
          </a:p>
          <a:p>
            <a:pPr indent="-461168" lvl="0" marL="457200" rtl="0" algn="l">
              <a:spcBef>
                <a:spcPts val="300"/>
              </a:spcBef>
              <a:spcAft>
                <a:spcPts val="0"/>
              </a:spcAft>
              <a:buClr>
                <a:schemeClr val="dk1"/>
              </a:buClr>
              <a:buSzPct val="100000"/>
              <a:buAutoNum type="arabicPeriod"/>
            </a:pPr>
            <a:r>
              <a:rPr lang="en" sz="3289">
                <a:latin typeface="Arial"/>
                <a:ea typeface="Arial"/>
                <a:cs typeface="Arial"/>
                <a:sym typeface="Arial"/>
              </a:rPr>
              <a:t>Signal Recycling Cavity Length (SRCL)</a:t>
            </a:r>
            <a:endParaRPr sz="3289">
              <a:latin typeface="Arial"/>
              <a:ea typeface="Arial"/>
              <a:cs typeface="Arial"/>
              <a:sym typeface="Arial"/>
            </a:endParaRPr>
          </a:p>
          <a:p>
            <a:pPr indent="-461168" lvl="0" marL="457200" rtl="0" algn="l">
              <a:spcBef>
                <a:spcPts val="300"/>
              </a:spcBef>
              <a:spcAft>
                <a:spcPts val="0"/>
              </a:spcAft>
              <a:buClr>
                <a:schemeClr val="dk1"/>
              </a:buClr>
              <a:buSzPct val="100000"/>
              <a:buAutoNum type="arabicPeriod"/>
            </a:pPr>
            <a:r>
              <a:rPr lang="en" sz="3289">
                <a:latin typeface="Arial"/>
                <a:ea typeface="Arial"/>
                <a:cs typeface="Arial"/>
                <a:sym typeface="Arial"/>
              </a:rPr>
              <a:t>Michelson length (MICH)</a:t>
            </a:r>
            <a:endParaRPr sz="3289">
              <a:latin typeface="Arial"/>
              <a:ea typeface="Arial"/>
              <a:cs typeface="Arial"/>
              <a:sym typeface="Arial"/>
            </a:endParaRPr>
          </a:p>
          <a:p>
            <a:pPr indent="0" lvl="0" marL="0" rtl="0" algn="l">
              <a:spcBef>
                <a:spcPts val="400"/>
              </a:spcBef>
              <a:spcAft>
                <a:spcPts val="0"/>
              </a:spcAft>
              <a:buClr>
                <a:schemeClr val="dk1"/>
              </a:buClr>
              <a:buSzPct val="100000"/>
              <a:buNone/>
            </a:pPr>
            <a:r>
              <a:t/>
            </a:r>
            <a:endParaRPr sz="2000"/>
          </a:p>
        </p:txBody>
      </p:sp>
      <p:pic>
        <p:nvPicPr>
          <p:cNvPr id="219" name="Google Shape;219;p36"/>
          <p:cNvPicPr preferRelativeResize="0"/>
          <p:nvPr/>
        </p:nvPicPr>
        <p:blipFill rotWithShape="1">
          <a:blip r:embed="rId3">
            <a:alphaModFix/>
          </a:blip>
          <a:srcRect b="0" l="0" r="0" t="0"/>
          <a:stretch/>
        </p:blipFill>
        <p:spPr>
          <a:xfrm>
            <a:off x="833437" y="2228850"/>
            <a:ext cx="5607844" cy="2700338"/>
          </a:xfrm>
          <a:prstGeom prst="rect">
            <a:avLst/>
          </a:prstGeom>
          <a:noFill/>
          <a:ln>
            <a:noFill/>
          </a:ln>
        </p:spPr>
      </p:pic>
      <p:sp>
        <p:nvSpPr>
          <p:cNvPr id="220" name="Google Shape;220;p36"/>
          <p:cNvSpPr/>
          <p:nvPr/>
        </p:nvSpPr>
        <p:spPr>
          <a:xfrm>
            <a:off x="76200" y="4929188"/>
            <a:ext cx="6934200" cy="19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https://dcc.ligo.org/DocDB/0139/T1600504/001/LSCfeedforward.pdf</a:t>
            </a:r>
            <a:endParaRPr/>
          </a:p>
        </p:txBody>
      </p:sp>
      <p:sp>
        <p:nvSpPr>
          <p:cNvPr id="221" name="Google Shape;221;p36"/>
          <p:cNvSpPr txBox="1"/>
          <p:nvPr/>
        </p:nvSpPr>
        <p:spPr>
          <a:xfrm>
            <a:off x="6441275" y="1429800"/>
            <a:ext cx="2597400" cy="124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500">
                <a:solidFill>
                  <a:schemeClr val="dk1"/>
                </a:solidFill>
              </a:rPr>
              <a:t>Goal: to design a filter, α, that allows us to actuate differentially on the ITMs and cancel out the effects of n_sen (noise of LSC dof’s)</a:t>
            </a:r>
            <a:endParaRPr sz="1500">
              <a:solidFill>
                <a:schemeClr val="dk1"/>
              </a:solidFill>
            </a:endParaRPr>
          </a:p>
        </p:txBody>
      </p:sp>
      <p:pic>
        <p:nvPicPr>
          <p:cNvPr id="222" name="Google Shape;222;p36"/>
          <p:cNvPicPr preferRelativeResize="0"/>
          <p:nvPr/>
        </p:nvPicPr>
        <p:blipFill rotWithShape="1">
          <a:blip r:embed="rId4">
            <a:alphaModFix/>
          </a:blip>
          <a:srcRect b="0" l="0" r="0" t="0"/>
          <a:stretch/>
        </p:blipFill>
        <p:spPr>
          <a:xfrm>
            <a:off x="6571897" y="3539425"/>
            <a:ext cx="1619496" cy="64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7"/>
          <p:cNvPicPr preferRelativeResize="0"/>
          <p:nvPr/>
        </p:nvPicPr>
        <p:blipFill rotWithShape="1">
          <a:blip r:embed="rId3">
            <a:alphaModFix/>
          </a:blip>
          <a:srcRect b="0" l="0" r="0" t="0"/>
          <a:stretch/>
        </p:blipFill>
        <p:spPr>
          <a:xfrm>
            <a:off x="3180875" y="264325"/>
            <a:ext cx="5619374" cy="4879175"/>
          </a:xfrm>
          <a:prstGeom prst="rect">
            <a:avLst/>
          </a:prstGeom>
          <a:noFill/>
          <a:ln>
            <a:noFill/>
          </a:ln>
        </p:spPr>
      </p:pic>
      <p:sp>
        <p:nvSpPr>
          <p:cNvPr id="228" name="Google Shape;228;p37"/>
          <p:cNvSpPr txBox="1"/>
          <p:nvPr/>
        </p:nvSpPr>
        <p:spPr>
          <a:xfrm>
            <a:off x="282550" y="399825"/>
            <a:ext cx="3045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Transfer Function of Optimal Filter</a:t>
            </a:r>
            <a:endParaRPr b="1" sz="1800"/>
          </a:p>
        </p:txBody>
      </p:sp>
      <p:sp>
        <p:nvSpPr>
          <p:cNvPr id="229" name="Google Shape;229;p37"/>
          <p:cNvSpPr txBox="1"/>
          <p:nvPr/>
        </p:nvSpPr>
        <p:spPr>
          <a:xfrm>
            <a:off x="193000" y="1282675"/>
            <a:ext cx="2904300" cy="28938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The optimal alpha (blue) is measured through injections</a:t>
            </a:r>
            <a:endParaRPr sz="1600"/>
          </a:p>
          <a:p>
            <a:pPr indent="-317500" lvl="0" marL="457200" rtl="0" algn="l">
              <a:spcBef>
                <a:spcPts val="0"/>
              </a:spcBef>
              <a:spcAft>
                <a:spcPts val="0"/>
              </a:spcAft>
              <a:buSzPts val="1400"/>
              <a:buChar char="●"/>
            </a:pPr>
            <a:r>
              <a:rPr lang="en" sz="1600"/>
              <a:t>We only care about the filter in the shaded green region, where the highest coupling is, outside of that we only care that the magnitude of the transfer function drops off to zero</a:t>
            </a:r>
            <a:r>
              <a:rPr lang="en"/>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457200" y="11133"/>
            <a:ext cx="8229600" cy="651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alibri"/>
              <a:buNone/>
            </a:pPr>
            <a:r>
              <a:rPr lang="en" sz="3600"/>
              <a:t>Range Increased by about 2Mpc</a:t>
            </a:r>
            <a:endParaRPr sz="3600"/>
          </a:p>
        </p:txBody>
      </p:sp>
      <p:pic>
        <p:nvPicPr>
          <p:cNvPr id="235" name="Google Shape;235;p38"/>
          <p:cNvPicPr preferRelativeResize="0"/>
          <p:nvPr/>
        </p:nvPicPr>
        <p:blipFill rotWithShape="1">
          <a:blip r:embed="rId3">
            <a:alphaModFix/>
          </a:blip>
          <a:srcRect b="0" l="0" r="0" t="0"/>
          <a:stretch/>
        </p:blipFill>
        <p:spPr>
          <a:xfrm>
            <a:off x="1562612" y="560200"/>
            <a:ext cx="5922169" cy="43934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9"/>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 sz="2800"/>
              <a:t>A reduction in Coherence:</a:t>
            </a:r>
            <a:endParaRPr b="1" sz="2800"/>
          </a:p>
        </p:txBody>
      </p:sp>
      <p:pic>
        <p:nvPicPr>
          <p:cNvPr id="241" name="Google Shape;241;p39"/>
          <p:cNvPicPr preferRelativeResize="0"/>
          <p:nvPr/>
        </p:nvPicPr>
        <p:blipFill rotWithShape="1">
          <a:blip r:embed="rId3">
            <a:alphaModFix/>
          </a:blip>
          <a:srcRect b="0" l="0" r="0" t="0"/>
          <a:stretch/>
        </p:blipFill>
        <p:spPr>
          <a:xfrm>
            <a:off x="1486200" y="797675"/>
            <a:ext cx="6456550" cy="4182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
              <a:t>Arm Length Stabilization (ALS) Locking</a:t>
            </a:r>
            <a:endParaRPr b="1"/>
          </a:p>
        </p:txBody>
      </p:sp>
      <p:sp>
        <p:nvSpPr>
          <p:cNvPr id="247" name="Google Shape;247;p40"/>
          <p:cNvSpPr txBox="1"/>
          <p:nvPr>
            <p:ph idx="1" type="body"/>
          </p:nvPr>
        </p:nvSpPr>
        <p:spPr>
          <a:xfrm>
            <a:off x="457200" y="1085850"/>
            <a:ext cx="8229600" cy="1086000"/>
          </a:xfrm>
          <a:prstGeom prst="rect">
            <a:avLst/>
          </a:prstGeom>
          <a:noFill/>
          <a:ln>
            <a:noFill/>
          </a:ln>
        </p:spPr>
        <p:txBody>
          <a:bodyPr anchorCtr="0" anchor="t" bIns="45700" lIns="91425" spcFirstLastPara="1" rIns="91425" wrap="square" tIns="45700">
            <a:normAutofit fontScale="85000"/>
          </a:bodyPr>
          <a:lstStyle/>
          <a:p>
            <a:pPr indent="0" lvl="0" marL="0" rtl="0" algn="l">
              <a:spcBef>
                <a:spcPts val="0"/>
              </a:spcBef>
              <a:spcAft>
                <a:spcPts val="0"/>
              </a:spcAft>
              <a:buClr>
                <a:schemeClr val="dk1"/>
              </a:buClr>
              <a:buSzPct val="100000"/>
              <a:buNone/>
            </a:pPr>
            <a:r>
              <a:rPr lang="en" sz="2000">
                <a:solidFill>
                  <a:schemeClr val="dk1"/>
                </a:solidFill>
              </a:rPr>
              <a:t>Locking: the process of controlling each cavity length such that they are all resonant.</a:t>
            </a:r>
            <a:endParaRPr>
              <a:solidFill>
                <a:schemeClr val="dk1"/>
              </a:solidFill>
            </a:endParaRPr>
          </a:p>
          <a:p>
            <a:pPr indent="0" lvl="0" marL="0" rtl="0" algn="l">
              <a:spcBef>
                <a:spcPts val="400"/>
              </a:spcBef>
              <a:spcAft>
                <a:spcPts val="1200"/>
              </a:spcAft>
              <a:buClr>
                <a:schemeClr val="dk1"/>
              </a:buClr>
              <a:buSzPct val="100000"/>
              <a:buNone/>
            </a:pPr>
            <a:r>
              <a:rPr lang="en" sz="2000">
                <a:solidFill>
                  <a:schemeClr val="dk1"/>
                </a:solidFill>
              </a:rPr>
              <a:t>We maximize observation time by making the locking sequence more efficient.</a:t>
            </a:r>
            <a:endParaRPr>
              <a:solidFill>
                <a:schemeClr val="dk1"/>
              </a:solidFill>
            </a:endParaRPr>
          </a:p>
        </p:txBody>
      </p:sp>
      <p:pic>
        <p:nvPicPr>
          <p:cNvPr id="248" name="Google Shape;248;p40"/>
          <p:cNvPicPr preferRelativeResize="0"/>
          <p:nvPr/>
        </p:nvPicPr>
        <p:blipFill rotWithShape="1">
          <a:blip r:embed="rId3">
            <a:alphaModFix/>
          </a:blip>
          <a:srcRect b="0" l="0" r="0" t="0"/>
          <a:stretch/>
        </p:blipFill>
        <p:spPr>
          <a:xfrm>
            <a:off x="318175" y="2171850"/>
            <a:ext cx="4920562" cy="2717975"/>
          </a:xfrm>
          <a:prstGeom prst="rect">
            <a:avLst/>
          </a:prstGeom>
          <a:noFill/>
          <a:ln>
            <a:noFill/>
          </a:ln>
        </p:spPr>
      </p:pic>
      <p:sp>
        <p:nvSpPr>
          <p:cNvPr id="249" name="Google Shape;249;p40"/>
          <p:cNvSpPr txBox="1"/>
          <p:nvPr/>
        </p:nvSpPr>
        <p:spPr>
          <a:xfrm>
            <a:off x="5410200" y="2057400"/>
            <a:ext cx="3429000" cy="2970600"/>
          </a:xfrm>
          <a:prstGeom prst="rect">
            <a:avLst/>
          </a:prstGeom>
          <a:noFill/>
          <a:ln>
            <a:noFill/>
          </a:ln>
        </p:spPr>
        <p:txBody>
          <a:bodyPr anchorCtr="0" anchor="t" bIns="45700" lIns="91425" spcFirstLastPara="1" rIns="91425" wrap="square" tIns="45700">
            <a:spAutoFit/>
          </a:bodyPr>
          <a:lstStyle/>
          <a:p>
            <a:pPr indent="-279400" lvl="0" marL="285750" marR="0" rtl="0" algn="l">
              <a:spcBef>
                <a:spcPts val="0"/>
              </a:spcBef>
              <a:spcAft>
                <a:spcPts val="0"/>
              </a:spcAft>
              <a:buClr>
                <a:schemeClr val="dk1"/>
              </a:buClr>
              <a:buSzPts val="1700"/>
              <a:buChar char="⮚"/>
            </a:pPr>
            <a:r>
              <a:rPr lang="en" sz="1700">
                <a:solidFill>
                  <a:schemeClr val="dk1"/>
                </a:solidFill>
              </a:rPr>
              <a:t>ALS lasers locked to the cavities at wavelength 532nm.</a:t>
            </a:r>
            <a:endParaRPr sz="1700"/>
          </a:p>
          <a:p>
            <a:pPr indent="-279400" lvl="0" marL="285750" marR="0" rtl="0" algn="l">
              <a:spcBef>
                <a:spcPts val="0"/>
              </a:spcBef>
              <a:spcAft>
                <a:spcPts val="0"/>
              </a:spcAft>
              <a:buClr>
                <a:schemeClr val="dk1"/>
              </a:buClr>
              <a:buSzPts val="1700"/>
              <a:buChar char="⮚"/>
            </a:pPr>
            <a:r>
              <a:rPr lang="en" sz="1700">
                <a:solidFill>
                  <a:schemeClr val="dk1"/>
                </a:solidFill>
              </a:rPr>
              <a:t>Arm lengths measured in common and differential modes</a:t>
            </a:r>
            <a:endParaRPr sz="1700"/>
          </a:p>
          <a:p>
            <a:pPr indent="-279400" lvl="0" marL="285750" marR="0" rtl="0" algn="l">
              <a:spcBef>
                <a:spcPts val="0"/>
              </a:spcBef>
              <a:spcAft>
                <a:spcPts val="0"/>
              </a:spcAft>
              <a:buClr>
                <a:schemeClr val="dk1"/>
              </a:buClr>
              <a:buSzPts val="1700"/>
              <a:buChar char="⮚"/>
            </a:pPr>
            <a:r>
              <a:rPr lang="en" sz="1700">
                <a:solidFill>
                  <a:schemeClr val="dk1"/>
                </a:solidFill>
              </a:rPr>
              <a:t>Common and differential mode control loops used to bring the common mode frequency offset between the ALS laser and the main laser to zero.</a:t>
            </a:r>
            <a:endParaRPr sz="1700"/>
          </a:p>
          <a:p>
            <a:pPr indent="-171450" lvl="0" marL="285750" marR="0" rtl="0" algn="l">
              <a:spcBef>
                <a:spcPts val="0"/>
              </a:spcBef>
              <a:spcAft>
                <a:spcPts val="0"/>
              </a:spcAft>
              <a:buClr>
                <a:schemeClr val="dk1"/>
              </a:buClr>
              <a:buSzPts val="1800"/>
              <a:buFont typeface="Noto Sans Symbols"/>
              <a:buNone/>
            </a:pPr>
            <a:r>
              <a:t/>
            </a:r>
            <a:endParaRPr sz="17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 sz="2800">
                <a:latin typeface="Arial"/>
                <a:ea typeface="Arial"/>
                <a:cs typeface="Arial"/>
                <a:sym typeface="Arial"/>
              </a:rPr>
              <a:t>Complications in ALS feedback loops: Glitches</a:t>
            </a:r>
            <a:endParaRPr b="1" sz="2800">
              <a:latin typeface="Arial"/>
              <a:ea typeface="Arial"/>
              <a:cs typeface="Arial"/>
              <a:sym typeface="Arial"/>
            </a:endParaRPr>
          </a:p>
        </p:txBody>
      </p:sp>
      <p:sp>
        <p:nvSpPr>
          <p:cNvPr id="255" name="Google Shape;255;p41"/>
          <p:cNvSpPr txBox="1"/>
          <p:nvPr>
            <p:ph idx="1" type="body"/>
          </p:nvPr>
        </p:nvSpPr>
        <p:spPr>
          <a:xfrm>
            <a:off x="457200" y="1200150"/>
            <a:ext cx="8229600" cy="9717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000"/>
              <a:buNone/>
            </a:pPr>
            <a:r>
              <a:rPr lang="en" sz="1800"/>
              <a:t>ALS locking was complicated by sudden, high-frequency drops in the transmission signal for both X and Y arms.  The commissioners anecdotally described these being more of a problem on rainy days.</a:t>
            </a:r>
            <a:endParaRPr sz="3000"/>
          </a:p>
        </p:txBody>
      </p:sp>
      <p:pic>
        <p:nvPicPr>
          <p:cNvPr id="256" name="Google Shape;256;p41"/>
          <p:cNvPicPr preferRelativeResize="0"/>
          <p:nvPr/>
        </p:nvPicPr>
        <p:blipFill rotWithShape="1">
          <a:blip r:embed="rId3">
            <a:alphaModFix/>
          </a:blip>
          <a:srcRect b="0" l="0" r="0" t="0"/>
          <a:stretch/>
        </p:blipFill>
        <p:spPr>
          <a:xfrm>
            <a:off x="921250" y="2120725"/>
            <a:ext cx="7182200" cy="2650875"/>
          </a:xfrm>
          <a:prstGeom prst="rect">
            <a:avLst/>
          </a:prstGeom>
          <a:noFill/>
          <a:ln>
            <a:noFill/>
          </a:ln>
        </p:spPr>
      </p:pic>
      <p:sp>
        <p:nvSpPr>
          <p:cNvPr id="257" name="Google Shape;257;p41"/>
          <p:cNvSpPr txBox="1"/>
          <p:nvPr/>
        </p:nvSpPr>
        <p:spPr>
          <a:xfrm>
            <a:off x="5675225" y="4822725"/>
            <a:ext cx="3773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 sz="1000">
                <a:solidFill>
                  <a:schemeClr val="dk1"/>
                </a:solidFill>
                <a:latin typeface="Calibri"/>
                <a:ea typeface="Calibri"/>
                <a:cs typeface="Calibri"/>
                <a:sym typeface="Calibri"/>
              </a:rPr>
              <a:t>https://alog.ligo-wa.caltech.edu/aLOG/index.php?callRep=45924</a:t>
            </a:r>
            <a:endParaRPr sz="6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a:t>Identifying and mitigating the glitches</a:t>
            </a:r>
            <a:r>
              <a:rPr b="1" lang="en"/>
              <a:t>:</a:t>
            </a:r>
            <a:endParaRPr b="1"/>
          </a:p>
        </p:txBody>
      </p:sp>
      <p:sp>
        <p:nvSpPr>
          <p:cNvPr id="263" name="Google Shape;263;p42"/>
          <p:cNvSpPr txBox="1"/>
          <p:nvPr>
            <p:ph idx="1" type="body"/>
          </p:nvPr>
        </p:nvSpPr>
        <p:spPr>
          <a:xfrm>
            <a:off x="311700" y="1189113"/>
            <a:ext cx="3450900" cy="35511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Clr>
                <a:schemeClr val="dk1"/>
              </a:buClr>
              <a:buSzPct val="100000"/>
              <a:buChar char="●"/>
            </a:pPr>
            <a:r>
              <a:rPr lang="en">
                <a:solidFill>
                  <a:schemeClr val="dk1"/>
                </a:solidFill>
              </a:rPr>
              <a:t>I wrote code to identify the glitches, and searched for correlation with PEM channels, found none.</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Found no improvement in the glitch rates when the ALS fiber was re-buried, saved the lab ~$100k on a new fiber.</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Re-ran the analysis on O2, identified a start date of the glitches, and improvement when a specific flapping tag was covered. These are likely the effect of a mechanical disturbance.</a:t>
            </a:r>
            <a:endParaRPr>
              <a:solidFill>
                <a:schemeClr val="dk1"/>
              </a:solidFill>
            </a:endParaRPr>
          </a:p>
        </p:txBody>
      </p:sp>
      <p:pic>
        <p:nvPicPr>
          <p:cNvPr id="264" name="Google Shape;264;p42"/>
          <p:cNvPicPr preferRelativeResize="0"/>
          <p:nvPr/>
        </p:nvPicPr>
        <p:blipFill rotWithShape="1">
          <a:blip r:embed="rId3">
            <a:alphaModFix/>
          </a:blip>
          <a:srcRect b="0" l="0" r="0" t="0"/>
          <a:stretch/>
        </p:blipFill>
        <p:spPr>
          <a:xfrm>
            <a:off x="3707600" y="1320850"/>
            <a:ext cx="5436400" cy="32876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a:t>Identifying and mitigating the glitches</a:t>
            </a:r>
            <a:r>
              <a:rPr b="1" lang="en"/>
              <a:t>:</a:t>
            </a:r>
            <a:endParaRPr b="1"/>
          </a:p>
        </p:txBody>
      </p:sp>
      <p:sp>
        <p:nvSpPr>
          <p:cNvPr id="270" name="Google Shape;270;p43"/>
          <p:cNvSpPr txBox="1"/>
          <p:nvPr>
            <p:ph idx="1" type="body"/>
          </p:nvPr>
        </p:nvSpPr>
        <p:spPr>
          <a:xfrm>
            <a:off x="311700" y="1177700"/>
            <a:ext cx="3450900" cy="35511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Clr>
                <a:schemeClr val="dk1"/>
              </a:buClr>
              <a:buSzPct val="100000"/>
              <a:buChar char="●"/>
            </a:pPr>
            <a:r>
              <a:rPr lang="en">
                <a:solidFill>
                  <a:schemeClr val="dk1"/>
                </a:solidFill>
              </a:rPr>
              <a:t>I wrote code to identify the glitches, and searched for correlation with PEM channels, found none.</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Found no improvement in the glitch rates when the ALS fiber was re-buried, saved the lab ~$100k on a new fiber.</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Re-ran the analysis on O2, identified a start date of the glitches, and improvement when a specific flapping tag was covered. These are likely the effect of a mechanical disturbance.</a:t>
            </a:r>
            <a:endParaRPr>
              <a:solidFill>
                <a:schemeClr val="dk1"/>
              </a:solidFill>
            </a:endParaRPr>
          </a:p>
        </p:txBody>
      </p:sp>
      <p:pic>
        <p:nvPicPr>
          <p:cNvPr id="271" name="Google Shape;271;p43"/>
          <p:cNvPicPr preferRelativeResize="0"/>
          <p:nvPr/>
        </p:nvPicPr>
        <p:blipFill rotWithShape="1">
          <a:blip r:embed="rId3">
            <a:alphaModFix/>
          </a:blip>
          <a:srcRect b="0" l="0" r="0" t="0"/>
          <a:stretch/>
        </p:blipFill>
        <p:spPr>
          <a:xfrm>
            <a:off x="3732825" y="1320850"/>
            <a:ext cx="5411176" cy="3119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b="1" lang="en"/>
              <a:t>Magnetar Overview</a:t>
            </a:r>
            <a:endParaRPr b="1"/>
          </a:p>
        </p:txBody>
      </p:sp>
      <p:sp>
        <p:nvSpPr>
          <p:cNvPr id="277" name="Google Shape;277;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36550" lvl="0" marL="457200" rtl="0" algn="l">
              <a:spcBef>
                <a:spcPts val="0"/>
              </a:spcBef>
              <a:spcAft>
                <a:spcPts val="0"/>
              </a:spcAft>
              <a:buClr>
                <a:schemeClr val="dk1"/>
              </a:buClr>
              <a:buSzPts val="1700"/>
              <a:buChar char="●"/>
            </a:pPr>
            <a:r>
              <a:rPr lang="en" sz="1700">
                <a:solidFill>
                  <a:schemeClr val="dk1"/>
                </a:solidFill>
              </a:rPr>
              <a:t>Neutron Stars with exceptionally strong external dipole magnetic fields, ~10</a:t>
            </a:r>
            <a:r>
              <a:rPr baseline="30000" lang="en" sz="1700">
                <a:solidFill>
                  <a:schemeClr val="dk1"/>
                </a:solidFill>
              </a:rPr>
              <a:t>14</a:t>
            </a:r>
            <a:r>
              <a:rPr lang="en" sz="1700">
                <a:solidFill>
                  <a:schemeClr val="dk1"/>
                </a:solidFill>
              </a:rPr>
              <a:t>-10</a:t>
            </a:r>
            <a:r>
              <a:rPr baseline="30000" lang="en" sz="1700">
                <a:solidFill>
                  <a:schemeClr val="dk1"/>
                </a:solidFill>
              </a:rPr>
              <a:t>15</a:t>
            </a:r>
            <a:r>
              <a:rPr lang="en" sz="1700">
                <a:solidFill>
                  <a:schemeClr val="dk1"/>
                </a:solidFill>
              </a:rPr>
              <a:t> G. Potentially stronger internal toroidal magnetic fields.</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Exhibit intermittent x-ray flaring activity, with energies up to ~10</a:t>
            </a:r>
            <a:r>
              <a:rPr baseline="30000" lang="en" sz="1700">
                <a:solidFill>
                  <a:schemeClr val="dk1"/>
                </a:solidFill>
              </a:rPr>
              <a:t>42</a:t>
            </a:r>
            <a:r>
              <a:rPr lang="en" sz="1700">
                <a:solidFill>
                  <a:schemeClr val="dk1"/>
                </a:solidFill>
              </a:rPr>
              <a:t> erg. Very rare ‘giant flares’ of energy up to ~10</a:t>
            </a:r>
            <a:r>
              <a:rPr baseline="30000" lang="en" sz="1700">
                <a:solidFill>
                  <a:schemeClr val="dk1"/>
                </a:solidFill>
              </a:rPr>
              <a:t>46</a:t>
            </a:r>
            <a:r>
              <a:rPr lang="en" sz="1700">
                <a:solidFill>
                  <a:schemeClr val="dk1"/>
                </a:solidFill>
              </a:rPr>
              <a:t> erg. Some are known to emit in radio frequencies as well.</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The flaring mechanism in a magnetar is not well understood, but theories include crust cracking, magnetic reconnection, hydrodynamic deformation, etc.</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If the flare excites non-radial modes (especially f-modes), then GWs might be produced. F-modes are the fundamental pressure mode, ~1-3 kHz.</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Magnetars are one of the leading progenitor models of Fast Radio Bursts (FRBs, ms duration, high-energy radio bursts from well outside our galaxy)</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~30 known galactic magnetars.</a:t>
            </a:r>
            <a:endParaRPr/>
          </a:p>
        </p:txBody>
      </p:sp>
      <p:sp>
        <p:nvSpPr>
          <p:cNvPr id="278" name="Google Shape;278;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Halloween 2022:</a:t>
            </a:r>
            <a:endParaRPr/>
          </a:p>
        </p:txBody>
      </p:sp>
      <p:pic>
        <p:nvPicPr>
          <p:cNvPr id="284" name="Google Shape;284;p45"/>
          <p:cNvPicPr preferRelativeResize="0"/>
          <p:nvPr/>
        </p:nvPicPr>
        <p:blipFill>
          <a:blip r:embed="rId3">
            <a:alphaModFix/>
          </a:blip>
          <a:stretch>
            <a:fillRect/>
          </a:stretch>
        </p:blipFill>
        <p:spPr>
          <a:xfrm>
            <a:off x="2948050" y="0"/>
            <a:ext cx="4123294"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8"/>
          <p:cNvSpPr txBox="1"/>
          <p:nvPr>
            <p:ph type="ctrTitle"/>
          </p:nvPr>
        </p:nvSpPr>
        <p:spPr>
          <a:xfrm>
            <a:off x="311700" y="294750"/>
            <a:ext cx="8520600" cy="917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Structure of Talk:</a:t>
            </a:r>
            <a:endParaRPr/>
          </a:p>
        </p:txBody>
      </p:sp>
      <p:sp>
        <p:nvSpPr>
          <p:cNvPr id="147" name="Google Shape;147;p28"/>
          <p:cNvSpPr txBox="1"/>
          <p:nvPr/>
        </p:nvSpPr>
        <p:spPr>
          <a:xfrm>
            <a:off x="567150" y="1261425"/>
            <a:ext cx="7842300" cy="17547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AutoNum type="arabicPeriod"/>
            </a:pPr>
            <a:r>
              <a:rPr lang="en" sz="1700"/>
              <a:t>Introduction to gravitational waves and the LIGO observatories</a:t>
            </a:r>
            <a:endParaRPr sz="1700"/>
          </a:p>
          <a:p>
            <a:pPr indent="-336550" lvl="0" marL="457200" rtl="0" algn="l">
              <a:spcBef>
                <a:spcPts val="0"/>
              </a:spcBef>
              <a:spcAft>
                <a:spcPts val="0"/>
              </a:spcAft>
              <a:buSzPts val="1700"/>
              <a:buAutoNum type="arabicPeriod"/>
            </a:pPr>
            <a:r>
              <a:rPr lang="en" sz="1700"/>
              <a:t>Presentation of two of my DetChar and commissioning projects when I was an LSC Fellow, 2018-2019</a:t>
            </a:r>
            <a:endParaRPr sz="1700"/>
          </a:p>
          <a:p>
            <a:pPr indent="-336550" lvl="0" marL="457200" rtl="0" algn="l">
              <a:spcBef>
                <a:spcPts val="0"/>
              </a:spcBef>
              <a:spcAft>
                <a:spcPts val="0"/>
              </a:spcAft>
              <a:buSzPts val="1700"/>
              <a:buAutoNum type="arabicPeriod"/>
            </a:pPr>
            <a:r>
              <a:rPr lang="en" sz="1700"/>
              <a:t>Magnetars and the O3 x-ray burst GW follow-up search</a:t>
            </a:r>
            <a:endParaRPr sz="1700"/>
          </a:p>
          <a:p>
            <a:pPr indent="-336550" lvl="0" marL="457200" rtl="0" algn="l">
              <a:spcBef>
                <a:spcPts val="0"/>
              </a:spcBef>
              <a:spcAft>
                <a:spcPts val="0"/>
              </a:spcAft>
              <a:buSzPts val="1700"/>
              <a:buAutoNum type="arabicPeriod"/>
            </a:pPr>
            <a:r>
              <a:rPr lang="en" sz="1700"/>
              <a:t>The GW search over Fast Radio Bursts in O3a</a:t>
            </a:r>
            <a:endParaRPr sz="1700"/>
          </a:p>
          <a:p>
            <a:pPr indent="-336550" lvl="0" marL="457200" rtl="0" algn="l">
              <a:spcBef>
                <a:spcPts val="0"/>
              </a:spcBef>
              <a:spcAft>
                <a:spcPts val="0"/>
              </a:spcAft>
              <a:buSzPts val="1700"/>
              <a:buAutoNum type="arabicPeriod"/>
            </a:pPr>
            <a:r>
              <a:rPr lang="en" sz="1700"/>
              <a:t>Preparations for O4: a stacked analysis</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Halloween 2022:</a:t>
            </a:r>
            <a:endParaRPr/>
          </a:p>
        </p:txBody>
      </p:sp>
      <p:pic>
        <p:nvPicPr>
          <p:cNvPr id="290" name="Google Shape;290;p46"/>
          <p:cNvPicPr preferRelativeResize="0"/>
          <p:nvPr/>
        </p:nvPicPr>
        <p:blipFill>
          <a:blip r:embed="rId3">
            <a:alphaModFix/>
          </a:blip>
          <a:stretch>
            <a:fillRect/>
          </a:stretch>
        </p:blipFill>
        <p:spPr>
          <a:xfrm>
            <a:off x="2948050" y="0"/>
            <a:ext cx="4123294" cy="5143499"/>
          </a:xfrm>
          <a:prstGeom prst="rect">
            <a:avLst/>
          </a:prstGeom>
          <a:noFill/>
          <a:ln>
            <a:noFill/>
          </a:ln>
        </p:spPr>
      </p:pic>
      <p:pic>
        <p:nvPicPr>
          <p:cNvPr id="291" name="Google Shape;291;p46"/>
          <p:cNvPicPr preferRelativeResize="0"/>
          <p:nvPr/>
        </p:nvPicPr>
        <p:blipFill>
          <a:blip r:embed="rId4">
            <a:alphaModFix/>
          </a:blip>
          <a:stretch>
            <a:fillRect/>
          </a:stretch>
        </p:blipFill>
        <p:spPr>
          <a:xfrm>
            <a:off x="2948050" y="0"/>
            <a:ext cx="4123300" cy="5143498"/>
          </a:xfrm>
          <a:prstGeom prst="rect">
            <a:avLst/>
          </a:prstGeom>
          <a:noFill/>
          <a:ln>
            <a:noFill/>
          </a:ln>
        </p:spPr>
      </p:pic>
      <p:sp>
        <p:nvSpPr>
          <p:cNvPr id="292" name="Google Shape;292;p46"/>
          <p:cNvSpPr txBox="1"/>
          <p:nvPr/>
        </p:nvSpPr>
        <p:spPr>
          <a:xfrm>
            <a:off x="313275" y="1196525"/>
            <a:ext cx="234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Not pictured: a Fast Radio Burst gun.</a:t>
            </a:r>
            <a:endParaRPr/>
          </a:p>
        </p:txBody>
      </p:sp>
      <p:sp>
        <p:nvSpPr>
          <p:cNvPr id="293" name="Google Shape;293;p46"/>
          <p:cNvSpPr txBox="1"/>
          <p:nvPr/>
        </p:nvSpPr>
        <p:spPr>
          <a:xfrm>
            <a:off x="448975" y="3815775"/>
            <a:ext cx="2212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 lot of people in Co. Mayo, Ireland, learned a little bit about something they’ll never need to know.</a:t>
            </a:r>
            <a:endParaRPr/>
          </a:p>
        </p:txBody>
      </p:sp>
      <p:sp>
        <p:nvSpPr>
          <p:cNvPr id="294" name="Google Shape;294;p46"/>
          <p:cNvSpPr txBox="1"/>
          <p:nvPr/>
        </p:nvSpPr>
        <p:spPr>
          <a:xfrm>
            <a:off x="7132700" y="4468600"/>
            <a:ext cx="1861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Co-artist: </a:t>
            </a:r>
            <a:endParaRPr/>
          </a:p>
          <a:p>
            <a:pPr indent="0" lvl="0" marL="0" rtl="0" algn="l">
              <a:spcBef>
                <a:spcPts val="0"/>
              </a:spcBef>
              <a:spcAft>
                <a:spcPts val="0"/>
              </a:spcAft>
              <a:buNone/>
            </a:pPr>
            <a:r>
              <a:rPr lang="en"/>
              <a:t>Ruby Stunton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7"/>
          <p:cNvSpPr txBox="1"/>
          <p:nvPr/>
        </p:nvSpPr>
        <p:spPr>
          <a:xfrm>
            <a:off x="918525" y="265725"/>
            <a:ext cx="70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00" name="Google Shape;300;p47"/>
          <p:cNvSpPr txBox="1"/>
          <p:nvPr/>
        </p:nvSpPr>
        <p:spPr>
          <a:xfrm>
            <a:off x="410500" y="396775"/>
            <a:ext cx="777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t>Magnetar Flares during O3</a:t>
            </a:r>
            <a:endParaRPr sz="1500"/>
          </a:p>
        </p:txBody>
      </p:sp>
      <p:sp>
        <p:nvSpPr>
          <p:cNvPr id="301" name="Google Shape;301;p47"/>
          <p:cNvSpPr txBox="1"/>
          <p:nvPr/>
        </p:nvSpPr>
        <p:spPr>
          <a:xfrm>
            <a:off x="153200" y="1186500"/>
            <a:ext cx="30684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16</a:t>
            </a:r>
            <a:r>
              <a:rPr lang="en" sz="1500"/>
              <a:t> flares total with multiple detectors in observing mode at the time of the flare.</a:t>
            </a:r>
            <a:endParaRPr sz="1500"/>
          </a:p>
          <a:p>
            <a:pPr indent="-323850" lvl="0" marL="457200" rtl="0" algn="l">
              <a:spcBef>
                <a:spcPts val="0"/>
              </a:spcBef>
              <a:spcAft>
                <a:spcPts val="0"/>
              </a:spcAft>
              <a:buSzPts val="1500"/>
              <a:buChar char="●"/>
            </a:pPr>
            <a:r>
              <a:rPr b="1" lang="en" sz="1500"/>
              <a:t>2</a:t>
            </a:r>
            <a:r>
              <a:rPr lang="en" sz="1500"/>
              <a:t> flares from newly discovered magnetar Swift J1818-1607</a:t>
            </a:r>
            <a:endParaRPr sz="1500"/>
          </a:p>
          <a:p>
            <a:pPr indent="-323850" lvl="0" marL="457200" rtl="0" algn="l">
              <a:spcBef>
                <a:spcPts val="0"/>
              </a:spcBef>
              <a:spcAft>
                <a:spcPts val="0"/>
              </a:spcAft>
              <a:buSzPts val="1500"/>
              <a:buChar char="●"/>
            </a:pPr>
            <a:r>
              <a:rPr b="1" lang="en" sz="1500"/>
              <a:t>11</a:t>
            </a:r>
            <a:r>
              <a:rPr lang="en" sz="1500"/>
              <a:t> flares from SGR 1935+2154</a:t>
            </a:r>
            <a:endParaRPr sz="1500"/>
          </a:p>
          <a:p>
            <a:pPr indent="-323850" lvl="0" marL="457200" rtl="0" algn="l">
              <a:spcBef>
                <a:spcPts val="0"/>
              </a:spcBef>
              <a:spcAft>
                <a:spcPts val="0"/>
              </a:spcAft>
              <a:buSzPts val="1500"/>
              <a:buChar char="●"/>
            </a:pPr>
            <a:r>
              <a:rPr b="1" lang="en" sz="1500"/>
              <a:t>3</a:t>
            </a:r>
            <a:r>
              <a:rPr lang="en" sz="1500"/>
              <a:t> flares detected by Fermi from an unknown source</a:t>
            </a:r>
            <a:endParaRPr sz="1500"/>
          </a:p>
        </p:txBody>
      </p:sp>
      <p:sp>
        <p:nvSpPr>
          <p:cNvPr id="302" name="Google Shape;302;p47"/>
          <p:cNvSpPr txBox="1"/>
          <p:nvPr/>
        </p:nvSpPr>
        <p:spPr>
          <a:xfrm>
            <a:off x="4442175" y="-360375"/>
            <a:ext cx="733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03" name="Google Shape;303;p47"/>
          <p:cNvPicPr preferRelativeResize="0"/>
          <p:nvPr/>
        </p:nvPicPr>
        <p:blipFill>
          <a:blip r:embed="rId3">
            <a:alphaModFix/>
          </a:blip>
          <a:stretch>
            <a:fillRect/>
          </a:stretch>
        </p:blipFill>
        <p:spPr>
          <a:xfrm>
            <a:off x="3221600" y="1439375"/>
            <a:ext cx="5777598" cy="3201600"/>
          </a:xfrm>
          <a:prstGeom prst="rect">
            <a:avLst/>
          </a:prstGeom>
          <a:noFill/>
          <a:ln>
            <a:noFill/>
          </a:ln>
        </p:spPr>
      </p:pic>
      <p:sp>
        <p:nvSpPr>
          <p:cNvPr id="304" name="Google Shape;304;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8"/>
          <p:cNvSpPr txBox="1"/>
          <p:nvPr/>
        </p:nvSpPr>
        <p:spPr>
          <a:xfrm>
            <a:off x="918525" y="265725"/>
            <a:ext cx="70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0" name="Google Shape;310;p48"/>
          <p:cNvSpPr txBox="1"/>
          <p:nvPr/>
        </p:nvSpPr>
        <p:spPr>
          <a:xfrm>
            <a:off x="410500" y="396775"/>
            <a:ext cx="777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t>Magnetar Flares during O3</a:t>
            </a:r>
            <a:endParaRPr sz="1500"/>
          </a:p>
        </p:txBody>
      </p:sp>
      <p:sp>
        <p:nvSpPr>
          <p:cNvPr id="311" name="Google Shape;311;p48"/>
          <p:cNvSpPr txBox="1"/>
          <p:nvPr/>
        </p:nvSpPr>
        <p:spPr>
          <a:xfrm>
            <a:off x="153200" y="1186500"/>
            <a:ext cx="3068400" cy="415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500"/>
          </a:p>
        </p:txBody>
      </p:sp>
      <p:sp>
        <p:nvSpPr>
          <p:cNvPr id="312" name="Google Shape;312;p48"/>
          <p:cNvSpPr txBox="1"/>
          <p:nvPr/>
        </p:nvSpPr>
        <p:spPr>
          <a:xfrm>
            <a:off x="4442175" y="-360375"/>
            <a:ext cx="733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3" name="Google Shape;313;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14" name="Google Shape;314;p48"/>
          <p:cNvPicPr preferRelativeResize="0"/>
          <p:nvPr/>
        </p:nvPicPr>
        <p:blipFill>
          <a:blip r:embed="rId3">
            <a:alphaModFix/>
          </a:blip>
          <a:stretch>
            <a:fillRect/>
          </a:stretch>
        </p:blipFill>
        <p:spPr>
          <a:xfrm>
            <a:off x="918513" y="891813"/>
            <a:ext cx="7496175" cy="3800475"/>
          </a:xfrm>
          <a:prstGeom prst="rect">
            <a:avLst/>
          </a:prstGeom>
          <a:noFill/>
          <a:ln>
            <a:noFill/>
          </a:ln>
        </p:spPr>
      </p:pic>
      <p:sp>
        <p:nvSpPr>
          <p:cNvPr id="315" name="Google Shape;315;p48"/>
          <p:cNvSpPr txBox="1"/>
          <p:nvPr/>
        </p:nvSpPr>
        <p:spPr>
          <a:xfrm>
            <a:off x="816000" y="4692300"/>
            <a:ext cx="751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900">
                <a:solidFill>
                  <a:schemeClr val="dk1"/>
                </a:solidFill>
              </a:rPr>
              <a:t>The LIGO-Virgo-KAGRA Collaboration. Search for gravitational-wave transients associated with magnetar bursts in advanced ligo and advanced virgo data from the third observing run, 2022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9"/>
          <p:cNvSpPr txBox="1"/>
          <p:nvPr/>
        </p:nvSpPr>
        <p:spPr>
          <a:xfrm>
            <a:off x="918525" y="265725"/>
            <a:ext cx="70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21" name="Google Shape;321;p49"/>
          <p:cNvSpPr txBox="1"/>
          <p:nvPr/>
        </p:nvSpPr>
        <p:spPr>
          <a:xfrm>
            <a:off x="234175" y="265725"/>
            <a:ext cx="45720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t>SGR 1935+2154 emitted a galactic FRB, and has displayed possible periodic windowed behavior (PWB)</a:t>
            </a:r>
            <a:endParaRPr sz="1500"/>
          </a:p>
        </p:txBody>
      </p:sp>
      <p:pic>
        <p:nvPicPr>
          <p:cNvPr id="322" name="Google Shape;322;p49"/>
          <p:cNvPicPr preferRelativeResize="0"/>
          <p:nvPr/>
        </p:nvPicPr>
        <p:blipFill>
          <a:blip r:embed="rId3">
            <a:alphaModFix/>
          </a:blip>
          <a:stretch>
            <a:fillRect/>
          </a:stretch>
        </p:blipFill>
        <p:spPr>
          <a:xfrm>
            <a:off x="234175" y="2335400"/>
            <a:ext cx="3785726" cy="2743075"/>
          </a:xfrm>
          <a:prstGeom prst="rect">
            <a:avLst/>
          </a:prstGeom>
          <a:noFill/>
          <a:ln>
            <a:noFill/>
          </a:ln>
        </p:spPr>
      </p:pic>
      <p:pic>
        <p:nvPicPr>
          <p:cNvPr id="323" name="Google Shape;323;p49"/>
          <p:cNvPicPr preferRelativeResize="0"/>
          <p:nvPr/>
        </p:nvPicPr>
        <p:blipFill>
          <a:blip r:embed="rId4">
            <a:alphaModFix/>
          </a:blip>
          <a:stretch>
            <a:fillRect/>
          </a:stretch>
        </p:blipFill>
        <p:spPr>
          <a:xfrm>
            <a:off x="5162550" y="0"/>
            <a:ext cx="3981450" cy="2619375"/>
          </a:xfrm>
          <a:prstGeom prst="rect">
            <a:avLst/>
          </a:prstGeom>
          <a:noFill/>
          <a:ln>
            <a:noFill/>
          </a:ln>
        </p:spPr>
      </p:pic>
      <p:sp>
        <p:nvSpPr>
          <p:cNvPr id="324" name="Google Shape;324;p49"/>
          <p:cNvSpPr txBox="1"/>
          <p:nvPr/>
        </p:nvSpPr>
        <p:spPr>
          <a:xfrm>
            <a:off x="380925" y="1935200"/>
            <a:ext cx="389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900">
                <a:solidFill>
                  <a:schemeClr val="dk1"/>
                </a:solidFill>
              </a:rPr>
              <a:t>Grossan, B. 2021, Publications of the Astronomical Society</a:t>
            </a:r>
            <a:endParaRPr sz="4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 sz="900">
                <a:solidFill>
                  <a:schemeClr val="dk1"/>
                </a:solidFill>
              </a:rPr>
              <a:t>of the Pacific, 133, 074202</a:t>
            </a:r>
            <a:endParaRPr sz="1200"/>
          </a:p>
        </p:txBody>
      </p:sp>
      <p:sp>
        <p:nvSpPr>
          <p:cNvPr id="325" name="Google Shape;325;p49"/>
          <p:cNvSpPr txBox="1"/>
          <p:nvPr/>
        </p:nvSpPr>
        <p:spPr>
          <a:xfrm>
            <a:off x="4158650" y="4052675"/>
            <a:ext cx="1317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rPr>
              <a:t>CHIME/FRB Collaboration et al. 2020, Nature, 587, 54</a:t>
            </a:r>
            <a:r>
              <a:rPr lang="en" sz="1100"/>
              <a:t>:</a:t>
            </a:r>
            <a:endParaRPr sz="1100"/>
          </a:p>
        </p:txBody>
      </p:sp>
      <p:pic>
        <p:nvPicPr>
          <p:cNvPr id="326" name="Google Shape;326;p49"/>
          <p:cNvPicPr preferRelativeResize="0"/>
          <p:nvPr/>
        </p:nvPicPr>
        <p:blipFill>
          <a:blip r:embed="rId5">
            <a:alphaModFix/>
          </a:blip>
          <a:stretch>
            <a:fillRect/>
          </a:stretch>
        </p:blipFill>
        <p:spPr>
          <a:xfrm>
            <a:off x="5475952" y="2571750"/>
            <a:ext cx="3668048" cy="2571750"/>
          </a:xfrm>
          <a:prstGeom prst="rect">
            <a:avLst/>
          </a:prstGeom>
          <a:noFill/>
          <a:ln>
            <a:noFill/>
          </a:ln>
        </p:spPr>
      </p:pic>
      <p:sp>
        <p:nvSpPr>
          <p:cNvPr id="327" name="Google Shape;327;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0"/>
          <p:cNvSpPr txBox="1"/>
          <p:nvPr/>
        </p:nvSpPr>
        <p:spPr>
          <a:xfrm>
            <a:off x="918525" y="265725"/>
            <a:ext cx="70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3" name="Google Shape;333;p50"/>
          <p:cNvSpPr txBox="1"/>
          <p:nvPr/>
        </p:nvSpPr>
        <p:spPr>
          <a:xfrm>
            <a:off x="730375" y="145600"/>
            <a:ext cx="739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rPr>
              <a:t>Search Structure - 2 part search</a:t>
            </a:r>
            <a:endParaRPr sz="1900">
              <a:solidFill>
                <a:schemeClr val="dk1"/>
              </a:solidFill>
            </a:endParaRPr>
          </a:p>
        </p:txBody>
      </p:sp>
      <p:sp>
        <p:nvSpPr>
          <p:cNvPr id="334" name="Google Shape;334;p50"/>
          <p:cNvSpPr txBox="1"/>
          <p:nvPr/>
        </p:nvSpPr>
        <p:spPr>
          <a:xfrm>
            <a:off x="889400" y="819025"/>
            <a:ext cx="720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5" name="Google Shape;335;p50"/>
          <p:cNvSpPr txBox="1"/>
          <p:nvPr/>
        </p:nvSpPr>
        <p:spPr>
          <a:xfrm flipH="1" rot="10800000">
            <a:off x="2476500" y="1564284"/>
            <a:ext cx="572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6" name="Google Shape;336;p50"/>
          <p:cNvSpPr txBox="1"/>
          <p:nvPr/>
        </p:nvSpPr>
        <p:spPr>
          <a:xfrm>
            <a:off x="787475" y="731675"/>
            <a:ext cx="391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7" name="Google Shape;337;p50"/>
          <p:cNvSpPr txBox="1"/>
          <p:nvPr/>
        </p:nvSpPr>
        <p:spPr>
          <a:xfrm flipH="1" rot="10800000">
            <a:off x="525375" y="4524900"/>
            <a:ext cx="47322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0"/>
          <p:cNvSpPr txBox="1"/>
          <p:nvPr/>
        </p:nvSpPr>
        <p:spPr>
          <a:xfrm>
            <a:off x="655200" y="999675"/>
            <a:ext cx="39168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u="sng"/>
          </a:p>
          <a:p>
            <a:pPr indent="0" lvl="0" marL="0" rtl="0" algn="l">
              <a:spcBef>
                <a:spcPts val="0"/>
              </a:spcBef>
              <a:spcAft>
                <a:spcPts val="0"/>
              </a:spcAft>
              <a:buNone/>
            </a:pPr>
            <a:r>
              <a:rPr lang="en" u="sng"/>
              <a:t>Long- duration search:</a:t>
            </a:r>
            <a:endParaRPr/>
          </a:p>
          <a:p>
            <a:pPr indent="-317500" lvl="0" marL="457200" rtl="0" algn="l">
              <a:spcBef>
                <a:spcPts val="0"/>
              </a:spcBef>
              <a:spcAft>
                <a:spcPts val="0"/>
              </a:spcAft>
              <a:buSzPts val="1400"/>
              <a:buChar char="●"/>
            </a:pPr>
            <a:r>
              <a:rPr lang="en"/>
              <a:t>Search for signals ~100s of seconds long and changing minimally in frequency</a:t>
            </a:r>
            <a:endParaRPr/>
          </a:p>
          <a:p>
            <a:pPr indent="-317500" lvl="0" marL="457200" rtl="0" algn="l">
              <a:spcBef>
                <a:spcPts val="0"/>
              </a:spcBef>
              <a:spcAft>
                <a:spcPts val="0"/>
              </a:spcAft>
              <a:buSzPts val="1400"/>
              <a:buChar char="●"/>
            </a:pPr>
            <a:r>
              <a:rPr lang="en"/>
              <a:t>Search in [+4s, 1604s] after the flare</a:t>
            </a:r>
            <a:endParaRPr/>
          </a:p>
          <a:p>
            <a:pPr indent="-317500" lvl="0" marL="457200" rtl="0" algn="l">
              <a:spcBef>
                <a:spcPts val="0"/>
              </a:spcBef>
              <a:spcAft>
                <a:spcPts val="0"/>
              </a:spcAft>
              <a:buSzPts val="1400"/>
              <a:buChar char="●"/>
            </a:pPr>
            <a:r>
              <a:rPr lang="en">
                <a:solidFill>
                  <a:schemeClr val="dk1"/>
                </a:solidFill>
              </a:rPr>
              <a:t>Motivated by the quasiperiodic oscillations observed in the tails of giant flares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t>Short-duration search:</a:t>
            </a:r>
            <a:endParaRPr u="sng"/>
          </a:p>
          <a:p>
            <a:pPr indent="-317500" lvl="0" marL="457200" rtl="0" algn="l">
              <a:spcBef>
                <a:spcPts val="0"/>
              </a:spcBef>
              <a:spcAft>
                <a:spcPts val="0"/>
              </a:spcAft>
              <a:buSzPts val="1400"/>
              <a:buChar char="●"/>
            </a:pPr>
            <a:r>
              <a:rPr lang="en"/>
              <a:t>Search for signals (ms to s), any frequency morphology</a:t>
            </a:r>
            <a:endParaRPr/>
          </a:p>
          <a:p>
            <a:pPr indent="-317500" lvl="0" marL="457200" rtl="0" algn="l">
              <a:spcBef>
                <a:spcPts val="0"/>
              </a:spcBef>
              <a:spcAft>
                <a:spcPts val="0"/>
              </a:spcAft>
              <a:buSzPts val="1400"/>
              <a:buChar char="●"/>
            </a:pPr>
            <a:r>
              <a:rPr lang="en"/>
              <a:t>We search in [-4s, +4s] and [+4s,+504s] around the flare time.</a:t>
            </a:r>
            <a:endParaRPr/>
          </a:p>
          <a:p>
            <a:pPr indent="-317500" lvl="0" marL="457200" rtl="0" algn="l">
              <a:spcBef>
                <a:spcPts val="0"/>
              </a:spcBef>
              <a:spcAft>
                <a:spcPts val="0"/>
              </a:spcAft>
              <a:buSzPts val="1400"/>
              <a:buChar char="●"/>
            </a:pPr>
            <a:r>
              <a:rPr lang="en"/>
              <a:t>Trying to detect excited f-modes both at the flare time, and </a:t>
            </a:r>
            <a:r>
              <a:rPr lang="en"/>
              <a:t>during the QPOs.</a:t>
            </a:r>
            <a:endParaRPr/>
          </a:p>
        </p:txBody>
      </p:sp>
      <p:pic>
        <p:nvPicPr>
          <p:cNvPr id="339" name="Google Shape;339;p50"/>
          <p:cNvPicPr preferRelativeResize="0"/>
          <p:nvPr/>
        </p:nvPicPr>
        <p:blipFill>
          <a:blip r:embed="rId3">
            <a:alphaModFix/>
          </a:blip>
          <a:stretch>
            <a:fillRect/>
          </a:stretch>
        </p:blipFill>
        <p:spPr>
          <a:xfrm>
            <a:off x="4572000" y="1564275"/>
            <a:ext cx="4430250" cy="3173450"/>
          </a:xfrm>
          <a:prstGeom prst="rect">
            <a:avLst/>
          </a:prstGeom>
          <a:noFill/>
          <a:ln>
            <a:noFill/>
          </a:ln>
        </p:spPr>
      </p:pic>
      <p:sp>
        <p:nvSpPr>
          <p:cNvPr id="340" name="Google Shape;340;p50"/>
          <p:cNvSpPr txBox="1"/>
          <p:nvPr/>
        </p:nvSpPr>
        <p:spPr>
          <a:xfrm>
            <a:off x="4488075" y="4690675"/>
            <a:ext cx="4598100" cy="338700"/>
          </a:xfrm>
          <a:prstGeom prst="rect">
            <a:avLst/>
          </a:prstGeom>
          <a:noFill/>
          <a:ln>
            <a:noFill/>
          </a:ln>
        </p:spPr>
        <p:txBody>
          <a:bodyPr anchorCtr="0" anchor="t" bIns="91425" lIns="91425" spcFirstLastPara="1" rIns="91425" wrap="square" tIns="91425">
            <a:spAutoFit/>
          </a:bodyPr>
          <a:lstStyle/>
          <a:p>
            <a:pPr indent="228600" lvl="1" marL="0" rtl="0" algn="l">
              <a:spcBef>
                <a:spcPts val="0"/>
              </a:spcBef>
              <a:spcAft>
                <a:spcPts val="0"/>
              </a:spcAft>
              <a:buNone/>
            </a:pPr>
            <a:r>
              <a:rPr lang="en" sz="1000">
                <a:solidFill>
                  <a:schemeClr val="dk1"/>
                </a:solidFill>
                <a:latin typeface="Helvetica Neue Light"/>
                <a:ea typeface="Helvetica Neue Light"/>
                <a:cs typeface="Helvetica Neue Light"/>
                <a:sym typeface="Helvetica Neue Light"/>
              </a:rPr>
              <a:t>Source: </a:t>
            </a:r>
            <a:r>
              <a:rPr lang="en" sz="1000" u="sng">
                <a:solidFill>
                  <a:schemeClr val="dk1"/>
                </a:solidFill>
                <a:latin typeface="Helvetica Neue Light"/>
                <a:ea typeface="Helvetica Neue Light"/>
                <a:cs typeface="Helvetica Neue Light"/>
                <a:sym typeface="Helvetica Neue Light"/>
                <a:hlinkClick r:id="rId4">
                  <a:extLst>
                    <a:ext uri="{A12FA001-AC4F-418D-AE19-62706E023703}">
                      <ahyp:hlinkClr val="tx"/>
                    </a:ext>
                  </a:extLst>
                </a:hlinkClick>
              </a:rPr>
              <a:t>Tod E. Strohmayer and Anna L. Watts 2006 ApJ 653 593</a:t>
            </a:r>
            <a:endParaRPr sz="1000">
              <a:solidFill>
                <a:schemeClr val="dk1"/>
              </a:solidFill>
            </a:endParaRPr>
          </a:p>
        </p:txBody>
      </p:sp>
      <p:sp>
        <p:nvSpPr>
          <p:cNvPr id="341" name="Google Shape;341;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2" name="Google Shape;342;p50"/>
          <p:cNvSpPr txBox="1"/>
          <p:nvPr/>
        </p:nvSpPr>
        <p:spPr>
          <a:xfrm>
            <a:off x="655200" y="517563"/>
            <a:ext cx="68919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Targeted </a:t>
            </a:r>
            <a:r>
              <a:rPr lang="en"/>
              <a:t>searches</a:t>
            </a:r>
            <a:r>
              <a:rPr lang="en"/>
              <a:t> - we know exact points in the sky so we can gain sensitivity by coherently combining the data streams</a:t>
            </a:r>
            <a:endParaRPr/>
          </a:p>
          <a:p>
            <a:pPr indent="-317500" lvl="0" marL="457200" rtl="0" algn="l">
              <a:spcBef>
                <a:spcPts val="0"/>
              </a:spcBef>
              <a:spcAft>
                <a:spcPts val="0"/>
              </a:spcAft>
              <a:buSzPts val="1400"/>
              <a:buChar char="●"/>
            </a:pPr>
            <a:r>
              <a:rPr lang="en"/>
              <a:t>We know the time of the flares, so we can define a time-period around that (the on-source) where we search for a GW.</a:t>
            </a:r>
            <a:endParaRPr/>
          </a:p>
        </p:txBody>
      </p:sp>
      <p:pic>
        <p:nvPicPr>
          <p:cNvPr id="343" name="Google Shape;343;p50"/>
          <p:cNvPicPr preferRelativeResize="0"/>
          <p:nvPr/>
        </p:nvPicPr>
        <p:blipFill>
          <a:blip r:embed="rId5">
            <a:alphaModFix/>
          </a:blip>
          <a:stretch>
            <a:fillRect/>
          </a:stretch>
        </p:blipFill>
        <p:spPr>
          <a:xfrm>
            <a:off x="7700175" y="767438"/>
            <a:ext cx="1162050" cy="695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1"/>
          <p:cNvSpPr txBox="1"/>
          <p:nvPr/>
        </p:nvSpPr>
        <p:spPr>
          <a:xfrm>
            <a:off x="918525" y="265725"/>
            <a:ext cx="70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49" name="Google Shape;349;p51"/>
          <p:cNvSpPr txBox="1"/>
          <p:nvPr/>
        </p:nvSpPr>
        <p:spPr>
          <a:xfrm>
            <a:off x="730375" y="145600"/>
            <a:ext cx="739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rPr>
              <a:t>Search Sensitivity estimation</a:t>
            </a:r>
            <a:endParaRPr sz="1900">
              <a:solidFill>
                <a:schemeClr val="dk1"/>
              </a:solidFill>
            </a:endParaRPr>
          </a:p>
        </p:txBody>
      </p:sp>
      <p:sp>
        <p:nvSpPr>
          <p:cNvPr id="350" name="Google Shape;350;p51"/>
          <p:cNvSpPr txBox="1"/>
          <p:nvPr/>
        </p:nvSpPr>
        <p:spPr>
          <a:xfrm>
            <a:off x="889400" y="819025"/>
            <a:ext cx="720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51" name="Google Shape;351;p51"/>
          <p:cNvSpPr txBox="1"/>
          <p:nvPr/>
        </p:nvSpPr>
        <p:spPr>
          <a:xfrm flipH="1" rot="10800000">
            <a:off x="2476500" y="1564284"/>
            <a:ext cx="572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52" name="Google Shape;352;p51"/>
          <p:cNvSpPr txBox="1"/>
          <p:nvPr/>
        </p:nvSpPr>
        <p:spPr>
          <a:xfrm>
            <a:off x="787475" y="731675"/>
            <a:ext cx="391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53" name="Google Shape;353;p51"/>
          <p:cNvSpPr txBox="1"/>
          <p:nvPr/>
        </p:nvSpPr>
        <p:spPr>
          <a:xfrm flipH="1" rot="10800000">
            <a:off x="525375" y="4524900"/>
            <a:ext cx="47322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1"/>
          <p:cNvSpPr txBox="1"/>
          <p:nvPr/>
        </p:nvSpPr>
        <p:spPr>
          <a:xfrm>
            <a:off x="641875" y="746225"/>
            <a:ext cx="39168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p>
        </p:txBody>
      </p:sp>
      <p:sp>
        <p:nvSpPr>
          <p:cNvPr id="355" name="Google Shape;355;p51"/>
          <p:cNvSpPr txBox="1"/>
          <p:nvPr/>
        </p:nvSpPr>
        <p:spPr>
          <a:xfrm>
            <a:off x="4404075" y="4482825"/>
            <a:ext cx="4598100" cy="338700"/>
          </a:xfrm>
          <a:prstGeom prst="rect">
            <a:avLst/>
          </a:prstGeom>
          <a:noFill/>
          <a:ln>
            <a:noFill/>
          </a:ln>
        </p:spPr>
        <p:txBody>
          <a:bodyPr anchorCtr="0" anchor="t" bIns="91425" lIns="91425" spcFirstLastPara="1" rIns="91425" wrap="square" tIns="91425">
            <a:spAutoFit/>
          </a:bodyPr>
          <a:lstStyle/>
          <a:p>
            <a:pPr indent="228600" lvl="1" marL="0" rtl="0" algn="l">
              <a:spcBef>
                <a:spcPts val="0"/>
              </a:spcBef>
              <a:spcAft>
                <a:spcPts val="0"/>
              </a:spcAft>
              <a:buNone/>
            </a:pPr>
            <a:r>
              <a:t/>
            </a:r>
            <a:endParaRPr sz="1000">
              <a:solidFill>
                <a:schemeClr val="dk1"/>
              </a:solidFill>
            </a:endParaRPr>
          </a:p>
        </p:txBody>
      </p:sp>
      <p:sp>
        <p:nvSpPr>
          <p:cNvPr id="356" name="Google Shape;356;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7" name="Google Shape;357;p51"/>
          <p:cNvSpPr txBox="1"/>
          <p:nvPr/>
        </p:nvSpPr>
        <p:spPr>
          <a:xfrm>
            <a:off x="753575" y="861225"/>
            <a:ext cx="4246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We standardize the sensitivity of the search by injecting waveforms into the data, and noting the root sum squared injection amplitude (h</a:t>
            </a:r>
            <a:r>
              <a:rPr baseline="-25000" lang="en"/>
              <a:t>rss</a:t>
            </a:r>
            <a:r>
              <a:rPr lang="en"/>
              <a:t>) at which 50% are recovered (h</a:t>
            </a:r>
            <a:r>
              <a:rPr baseline="-25000" lang="en"/>
              <a:t>rss</a:t>
            </a:r>
            <a:r>
              <a:rPr baseline="30000" lang="en"/>
              <a:t>50%</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approximate a corresponding gravitational-wave energy if we assume a distance to the source.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both the short and long-duration searches, </a:t>
            </a:r>
            <a:r>
              <a:rPr lang="en"/>
              <a:t>waveforms</a:t>
            </a:r>
            <a:r>
              <a:rPr lang="en"/>
              <a:t> include sine-Gaussians and ringdowns. The short-duration search also includes white noise bursts.</a:t>
            </a:r>
            <a:endParaRPr/>
          </a:p>
        </p:txBody>
      </p:sp>
      <p:pic>
        <p:nvPicPr>
          <p:cNvPr id="358" name="Google Shape;358;p51"/>
          <p:cNvPicPr preferRelativeResize="0"/>
          <p:nvPr/>
        </p:nvPicPr>
        <p:blipFill>
          <a:blip r:embed="rId3">
            <a:alphaModFix/>
          </a:blip>
          <a:stretch>
            <a:fillRect/>
          </a:stretch>
        </p:blipFill>
        <p:spPr>
          <a:xfrm>
            <a:off x="5786325" y="1004459"/>
            <a:ext cx="2533650" cy="638175"/>
          </a:xfrm>
          <a:prstGeom prst="rect">
            <a:avLst/>
          </a:prstGeom>
          <a:noFill/>
          <a:ln>
            <a:noFill/>
          </a:ln>
        </p:spPr>
      </p:pic>
      <p:pic>
        <p:nvPicPr>
          <p:cNvPr id="359" name="Google Shape;359;p51"/>
          <p:cNvPicPr preferRelativeResize="0"/>
          <p:nvPr/>
        </p:nvPicPr>
        <p:blipFill>
          <a:blip r:embed="rId4">
            <a:alphaModFix/>
          </a:blip>
          <a:stretch>
            <a:fillRect/>
          </a:stretch>
        </p:blipFill>
        <p:spPr>
          <a:xfrm>
            <a:off x="6167325" y="2072950"/>
            <a:ext cx="1771650" cy="561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2"/>
          <p:cNvSpPr txBox="1"/>
          <p:nvPr/>
        </p:nvSpPr>
        <p:spPr>
          <a:xfrm>
            <a:off x="918525" y="265725"/>
            <a:ext cx="70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65" name="Google Shape;365;p52"/>
          <p:cNvSpPr txBox="1"/>
          <p:nvPr/>
        </p:nvSpPr>
        <p:spPr>
          <a:xfrm>
            <a:off x="730375" y="145600"/>
            <a:ext cx="739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rPr>
              <a:t>Long-Duration search</a:t>
            </a:r>
            <a:endParaRPr sz="1900">
              <a:solidFill>
                <a:schemeClr val="dk1"/>
              </a:solidFill>
            </a:endParaRPr>
          </a:p>
        </p:txBody>
      </p:sp>
      <p:sp>
        <p:nvSpPr>
          <p:cNvPr id="366" name="Google Shape;366;p52"/>
          <p:cNvSpPr txBox="1"/>
          <p:nvPr/>
        </p:nvSpPr>
        <p:spPr>
          <a:xfrm>
            <a:off x="889400" y="819025"/>
            <a:ext cx="720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67" name="Google Shape;367;p52"/>
          <p:cNvSpPr txBox="1"/>
          <p:nvPr/>
        </p:nvSpPr>
        <p:spPr>
          <a:xfrm flipH="1" rot="10800000">
            <a:off x="2476500" y="1564284"/>
            <a:ext cx="572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68" name="Google Shape;368;p52"/>
          <p:cNvSpPr txBox="1"/>
          <p:nvPr/>
        </p:nvSpPr>
        <p:spPr>
          <a:xfrm>
            <a:off x="787475" y="731675"/>
            <a:ext cx="391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69" name="Google Shape;369;p52"/>
          <p:cNvSpPr txBox="1"/>
          <p:nvPr/>
        </p:nvSpPr>
        <p:spPr>
          <a:xfrm flipH="1" rot="10800000">
            <a:off x="525375" y="4524900"/>
            <a:ext cx="47322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2"/>
          <p:cNvSpPr txBox="1"/>
          <p:nvPr/>
        </p:nvSpPr>
        <p:spPr>
          <a:xfrm>
            <a:off x="655200" y="803600"/>
            <a:ext cx="39168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t>Methods</a:t>
            </a:r>
            <a:r>
              <a:rPr lang="en" u="sng"/>
              <a:t>:</a:t>
            </a:r>
            <a:endParaRPr/>
          </a:p>
          <a:p>
            <a:pPr indent="-317500" lvl="0" marL="457200" rtl="0" algn="l">
              <a:spcBef>
                <a:spcPts val="0"/>
              </a:spcBef>
              <a:spcAft>
                <a:spcPts val="0"/>
              </a:spcAft>
              <a:buSzPts val="1400"/>
              <a:buChar char="●"/>
            </a:pPr>
            <a:r>
              <a:rPr lang="en"/>
              <a:t>We used the </a:t>
            </a:r>
            <a:r>
              <a:rPr lang="en"/>
              <a:t>Stochastic Transient Analysis Multi-detector Pipeline</a:t>
            </a:r>
            <a:r>
              <a:rPr lang="en"/>
              <a:t> (STAMP)</a:t>
            </a:r>
            <a:endParaRPr/>
          </a:p>
          <a:p>
            <a:pPr indent="-317500" lvl="0" marL="457200" rtl="0" algn="l">
              <a:spcBef>
                <a:spcPts val="0"/>
              </a:spcBef>
              <a:spcAft>
                <a:spcPts val="0"/>
              </a:spcAft>
              <a:buSzPts val="1400"/>
              <a:buChar char="●"/>
            </a:pPr>
            <a:r>
              <a:rPr lang="en"/>
              <a:t>Data is broken into an on-source and background time-frequency maps, each pixel has an SNR</a:t>
            </a:r>
            <a:endParaRPr/>
          </a:p>
          <a:p>
            <a:pPr indent="-317500" lvl="0" marL="457200" rtl="0" algn="l">
              <a:spcBef>
                <a:spcPts val="0"/>
              </a:spcBef>
              <a:spcAft>
                <a:spcPts val="0"/>
              </a:spcAft>
              <a:buSzPts val="1400"/>
              <a:buChar char="●"/>
            </a:pPr>
            <a:r>
              <a:rPr lang="en"/>
              <a:t>2nd order Bezier curves are generated over these TF maps, each is assigned an SNR based on the pixels it crosses.</a:t>
            </a:r>
            <a:endParaRPr/>
          </a:p>
          <a:p>
            <a:pPr indent="-317500" lvl="0" marL="457200" rtl="0" algn="l">
              <a:spcBef>
                <a:spcPts val="0"/>
              </a:spcBef>
              <a:spcAft>
                <a:spcPts val="0"/>
              </a:spcAft>
              <a:buSzPts val="1400"/>
              <a:buChar char="●"/>
            </a:pPr>
            <a:r>
              <a:rPr lang="en"/>
              <a:t>The loudests cluster in the on-source is then compared to the loudest cluster in each background segment </a:t>
            </a:r>
            <a:endParaRPr/>
          </a:p>
          <a:p>
            <a:pPr indent="-317500" lvl="0" marL="457200" rtl="0" algn="l">
              <a:spcBef>
                <a:spcPts val="0"/>
              </a:spcBef>
              <a:spcAft>
                <a:spcPts val="0"/>
              </a:spcAft>
              <a:buSzPts val="1400"/>
              <a:buChar char="●"/>
            </a:pPr>
            <a:r>
              <a:rPr lang="en"/>
              <a:t>Search in [+4s, +1604s] after the flare</a:t>
            </a:r>
            <a:endParaRPr/>
          </a:p>
          <a:p>
            <a:pPr indent="-317500" lvl="0" marL="457200" rtl="0" algn="l">
              <a:spcBef>
                <a:spcPts val="0"/>
              </a:spcBef>
              <a:spcAft>
                <a:spcPts val="0"/>
              </a:spcAft>
              <a:buSzPts val="1400"/>
              <a:buChar char="●"/>
            </a:pPr>
            <a:r>
              <a:rPr lang="en"/>
              <a:t>24 Hz - 2500 Hz</a:t>
            </a:r>
            <a:endParaRPr/>
          </a:p>
          <a:p>
            <a:pPr indent="-317500" lvl="0" marL="457200" rtl="0" algn="l">
              <a:spcBef>
                <a:spcPts val="0"/>
              </a:spcBef>
              <a:spcAft>
                <a:spcPts val="0"/>
              </a:spcAft>
              <a:buSzPts val="1400"/>
              <a:buChar char="●"/>
            </a:pPr>
            <a:r>
              <a:rPr lang="en"/>
              <a:t>We inject waveforms to determine the h</a:t>
            </a:r>
            <a:r>
              <a:rPr baseline="-25000" lang="en"/>
              <a:t>rss</a:t>
            </a:r>
            <a:r>
              <a:rPr lang="en"/>
              <a:t> at which we recover an injection with 50% efficiency (h</a:t>
            </a:r>
            <a:r>
              <a:rPr baseline="-25000" lang="en"/>
              <a:t>rss</a:t>
            </a:r>
            <a:r>
              <a:rPr baseline="30000" lang="en"/>
              <a:t>50%</a:t>
            </a:r>
            <a:r>
              <a:rPr lang="en"/>
              <a:t>).</a:t>
            </a:r>
            <a:endParaRPr/>
          </a:p>
        </p:txBody>
      </p:sp>
      <p:sp>
        <p:nvSpPr>
          <p:cNvPr id="371" name="Google Shape;371;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72" name="Google Shape;372;p52"/>
          <p:cNvPicPr preferRelativeResize="0"/>
          <p:nvPr/>
        </p:nvPicPr>
        <p:blipFill>
          <a:blip r:embed="rId3">
            <a:alphaModFix/>
          </a:blip>
          <a:stretch>
            <a:fillRect/>
          </a:stretch>
        </p:blipFill>
        <p:spPr>
          <a:xfrm>
            <a:off x="4801413" y="1131863"/>
            <a:ext cx="3933825" cy="3209925"/>
          </a:xfrm>
          <a:prstGeom prst="rect">
            <a:avLst/>
          </a:prstGeom>
          <a:noFill/>
          <a:ln>
            <a:noFill/>
          </a:ln>
        </p:spPr>
      </p:pic>
      <p:sp>
        <p:nvSpPr>
          <p:cNvPr id="373" name="Google Shape;373;p52"/>
          <p:cNvSpPr txBox="1"/>
          <p:nvPr/>
        </p:nvSpPr>
        <p:spPr>
          <a:xfrm>
            <a:off x="4940175" y="4644475"/>
            <a:ext cx="3933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800"/>
              <a:t>Thrane and Coughlin. Searching for gravitational-wave transients with a</a:t>
            </a:r>
            <a:endParaRPr sz="800"/>
          </a:p>
          <a:p>
            <a:pPr indent="0" lvl="0" marL="0" rtl="0" algn="l">
              <a:spcBef>
                <a:spcPts val="0"/>
              </a:spcBef>
              <a:spcAft>
                <a:spcPts val="0"/>
              </a:spcAft>
              <a:buNone/>
            </a:pPr>
            <a:r>
              <a:rPr lang="en" sz="800"/>
              <a:t>qualitative signal model: Seedless clustering strategies</a:t>
            </a:r>
            <a:endParaRPr sz="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3"/>
          <p:cNvSpPr txBox="1"/>
          <p:nvPr/>
        </p:nvSpPr>
        <p:spPr>
          <a:xfrm>
            <a:off x="918525" y="265725"/>
            <a:ext cx="70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79" name="Google Shape;379;p53"/>
          <p:cNvSpPr txBox="1"/>
          <p:nvPr/>
        </p:nvSpPr>
        <p:spPr>
          <a:xfrm>
            <a:off x="730375" y="145600"/>
            <a:ext cx="7395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rPr>
              <a:t>Long-Duration search results</a:t>
            </a:r>
            <a:endParaRPr sz="1900">
              <a:solidFill>
                <a:schemeClr val="dk1"/>
              </a:solidFill>
            </a:endParaRPr>
          </a:p>
        </p:txBody>
      </p:sp>
      <p:sp>
        <p:nvSpPr>
          <p:cNvPr id="380" name="Google Shape;380;p53"/>
          <p:cNvSpPr txBox="1"/>
          <p:nvPr/>
        </p:nvSpPr>
        <p:spPr>
          <a:xfrm>
            <a:off x="889400" y="819025"/>
            <a:ext cx="720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81" name="Google Shape;381;p53"/>
          <p:cNvSpPr txBox="1"/>
          <p:nvPr/>
        </p:nvSpPr>
        <p:spPr>
          <a:xfrm flipH="1" rot="10800000">
            <a:off x="2476500" y="1564284"/>
            <a:ext cx="572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82" name="Google Shape;382;p53"/>
          <p:cNvSpPr txBox="1"/>
          <p:nvPr/>
        </p:nvSpPr>
        <p:spPr>
          <a:xfrm>
            <a:off x="787475" y="731675"/>
            <a:ext cx="391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83" name="Google Shape;383;p53"/>
          <p:cNvSpPr txBox="1"/>
          <p:nvPr/>
        </p:nvSpPr>
        <p:spPr>
          <a:xfrm flipH="1" rot="10800000">
            <a:off x="525375" y="4524900"/>
            <a:ext cx="47322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85" name="Google Shape;385;p53"/>
          <p:cNvPicPr preferRelativeResize="0"/>
          <p:nvPr/>
        </p:nvPicPr>
        <p:blipFill>
          <a:blip r:embed="rId3">
            <a:alphaModFix/>
          </a:blip>
          <a:stretch>
            <a:fillRect/>
          </a:stretch>
        </p:blipFill>
        <p:spPr>
          <a:xfrm>
            <a:off x="1247775" y="2007613"/>
            <a:ext cx="6648450" cy="2705100"/>
          </a:xfrm>
          <a:prstGeom prst="rect">
            <a:avLst/>
          </a:prstGeom>
          <a:noFill/>
          <a:ln>
            <a:noFill/>
          </a:ln>
        </p:spPr>
      </p:pic>
      <p:sp>
        <p:nvSpPr>
          <p:cNvPr id="386" name="Google Shape;386;p53"/>
          <p:cNvSpPr txBox="1"/>
          <p:nvPr/>
        </p:nvSpPr>
        <p:spPr>
          <a:xfrm>
            <a:off x="598075" y="705725"/>
            <a:ext cx="63156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No low p-value events</a:t>
            </a:r>
            <a:endParaRPr/>
          </a:p>
          <a:p>
            <a:pPr indent="-317500" lvl="0" marL="457200" rtl="0" algn="l">
              <a:spcBef>
                <a:spcPts val="0"/>
              </a:spcBef>
              <a:spcAft>
                <a:spcPts val="0"/>
              </a:spcAft>
              <a:buSzPts val="1400"/>
              <a:buChar char="●"/>
            </a:pPr>
            <a:r>
              <a:rPr lang="en"/>
              <a:t>We </a:t>
            </a:r>
            <a:r>
              <a:rPr lang="en"/>
              <a:t>compute the h</a:t>
            </a:r>
            <a:r>
              <a:rPr baseline="-25000" lang="en"/>
              <a:t>rss</a:t>
            </a:r>
            <a:r>
              <a:rPr baseline="30000" lang="en"/>
              <a:t>50% </a:t>
            </a:r>
            <a:r>
              <a:rPr lang="en"/>
              <a:t>for Ringdown and Half Sine-Gaussian waveforms, and the corresponding energy.</a:t>
            </a:r>
            <a:endParaRPr/>
          </a:p>
          <a:p>
            <a:pPr indent="-317500" lvl="0" marL="457200" rtl="0" algn="l">
              <a:spcBef>
                <a:spcPts val="0"/>
              </a:spcBef>
              <a:spcAft>
                <a:spcPts val="0"/>
              </a:spcAft>
              <a:buSzPts val="1400"/>
              <a:buChar char="●"/>
            </a:pPr>
            <a:r>
              <a:rPr lang="en"/>
              <a:t>We present the most sensitive results from SGR 1818.0-1607 (assuming distance = 4.8 kPc).</a:t>
            </a:r>
            <a:endParaRPr/>
          </a:p>
        </p:txBody>
      </p:sp>
      <p:sp>
        <p:nvSpPr>
          <p:cNvPr id="387" name="Google Shape;387;p53"/>
          <p:cNvSpPr txBox="1"/>
          <p:nvPr/>
        </p:nvSpPr>
        <p:spPr>
          <a:xfrm>
            <a:off x="1335350" y="4752525"/>
            <a:ext cx="6315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The LIGO-Virgo-KAGRA Collaboration. Search for gravitational-wave transients associated with magnetar bursts in advanced ligo and advanced virgo data from the third observing run, 2022</a:t>
            </a:r>
            <a:endParaRPr sz="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O3 Short-duration search Methods</a:t>
            </a:r>
            <a:endParaRPr b="1"/>
          </a:p>
        </p:txBody>
      </p:sp>
      <p:sp>
        <p:nvSpPr>
          <p:cNvPr id="393" name="Google Shape;393;p54"/>
          <p:cNvSpPr txBox="1"/>
          <p:nvPr>
            <p:ph idx="1" type="body"/>
          </p:nvPr>
        </p:nvSpPr>
        <p:spPr>
          <a:xfrm>
            <a:off x="311700" y="1152475"/>
            <a:ext cx="4260300" cy="35106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en" u="sng">
                <a:solidFill>
                  <a:schemeClr val="dk1"/>
                </a:solidFill>
              </a:rPr>
              <a:t>X-pipeline</a:t>
            </a:r>
            <a:r>
              <a:rPr lang="en" u="sng">
                <a:solidFill>
                  <a:schemeClr val="dk1"/>
                </a:solidFill>
              </a:rPr>
              <a:t>:</a:t>
            </a:r>
            <a:r>
              <a:rPr lang="en">
                <a:solidFill>
                  <a:schemeClr val="dk1"/>
                </a:solidFill>
              </a:rPr>
              <a:t> coherent search pipeline, used for short-duration (ms to s) signals, loses sensitivity to longer signals.</a:t>
            </a:r>
            <a:endParaRPr>
              <a:solidFill>
                <a:schemeClr val="dk1"/>
              </a:solidFill>
            </a:endParaRPr>
          </a:p>
          <a:p>
            <a:pPr indent="-317182" lvl="0" marL="457200" rtl="0" algn="l">
              <a:spcBef>
                <a:spcPts val="1200"/>
              </a:spcBef>
              <a:spcAft>
                <a:spcPts val="0"/>
              </a:spcAft>
              <a:buClr>
                <a:schemeClr val="dk1"/>
              </a:buClr>
              <a:buSzPct val="100000"/>
              <a:buChar char="●"/>
            </a:pPr>
            <a:r>
              <a:rPr lang="en">
                <a:solidFill>
                  <a:schemeClr val="dk1"/>
                </a:solidFill>
              </a:rPr>
              <a:t>Combines data from all detectors into a time-frequency map, where each pixel has an associated significance</a:t>
            </a:r>
            <a:endParaRPr>
              <a:solidFill>
                <a:schemeClr val="dk1"/>
              </a:solidFill>
            </a:endParaRPr>
          </a:p>
          <a:p>
            <a:pPr indent="-317182" lvl="0" marL="457200" rtl="0" algn="l">
              <a:spcBef>
                <a:spcPts val="0"/>
              </a:spcBef>
              <a:spcAft>
                <a:spcPts val="0"/>
              </a:spcAft>
              <a:buClr>
                <a:schemeClr val="dk1"/>
              </a:buClr>
              <a:buSzPct val="100000"/>
              <a:buChar char="●"/>
            </a:pPr>
            <a:r>
              <a:rPr lang="en">
                <a:solidFill>
                  <a:schemeClr val="dk1"/>
                </a:solidFill>
              </a:rPr>
              <a:t>Selects out the brightest 1% of pixels, and groups neighboring pixels into clusters. Each cluster’s significance is the sum of its constituent pixels.</a:t>
            </a:r>
            <a:endParaRPr>
              <a:solidFill>
                <a:schemeClr val="dk1"/>
              </a:solidFill>
            </a:endParaRPr>
          </a:p>
          <a:p>
            <a:pPr indent="-317182" lvl="0" marL="457200" rtl="0" algn="l">
              <a:spcBef>
                <a:spcPts val="0"/>
              </a:spcBef>
              <a:spcAft>
                <a:spcPts val="0"/>
              </a:spcAft>
              <a:buClr>
                <a:schemeClr val="dk1"/>
              </a:buClr>
              <a:buSzPct val="100000"/>
              <a:buChar char="●"/>
            </a:pPr>
            <a:r>
              <a:rPr lang="en">
                <a:solidFill>
                  <a:schemeClr val="dk1"/>
                </a:solidFill>
              </a:rPr>
              <a:t>Each cluster in the on-source is treated as a potential gravitational-wave, and its properties compared to those in the background</a:t>
            </a:r>
            <a:endParaRPr>
              <a:solidFill>
                <a:schemeClr val="dk1"/>
              </a:solidFill>
            </a:endParaRPr>
          </a:p>
          <a:p>
            <a:pPr indent="-317182" lvl="0" marL="457200" rtl="0" algn="l">
              <a:spcBef>
                <a:spcPts val="0"/>
              </a:spcBef>
              <a:spcAft>
                <a:spcPts val="0"/>
              </a:spcAft>
              <a:buClr>
                <a:schemeClr val="dk1"/>
              </a:buClr>
              <a:buSzPct val="100000"/>
              <a:buChar char="●"/>
            </a:pPr>
            <a:r>
              <a:rPr lang="en">
                <a:solidFill>
                  <a:schemeClr val="dk1"/>
                </a:solidFill>
              </a:rPr>
              <a:t>50 Hz - 4000 Hz</a:t>
            </a:r>
            <a:endParaRPr>
              <a:solidFill>
                <a:schemeClr val="dk1"/>
              </a:solidFill>
            </a:endParaRPr>
          </a:p>
        </p:txBody>
      </p:sp>
      <p:sp>
        <p:nvSpPr>
          <p:cNvPr id="394" name="Google Shape;394;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95" name="Google Shape;395;p54"/>
          <p:cNvPicPr preferRelativeResize="0"/>
          <p:nvPr/>
        </p:nvPicPr>
        <p:blipFill>
          <a:blip r:embed="rId3">
            <a:alphaModFix/>
          </a:blip>
          <a:stretch>
            <a:fillRect/>
          </a:stretch>
        </p:blipFill>
        <p:spPr>
          <a:xfrm>
            <a:off x="4628725" y="963400"/>
            <a:ext cx="4079350" cy="3962799"/>
          </a:xfrm>
          <a:prstGeom prst="rect">
            <a:avLst/>
          </a:prstGeom>
          <a:noFill/>
          <a:ln>
            <a:noFill/>
          </a:ln>
        </p:spPr>
      </p:pic>
      <p:sp>
        <p:nvSpPr>
          <p:cNvPr id="396" name="Google Shape;396;p54"/>
          <p:cNvSpPr txBox="1"/>
          <p:nvPr/>
        </p:nvSpPr>
        <p:spPr>
          <a:xfrm>
            <a:off x="299050" y="4605225"/>
            <a:ext cx="407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800"/>
              <a:t>Sutton, P.  et al. X-Pipeline: an analysis package for autonomous</a:t>
            </a:r>
            <a:endParaRPr sz="800"/>
          </a:p>
          <a:p>
            <a:pPr indent="0" lvl="0" marL="0" rtl="0" algn="l">
              <a:spcBef>
                <a:spcPts val="0"/>
              </a:spcBef>
              <a:spcAft>
                <a:spcPts val="0"/>
              </a:spcAft>
              <a:buClr>
                <a:schemeClr val="dk1"/>
              </a:buClr>
              <a:buSzPts val="1100"/>
              <a:buFont typeface="Arial"/>
              <a:buNone/>
            </a:pPr>
            <a:r>
              <a:rPr lang="en" sz="800"/>
              <a:t>gravitational-wave burst searches. New Journal of Physics, 12(5):053034, May</a:t>
            </a:r>
            <a:endParaRPr sz="800"/>
          </a:p>
          <a:p>
            <a:pPr indent="0" lvl="0" marL="0" rtl="0" algn="l">
              <a:spcBef>
                <a:spcPts val="0"/>
              </a:spcBef>
              <a:spcAft>
                <a:spcPts val="0"/>
              </a:spcAft>
              <a:buNone/>
            </a:pPr>
            <a:r>
              <a:rPr lang="en" sz="800"/>
              <a:t>2010. doi: 10.1088/1367-2630/12/5/053034</a:t>
            </a:r>
            <a:endParaRPr sz="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Short-Duration</a:t>
            </a:r>
            <a:r>
              <a:rPr b="1" lang="en"/>
              <a:t> Search Results</a:t>
            </a:r>
            <a:endParaRPr b="1"/>
          </a:p>
        </p:txBody>
      </p:sp>
      <p:sp>
        <p:nvSpPr>
          <p:cNvPr id="402" name="Google Shape;402;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Lowest p-value = 8.6x10</a:t>
            </a:r>
            <a:r>
              <a:rPr baseline="30000" lang="en">
                <a:solidFill>
                  <a:schemeClr val="dk1"/>
                </a:solidFill>
              </a:rPr>
              <a:t>-3</a:t>
            </a:r>
            <a:r>
              <a:rPr lang="en">
                <a:solidFill>
                  <a:schemeClr val="dk1"/>
                </a:solidFill>
              </a:rPr>
              <a:t> , f = 1560–1608 Hz, duration = 63 ms, Burst 2656 from SGR 1935+2154</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Sensitivity of Burst 2656: h</a:t>
            </a:r>
            <a:r>
              <a:rPr baseline="-25000" lang="en">
                <a:solidFill>
                  <a:schemeClr val="dk1"/>
                </a:solidFill>
              </a:rPr>
              <a:t>rss</a:t>
            </a:r>
            <a:r>
              <a:rPr baseline="30000" lang="en">
                <a:solidFill>
                  <a:schemeClr val="dk1"/>
                </a:solidFill>
              </a:rPr>
              <a:t>50%</a:t>
            </a:r>
            <a:r>
              <a:rPr lang="en">
                <a:solidFill>
                  <a:schemeClr val="dk1"/>
                </a:solidFill>
              </a:rPr>
              <a:t>=2.1x10</a:t>
            </a:r>
            <a:r>
              <a:rPr baseline="30000" lang="en">
                <a:solidFill>
                  <a:schemeClr val="dk1"/>
                </a:solidFill>
              </a:rPr>
              <a:t>-22  </a:t>
            </a:r>
            <a:r>
              <a:rPr lang="en">
                <a:solidFill>
                  <a:schemeClr val="dk1"/>
                </a:solidFill>
              </a:rPr>
              <a:t>Hz</a:t>
            </a:r>
            <a:r>
              <a:rPr baseline="30000" lang="en">
                <a:solidFill>
                  <a:schemeClr val="dk1"/>
                </a:solidFill>
              </a:rPr>
              <a:t>-1/2</a:t>
            </a:r>
            <a:r>
              <a:rPr lang="en">
                <a:solidFill>
                  <a:schemeClr val="dk1"/>
                </a:solidFill>
              </a:rPr>
              <a:t>, E</a:t>
            </a:r>
            <a:r>
              <a:rPr baseline="-25000" lang="en">
                <a:solidFill>
                  <a:schemeClr val="dk1"/>
                </a:solidFill>
              </a:rPr>
              <a:t>GW</a:t>
            </a:r>
            <a:r>
              <a:rPr baseline="30000" lang="en">
                <a:solidFill>
                  <a:schemeClr val="dk1"/>
                </a:solidFill>
              </a:rPr>
              <a:t>50%</a:t>
            </a:r>
            <a:r>
              <a:rPr lang="en">
                <a:solidFill>
                  <a:schemeClr val="dk1"/>
                </a:solidFill>
              </a:rPr>
              <a:t>=1.4x10</a:t>
            </a:r>
            <a:r>
              <a:rPr baseline="30000" lang="en">
                <a:solidFill>
                  <a:schemeClr val="dk1"/>
                </a:solidFill>
              </a:rPr>
              <a:t>47 </a:t>
            </a:r>
            <a:r>
              <a:rPr lang="en">
                <a:solidFill>
                  <a:schemeClr val="dk1"/>
                </a:solidFill>
              </a:rPr>
              <a:t>erg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GW/EM energy ratio = 10</a:t>
            </a:r>
            <a:r>
              <a:rPr baseline="30000" lang="en">
                <a:solidFill>
                  <a:schemeClr val="dk1"/>
                </a:solidFill>
              </a:rPr>
              <a:t>6</a:t>
            </a:r>
            <a:r>
              <a:rPr lang="en">
                <a:solidFill>
                  <a:schemeClr val="dk1"/>
                </a:solidFill>
              </a:rPr>
              <a:t>. Injected waveforms are Ringdowns at f = 1590 Hz, duration = 100 ms.</a:t>
            </a:r>
            <a:endParaRPr baseline="30000">
              <a:solidFill>
                <a:schemeClr val="dk1"/>
              </a:solidFill>
            </a:endParaRPr>
          </a:p>
        </p:txBody>
      </p:sp>
      <p:sp>
        <p:nvSpPr>
          <p:cNvPr id="403" name="Google Shape;403;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04" name="Google Shape;404;p55"/>
          <p:cNvPicPr preferRelativeResize="0"/>
          <p:nvPr/>
        </p:nvPicPr>
        <p:blipFill>
          <a:blip r:embed="rId3">
            <a:alphaModFix/>
          </a:blip>
          <a:stretch>
            <a:fillRect/>
          </a:stretch>
        </p:blipFill>
        <p:spPr>
          <a:xfrm>
            <a:off x="519113" y="3200400"/>
            <a:ext cx="8105775" cy="1943100"/>
          </a:xfrm>
          <a:prstGeom prst="rect">
            <a:avLst/>
          </a:prstGeom>
          <a:noFill/>
          <a:ln>
            <a:noFill/>
          </a:ln>
        </p:spPr>
      </p:pic>
      <p:sp>
        <p:nvSpPr>
          <p:cNvPr id="405" name="Google Shape;405;p55"/>
          <p:cNvSpPr txBox="1"/>
          <p:nvPr/>
        </p:nvSpPr>
        <p:spPr>
          <a:xfrm>
            <a:off x="1862725" y="2872300"/>
            <a:ext cx="229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LIGO Hanford</a:t>
            </a:r>
            <a:endParaRPr/>
          </a:p>
        </p:txBody>
      </p:sp>
      <p:sp>
        <p:nvSpPr>
          <p:cNvPr id="406" name="Google Shape;406;p55"/>
          <p:cNvSpPr txBox="1"/>
          <p:nvPr/>
        </p:nvSpPr>
        <p:spPr>
          <a:xfrm>
            <a:off x="5972700" y="2872300"/>
            <a:ext cx="175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LIGO Livingston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9"/>
          <p:cNvSpPr txBox="1"/>
          <p:nvPr>
            <p:ph type="ctrTitle"/>
          </p:nvPr>
        </p:nvSpPr>
        <p:spPr>
          <a:xfrm>
            <a:off x="311700" y="0"/>
            <a:ext cx="8520600" cy="91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lang="en" sz="3380"/>
              <a:t>General Relativity</a:t>
            </a:r>
            <a:r>
              <a:rPr lang="en" sz="3380"/>
              <a:t>:</a:t>
            </a:r>
            <a:endParaRPr sz="3380"/>
          </a:p>
        </p:txBody>
      </p:sp>
      <p:sp>
        <p:nvSpPr>
          <p:cNvPr id="153" name="Google Shape;153;p29"/>
          <p:cNvSpPr txBox="1"/>
          <p:nvPr/>
        </p:nvSpPr>
        <p:spPr>
          <a:xfrm>
            <a:off x="563625" y="917700"/>
            <a:ext cx="7857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In 1915, Einstein came up with General Relativity, which describes perturbations to the </a:t>
            </a:r>
            <a:r>
              <a:rPr lang="en" sz="1700"/>
              <a:t>flat</a:t>
            </a:r>
            <a:r>
              <a:rPr lang="en" sz="1700"/>
              <a:t> space metric as propagating waves:</a:t>
            </a:r>
            <a:endParaRPr sz="1700"/>
          </a:p>
        </p:txBody>
      </p:sp>
      <p:pic>
        <p:nvPicPr>
          <p:cNvPr id="154" name="Google Shape;154;p29"/>
          <p:cNvPicPr preferRelativeResize="0"/>
          <p:nvPr/>
        </p:nvPicPr>
        <p:blipFill>
          <a:blip r:embed="rId3">
            <a:alphaModFix/>
          </a:blip>
          <a:stretch>
            <a:fillRect/>
          </a:stretch>
        </p:blipFill>
        <p:spPr>
          <a:xfrm>
            <a:off x="669150" y="1838325"/>
            <a:ext cx="2286000" cy="733425"/>
          </a:xfrm>
          <a:prstGeom prst="rect">
            <a:avLst/>
          </a:prstGeom>
          <a:noFill/>
          <a:ln>
            <a:noFill/>
          </a:ln>
        </p:spPr>
      </p:pic>
      <p:pic>
        <p:nvPicPr>
          <p:cNvPr id="155" name="Google Shape;155;p29"/>
          <p:cNvPicPr preferRelativeResize="0"/>
          <p:nvPr/>
        </p:nvPicPr>
        <p:blipFill>
          <a:blip r:embed="rId4">
            <a:alphaModFix/>
          </a:blip>
          <a:stretch>
            <a:fillRect/>
          </a:stretch>
        </p:blipFill>
        <p:spPr>
          <a:xfrm>
            <a:off x="428825" y="3295525"/>
            <a:ext cx="3067050" cy="1638300"/>
          </a:xfrm>
          <a:prstGeom prst="rect">
            <a:avLst/>
          </a:prstGeom>
          <a:noFill/>
          <a:ln>
            <a:noFill/>
          </a:ln>
        </p:spPr>
      </p:pic>
      <p:sp>
        <p:nvSpPr>
          <p:cNvPr id="156" name="Google Shape;156;p29"/>
          <p:cNvSpPr txBox="1"/>
          <p:nvPr/>
        </p:nvSpPr>
        <p:spPr>
          <a:xfrm>
            <a:off x="669150" y="2679925"/>
            <a:ext cx="3272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For a plane-wave traveling in the z-direction:</a:t>
            </a:r>
            <a:endParaRPr/>
          </a:p>
        </p:txBody>
      </p:sp>
      <p:pic>
        <p:nvPicPr>
          <p:cNvPr id="157" name="Google Shape;157;p29"/>
          <p:cNvPicPr preferRelativeResize="0"/>
          <p:nvPr/>
        </p:nvPicPr>
        <p:blipFill>
          <a:blip r:embed="rId5">
            <a:alphaModFix/>
          </a:blip>
          <a:stretch>
            <a:fillRect/>
          </a:stretch>
        </p:blipFill>
        <p:spPr>
          <a:xfrm>
            <a:off x="4206125" y="2771650"/>
            <a:ext cx="4648200" cy="2162175"/>
          </a:xfrm>
          <a:prstGeom prst="rect">
            <a:avLst/>
          </a:prstGeom>
          <a:noFill/>
          <a:ln>
            <a:noFill/>
          </a:ln>
        </p:spPr>
      </p:pic>
      <p:sp>
        <p:nvSpPr>
          <p:cNvPr id="158" name="Google Shape;158;p29"/>
          <p:cNvSpPr txBox="1"/>
          <p:nvPr/>
        </p:nvSpPr>
        <p:spPr>
          <a:xfrm>
            <a:off x="4206125" y="2156050"/>
            <a:ext cx="464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time-varying effects of a gravitational-waves on a ring of point particles:</a:t>
            </a:r>
            <a:endParaRPr/>
          </a:p>
        </p:txBody>
      </p:sp>
      <p:sp>
        <p:nvSpPr>
          <p:cNvPr id="159" name="Google Shape;159;p29"/>
          <p:cNvSpPr txBox="1"/>
          <p:nvPr/>
        </p:nvSpPr>
        <p:spPr>
          <a:xfrm>
            <a:off x="4511925" y="4842100"/>
            <a:ext cx="4710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https://www.johnstonsarchive.net/relativity/pictures.htm</a:t>
            </a:r>
            <a:endParaRPr sz="1100"/>
          </a:p>
        </p:txBody>
      </p:sp>
      <p:pic>
        <p:nvPicPr>
          <p:cNvPr id="160" name="Google Shape;160;p29"/>
          <p:cNvPicPr preferRelativeResize="0"/>
          <p:nvPr/>
        </p:nvPicPr>
        <p:blipFill>
          <a:blip r:embed="rId6">
            <a:alphaModFix/>
          </a:blip>
          <a:stretch>
            <a:fillRect/>
          </a:stretch>
        </p:blipFill>
        <p:spPr>
          <a:xfrm>
            <a:off x="4639500" y="1554163"/>
            <a:ext cx="3781425" cy="5810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Short-Duration Search Results</a:t>
            </a:r>
            <a:endParaRPr b="1"/>
          </a:p>
        </p:txBody>
      </p:sp>
      <p:sp>
        <p:nvSpPr>
          <p:cNvPr id="412" name="Google Shape;412;p56"/>
          <p:cNvSpPr txBox="1"/>
          <p:nvPr>
            <p:ph idx="1" type="body"/>
          </p:nvPr>
        </p:nvSpPr>
        <p:spPr>
          <a:xfrm>
            <a:off x="311700" y="1308700"/>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The loud event happened ~3.1 s before the x-ray burst. Inconsistent with astrophysical models.</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Given the number of analyses we ran, probability of this low p-value is ~29%.</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Much louder in Livingston, most likely an instrumental artifact.</a:t>
            </a:r>
            <a:endParaRPr sz="2200">
              <a:solidFill>
                <a:schemeClr val="dk1"/>
              </a:solidFill>
            </a:endParaRPr>
          </a:p>
        </p:txBody>
      </p:sp>
      <p:sp>
        <p:nvSpPr>
          <p:cNvPr id="413" name="Google Shape;413;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14" name="Google Shape;414;p56"/>
          <p:cNvPicPr preferRelativeResize="0"/>
          <p:nvPr/>
        </p:nvPicPr>
        <p:blipFill>
          <a:blip r:embed="rId3">
            <a:alphaModFix/>
          </a:blip>
          <a:stretch>
            <a:fillRect/>
          </a:stretch>
        </p:blipFill>
        <p:spPr>
          <a:xfrm>
            <a:off x="519113" y="3200400"/>
            <a:ext cx="8105775" cy="1943100"/>
          </a:xfrm>
          <a:prstGeom prst="rect">
            <a:avLst/>
          </a:prstGeom>
          <a:noFill/>
          <a:ln>
            <a:noFill/>
          </a:ln>
        </p:spPr>
      </p:pic>
      <p:sp>
        <p:nvSpPr>
          <p:cNvPr id="415" name="Google Shape;415;p56"/>
          <p:cNvSpPr txBox="1"/>
          <p:nvPr/>
        </p:nvSpPr>
        <p:spPr>
          <a:xfrm>
            <a:off x="1862725" y="2872300"/>
            <a:ext cx="229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LIGO Hanford</a:t>
            </a:r>
            <a:endParaRPr/>
          </a:p>
        </p:txBody>
      </p:sp>
      <p:sp>
        <p:nvSpPr>
          <p:cNvPr id="416" name="Google Shape;416;p56"/>
          <p:cNvSpPr txBox="1"/>
          <p:nvPr/>
        </p:nvSpPr>
        <p:spPr>
          <a:xfrm>
            <a:off x="5972700" y="2872300"/>
            <a:ext cx="175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LIGO Livingston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Short-Duration Search Sensitivity</a:t>
            </a:r>
            <a:endParaRPr/>
          </a:p>
        </p:txBody>
      </p:sp>
      <p:pic>
        <p:nvPicPr>
          <p:cNvPr id="422" name="Google Shape;422;p57"/>
          <p:cNvPicPr preferRelativeResize="0"/>
          <p:nvPr/>
        </p:nvPicPr>
        <p:blipFill>
          <a:blip r:embed="rId3">
            <a:alphaModFix/>
          </a:blip>
          <a:stretch>
            <a:fillRect/>
          </a:stretch>
        </p:blipFill>
        <p:spPr>
          <a:xfrm>
            <a:off x="2241800" y="1017725"/>
            <a:ext cx="6313025" cy="3879375"/>
          </a:xfrm>
          <a:prstGeom prst="rect">
            <a:avLst/>
          </a:prstGeom>
          <a:noFill/>
          <a:ln>
            <a:noFill/>
          </a:ln>
        </p:spPr>
      </p:pic>
      <p:sp>
        <p:nvSpPr>
          <p:cNvPr id="423" name="Google Shape;423;p57"/>
          <p:cNvSpPr txBox="1"/>
          <p:nvPr/>
        </p:nvSpPr>
        <p:spPr>
          <a:xfrm>
            <a:off x="378350" y="1482725"/>
            <a:ext cx="1564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Ringdowns at 1590 Hz, 100 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Sine Gaussians at 1600 Hz, 6.25 ms.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58"/>
          <p:cNvPicPr preferRelativeResize="0"/>
          <p:nvPr/>
        </p:nvPicPr>
        <p:blipFill>
          <a:blip r:embed="rId3">
            <a:alphaModFix/>
          </a:blip>
          <a:stretch>
            <a:fillRect/>
          </a:stretch>
        </p:blipFill>
        <p:spPr>
          <a:xfrm>
            <a:off x="3673923" y="0"/>
            <a:ext cx="5470078" cy="5143499"/>
          </a:xfrm>
          <a:prstGeom prst="rect">
            <a:avLst/>
          </a:prstGeom>
          <a:noFill/>
          <a:ln>
            <a:noFill/>
          </a:ln>
        </p:spPr>
      </p:pic>
      <p:sp>
        <p:nvSpPr>
          <p:cNvPr id="429" name="Google Shape;429;p58"/>
          <p:cNvSpPr txBox="1"/>
          <p:nvPr/>
        </p:nvSpPr>
        <p:spPr>
          <a:xfrm>
            <a:off x="276400" y="420625"/>
            <a:ext cx="3088500" cy="330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u="sng"/>
              <a:t>Comparing to O2 Sensitivity:</a:t>
            </a:r>
            <a:endParaRPr sz="1900" u="sng"/>
          </a:p>
          <a:p>
            <a:pPr indent="-323850" lvl="0" marL="457200" rtl="0" algn="l">
              <a:spcBef>
                <a:spcPts val="0"/>
              </a:spcBef>
              <a:spcAft>
                <a:spcPts val="0"/>
              </a:spcAft>
              <a:buSzPts val="1500"/>
              <a:buChar char="●"/>
            </a:pPr>
            <a:r>
              <a:rPr lang="en" sz="1500"/>
              <a:t>We moved the injections off of the violin mode frequencies</a:t>
            </a:r>
            <a:endParaRPr sz="1500"/>
          </a:p>
          <a:p>
            <a:pPr indent="-323850" lvl="0" marL="457200" rtl="0" algn="l">
              <a:spcBef>
                <a:spcPts val="0"/>
              </a:spcBef>
              <a:spcAft>
                <a:spcPts val="0"/>
              </a:spcAft>
              <a:buSzPts val="1500"/>
              <a:buChar char="●"/>
            </a:pPr>
            <a:r>
              <a:rPr lang="en" sz="1500"/>
              <a:t>For the short-duration search, injections were elliptically polarized in O3, circularly polarized in O2. Circularly polarized SG’s at 1600 Hz and 2020 Hz, factors of improvement of 1.5 and 1.7 respectively</a:t>
            </a:r>
            <a:endParaRPr sz="15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Effectiveness of two separate on-source windows</a:t>
            </a:r>
            <a:endParaRPr/>
          </a:p>
        </p:txBody>
      </p:sp>
      <p:pic>
        <p:nvPicPr>
          <p:cNvPr id="435" name="Google Shape;435;p59"/>
          <p:cNvPicPr preferRelativeResize="0"/>
          <p:nvPr/>
        </p:nvPicPr>
        <p:blipFill>
          <a:blip r:embed="rId3">
            <a:alphaModFix/>
          </a:blip>
          <a:stretch>
            <a:fillRect/>
          </a:stretch>
        </p:blipFill>
        <p:spPr>
          <a:xfrm>
            <a:off x="3745650" y="1017725"/>
            <a:ext cx="5005644" cy="3820975"/>
          </a:xfrm>
          <a:prstGeom prst="rect">
            <a:avLst/>
          </a:prstGeom>
          <a:noFill/>
          <a:ln>
            <a:noFill/>
          </a:ln>
        </p:spPr>
      </p:pic>
      <p:sp>
        <p:nvSpPr>
          <p:cNvPr id="436" name="Google Shape;436;p59"/>
          <p:cNvSpPr txBox="1"/>
          <p:nvPr/>
        </p:nvSpPr>
        <p:spPr>
          <a:xfrm>
            <a:off x="311700" y="2523675"/>
            <a:ext cx="3052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median h</a:t>
            </a:r>
            <a:r>
              <a:rPr baseline="-25000" lang="en"/>
              <a:t>rss</a:t>
            </a:r>
            <a:r>
              <a:rPr baseline="30000" lang="en"/>
              <a:t>50% </a:t>
            </a:r>
            <a:r>
              <a:rPr lang="en"/>
              <a:t>for the 8s search is 83% that of the 500s search</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O3a Fast Radio Burst (FRB) search</a:t>
            </a:r>
            <a:endParaRPr b="1"/>
          </a:p>
        </p:txBody>
      </p:sp>
      <p:sp>
        <p:nvSpPr>
          <p:cNvPr id="442" name="Google Shape;442;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Short (ms duration) bright radio bursts with dispersion measures indicating sources well outside our galaxy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2 classes: repeaters and non-repeaters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Interesting properties - one FRB has a periodicity of ~16 days, and another has periodic windowed behavior with period=157 days.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FRB progenitors are not well known, but magnetars are a leading candidate for repeaters</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220"/>
              <a:t>Canadian Hydrogen Intensity Mapping Experiment (CHIME)</a:t>
            </a:r>
            <a:endParaRPr b="1" sz="2220"/>
          </a:p>
        </p:txBody>
      </p:sp>
      <p:sp>
        <p:nvSpPr>
          <p:cNvPr id="448" name="Google Shape;448;p61"/>
          <p:cNvSpPr txBox="1"/>
          <p:nvPr>
            <p:ph idx="1" type="body"/>
          </p:nvPr>
        </p:nvSpPr>
        <p:spPr>
          <a:xfrm>
            <a:off x="311700" y="923625"/>
            <a:ext cx="4206900" cy="23211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Radio telescope, began commissioning in 2018.</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200 sq. deg. field of view</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Lower frequency range, 400-800 MHz.</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Has made thousands</a:t>
            </a:r>
            <a:r>
              <a:rPr lang="en">
                <a:solidFill>
                  <a:schemeClr val="dk1"/>
                </a:solidFill>
              </a:rPr>
              <a:t> of FRB detections since 2018.</a:t>
            </a:r>
            <a:endParaRPr>
              <a:solidFill>
                <a:schemeClr val="dk1"/>
              </a:solidFill>
            </a:endParaRPr>
          </a:p>
        </p:txBody>
      </p:sp>
      <p:pic>
        <p:nvPicPr>
          <p:cNvPr id="449" name="Google Shape;449;p61"/>
          <p:cNvPicPr preferRelativeResize="0"/>
          <p:nvPr/>
        </p:nvPicPr>
        <p:blipFill rotWithShape="1">
          <a:blip r:embed="rId3">
            <a:alphaModFix/>
          </a:blip>
          <a:srcRect b="0" l="0" r="0" t="0"/>
          <a:stretch/>
        </p:blipFill>
        <p:spPr>
          <a:xfrm>
            <a:off x="311711" y="3064375"/>
            <a:ext cx="5397322" cy="1790700"/>
          </a:xfrm>
          <a:prstGeom prst="rect">
            <a:avLst/>
          </a:prstGeom>
          <a:noFill/>
          <a:ln>
            <a:noFill/>
          </a:ln>
        </p:spPr>
      </p:pic>
      <p:sp>
        <p:nvSpPr>
          <p:cNvPr id="450" name="Google Shape;450;p61"/>
          <p:cNvSpPr txBox="1"/>
          <p:nvPr/>
        </p:nvSpPr>
        <p:spPr>
          <a:xfrm>
            <a:off x="697025" y="4807000"/>
            <a:ext cx="443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
                <a:solidFill>
                  <a:schemeClr val="dk1"/>
                </a:solidFill>
                <a:latin typeface="Calibri"/>
                <a:ea typeface="Calibri"/>
                <a:cs typeface="Calibri"/>
                <a:sym typeface="Calibri"/>
              </a:rPr>
              <a:t>https://chime-experiment.ca/</a:t>
            </a:r>
            <a:endParaRPr sz="1000"/>
          </a:p>
        </p:txBody>
      </p:sp>
      <p:pic>
        <p:nvPicPr>
          <p:cNvPr id="451" name="Google Shape;451;p61"/>
          <p:cNvPicPr preferRelativeResize="0"/>
          <p:nvPr/>
        </p:nvPicPr>
        <p:blipFill>
          <a:blip r:embed="rId4">
            <a:alphaModFix/>
          </a:blip>
          <a:stretch>
            <a:fillRect/>
          </a:stretch>
        </p:blipFill>
        <p:spPr>
          <a:xfrm>
            <a:off x="5813358" y="2340825"/>
            <a:ext cx="3130167" cy="2514258"/>
          </a:xfrm>
          <a:prstGeom prst="rect">
            <a:avLst/>
          </a:prstGeom>
          <a:noFill/>
          <a:ln>
            <a:noFill/>
          </a:ln>
        </p:spPr>
      </p:pic>
      <p:sp>
        <p:nvSpPr>
          <p:cNvPr id="452" name="Google Shape;452;p61"/>
          <p:cNvSpPr txBox="1"/>
          <p:nvPr/>
        </p:nvSpPr>
        <p:spPr>
          <a:xfrm>
            <a:off x="5768400" y="1081575"/>
            <a:ext cx="313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Chime released information on 806 FRBs (338 from O3a) to the LVK for the O3 search.</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Search over repeating FRBs</a:t>
            </a:r>
            <a:r>
              <a:rPr b="1" lang="en"/>
              <a:t>: x-pipeline</a:t>
            </a:r>
            <a:endParaRPr b="1"/>
          </a:p>
        </p:txBody>
      </p:sp>
      <p:sp>
        <p:nvSpPr>
          <p:cNvPr id="458" name="Google Shape;458;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59" name="Google Shape;459;p62"/>
          <p:cNvPicPr preferRelativeResize="0"/>
          <p:nvPr/>
        </p:nvPicPr>
        <p:blipFill>
          <a:blip r:embed="rId3">
            <a:alphaModFix/>
          </a:blip>
          <a:stretch>
            <a:fillRect/>
          </a:stretch>
        </p:blipFill>
        <p:spPr>
          <a:xfrm>
            <a:off x="1100125" y="2237413"/>
            <a:ext cx="6943725" cy="2819400"/>
          </a:xfrm>
          <a:prstGeom prst="rect">
            <a:avLst/>
          </a:prstGeom>
          <a:noFill/>
          <a:ln>
            <a:noFill/>
          </a:ln>
        </p:spPr>
      </p:pic>
      <p:sp>
        <p:nvSpPr>
          <p:cNvPr id="460" name="Google Shape;460;p62"/>
          <p:cNvSpPr txBox="1"/>
          <p:nvPr/>
        </p:nvSpPr>
        <p:spPr>
          <a:xfrm>
            <a:off x="449925" y="971425"/>
            <a:ext cx="60024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X-pipeline analysis was </a:t>
            </a:r>
            <a:r>
              <a:rPr lang="en"/>
              <a:t>reminiscent</a:t>
            </a:r>
            <a:r>
              <a:rPr lang="en"/>
              <a:t> of that of the O3 magnetar search</a:t>
            </a:r>
            <a:endParaRPr/>
          </a:p>
          <a:p>
            <a:pPr indent="-317500" lvl="0" marL="457200" rtl="0" algn="l">
              <a:spcBef>
                <a:spcPts val="0"/>
              </a:spcBef>
              <a:spcAft>
                <a:spcPts val="0"/>
              </a:spcAft>
              <a:buSzPts val="1400"/>
              <a:buChar char="●"/>
            </a:pPr>
            <a:r>
              <a:rPr lang="en"/>
              <a:t>The distance estimates are too high to place meaningful upper limits on the gravitational-wave energy.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What to Expect in O4/O5:</a:t>
            </a:r>
            <a:endParaRPr b="1"/>
          </a:p>
        </p:txBody>
      </p:sp>
      <p:sp>
        <p:nvSpPr>
          <p:cNvPr id="466" name="Google Shape;466;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More flares from SGR 1935+2154.  (All of the flares in O3 clustered around 4 Nov. 2019).</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Possibly another FRB from SGR 1935+2154 (although there is evidence for FRB/magnetar flare associations to be quite rare).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We could gain sensitivity through ‘stacking’ the triggers (from the same source), and effectively raising the SNR of the stacked GW. Tentatively in plans for O4.</a:t>
            </a:r>
            <a:endParaRPr>
              <a:solidFill>
                <a:schemeClr val="dk1"/>
              </a:solidFill>
            </a:endParaRPr>
          </a:p>
          <a:p>
            <a:pPr indent="0" lvl="0" marL="457200" rtl="0" algn="l">
              <a:spcBef>
                <a:spcPts val="1200"/>
              </a:spcBef>
              <a:spcAft>
                <a:spcPts val="1200"/>
              </a:spcAft>
              <a:buNone/>
            </a:pPr>
            <a:r>
              <a:t/>
            </a:r>
            <a:endParaRPr/>
          </a:p>
        </p:txBody>
      </p:sp>
      <p:pic>
        <p:nvPicPr>
          <p:cNvPr id="467" name="Google Shape;467;p63"/>
          <p:cNvPicPr preferRelativeResize="0"/>
          <p:nvPr/>
        </p:nvPicPr>
        <p:blipFill>
          <a:blip r:embed="rId3">
            <a:alphaModFix/>
          </a:blip>
          <a:stretch>
            <a:fillRect/>
          </a:stretch>
        </p:blipFill>
        <p:spPr>
          <a:xfrm>
            <a:off x="1924275" y="3400413"/>
            <a:ext cx="5781675" cy="1743075"/>
          </a:xfrm>
          <a:prstGeom prst="rect">
            <a:avLst/>
          </a:prstGeom>
          <a:noFill/>
          <a:ln>
            <a:noFill/>
          </a:ln>
        </p:spPr>
      </p:pic>
      <p:sp>
        <p:nvSpPr>
          <p:cNvPr id="468" name="Google Shape;468;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4"/>
          <p:cNvSpPr txBox="1"/>
          <p:nvPr>
            <p:ph type="title"/>
          </p:nvPr>
        </p:nvSpPr>
        <p:spPr>
          <a:xfrm>
            <a:off x="311700" y="207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Stacked Analysis:</a:t>
            </a:r>
            <a:r>
              <a:rPr lang="en"/>
              <a:t> </a:t>
            </a:r>
            <a:r>
              <a:rPr lang="en" sz="1688"/>
              <a:t>Previous studies by Peter Kalmus (S6) in 2009</a:t>
            </a:r>
            <a:endParaRPr sz="1688"/>
          </a:p>
        </p:txBody>
      </p:sp>
      <p:pic>
        <p:nvPicPr>
          <p:cNvPr id="474" name="Google Shape;474;p64"/>
          <p:cNvPicPr preferRelativeResize="0"/>
          <p:nvPr/>
        </p:nvPicPr>
        <p:blipFill>
          <a:blip r:embed="rId3">
            <a:alphaModFix/>
          </a:blip>
          <a:stretch>
            <a:fillRect/>
          </a:stretch>
        </p:blipFill>
        <p:spPr>
          <a:xfrm>
            <a:off x="2946800" y="1197200"/>
            <a:ext cx="6296025" cy="1524000"/>
          </a:xfrm>
          <a:prstGeom prst="rect">
            <a:avLst/>
          </a:prstGeom>
          <a:noFill/>
          <a:ln>
            <a:noFill/>
          </a:ln>
        </p:spPr>
      </p:pic>
      <p:pic>
        <p:nvPicPr>
          <p:cNvPr id="475" name="Google Shape;475;p64"/>
          <p:cNvPicPr preferRelativeResize="0"/>
          <p:nvPr/>
        </p:nvPicPr>
        <p:blipFill>
          <a:blip r:embed="rId4">
            <a:alphaModFix/>
          </a:blip>
          <a:stretch>
            <a:fillRect/>
          </a:stretch>
        </p:blipFill>
        <p:spPr>
          <a:xfrm>
            <a:off x="2843125" y="3138525"/>
            <a:ext cx="6148026" cy="1880350"/>
          </a:xfrm>
          <a:prstGeom prst="rect">
            <a:avLst/>
          </a:prstGeom>
          <a:noFill/>
          <a:ln>
            <a:noFill/>
          </a:ln>
        </p:spPr>
      </p:pic>
      <p:sp>
        <p:nvSpPr>
          <p:cNvPr id="476" name="Google Shape;476;p64"/>
          <p:cNvSpPr txBox="1"/>
          <p:nvPr/>
        </p:nvSpPr>
        <p:spPr>
          <a:xfrm>
            <a:off x="266425" y="1817725"/>
            <a:ext cx="166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77" name="Google Shape;477;p64"/>
          <p:cNvSpPr txBox="1"/>
          <p:nvPr/>
        </p:nvSpPr>
        <p:spPr>
          <a:xfrm>
            <a:off x="150450" y="1112600"/>
            <a:ext cx="27381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t>Power-Stacking:</a:t>
            </a:r>
            <a:endParaRPr u="sng"/>
          </a:p>
          <a:p>
            <a:pPr indent="-317500" lvl="0" marL="457200" rtl="0" algn="l">
              <a:spcBef>
                <a:spcPts val="0"/>
              </a:spcBef>
              <a:spcAft>
                <a:spcPts val="0"/>
              </a:spcAft>
              <a:buSzPts val="1400"/>
              <a:buChar char="●"/>
            </a:pPr>
            <a:r>
              <a:rPr lang="en"/>
              <a:t>Make 1 time-frequency map per trigger, and stack the TF maps</a:t>
            </a:r>
            <a:endParaRPr/>
          </a:p>
          <a:p>
            <a:pPr indent="-317500" lvl="0" marL="457200" rtl="0" algn="l">
              <a:spcBef>
                <a:spcPts val="0"/>
              </a:spcBef>
              <a:spcAft>
                <a:spcPts val="0"/>
              </a:spcAft>
              <a:buSzPts val="1400"/>
              <a:buChar char="●"/>
            </a:pPr>
            <a:r>
              <a:rPr lang="en"/>
              <a:t>Sensitivity ~N</a:t>
            </a:r>
            <a:r>
              <a:rPr baseline="30000" lang="en"/>
              <a:t>1/4</a:t>
            </a:r>
            <a:r>
              <a:rPr lang="en">
                <a:solidFill>
                  <a:schemeClr val="dk1"/>
                </a:solidFill>
              </a:rPr>
              <a:t>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Allows for uncertainty in arrival times</a:t>
            </a:r>
            <a:endParaRPr>
              <a:solidFill>
                <a:schemeClr val="dk1"/>
              </a:solidFill>
            </a:endParaRPr>
          </a:p>
        </p:txBody>
      </p:sp>
      <p:sp>
        <p:nvSpPr>
          <p:cNvPr id="478" name="Google Shape;478;p64"/>
          <p:cNvSpPr txBox="1"/>
          <p:nvPr/>
        </p:nvSpPr>
        <p:spPr>
          <a:xfrm>
            <a:off x="195900" y="3042700"/>
            <a:ext cx="2647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t>Time-Stacking:</a:t>
            </a:r>
            <a:endParaRPr u="sng"/>
          </a:p>
          <a:p>
            <a:pPr indent="-317500" lvl="0" marL="457200" rtl="0" algn="l">
              <a:spcBef>
                <a:spcPts val="0"/>
              </a:spcBef>
              <a:spcAft>
                <a:spcPts val="0"/>
              </a:spcAft>
              <a:buSzPts val="1400"/>
              <a:buChar char="●"/>
            </a:pPr>
            <a:r>
              <a:rPr lang="en"/>
              <a:t>Combines timeseries data, makes one TF map</a:t>
            </a:r>
            <a:endParaRPr/>
          </a:p>
          <a:p>
            <a:pPr indent="-317500" lvl="0" marL="457200" rtl="0" algn="l">
              <a:spcBef>
                <a:spcPts val="0"/>
              </a:spcBef>
              <a:spcAft>
                <a:spcPts val="0"/>
              </a:spcAft>
              <a:buSzPts val="1400"/>
              <a:buChar char="●"/>
            </a:pPr>
            <a:r>
              <a:rPr lang="en"/>
              <a:t>Greater sensitivity ~N</a:t>
            </a:r>
            <a:r>
              <a:rPr baseline="30000" lang="en"/>
              <a:t>1/2</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If flares are out of phase they could interfere</a:t>
            </a:r>
            <a:endParaRPr>
              <a:solidFill>
                <a:schemeClr val="dk1"/>
              </a:solidFill>
            </a:endParaRPr>
          </a:p>
        </p:txBody>
      </p:sp>
      <p:sp>
        <p:nvSpPr>
          <p:cNvPr id="479" name="Google Shape;479;p64"/>
          <p:cNvSpPr txBox="1"/>
          <p:nvPr/>
        </p:nvSpPr>
        <p:spPr>
          <a:xfrm>
            <a:off x="0" y="4871300"/>
            <a:ext cx="5494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https://dcc.ligo.org/DocDB/0001/G090016/001/G090016-00.pdf</a:t>
            </a:r>
            <a:endParaRPr sz="1100"/>
          </a:p>
        </p:txBody>
      </p:sp>
      <p:sp>
        <p:nvSpPr>
          <p:cNvPr id="480" name="Google Shape;480;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Types of Flares to Stack:</a:t>
            </a:r>
            <a:endParaRPr b="1"/>
          </a:p>
        </p:txBody>
      </p:sp>
      <p:sp>
        <p:nvSpPr>
          <p:cNvPr id="486" name="Google Shape;486;p65"/>
          <p:cNvSpPr txBox="1"/>
          <p:nvPr>
            <p:ph idx="1" type="body"/>
          </p:nvPr>
        </p:nvSpPr>
        <p:spPr>
          <a:xfrm>
            <a:off x="311700" y="1152475"/>
            <a:ext cx="41445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u="sng">
                <a:solidFill>
                  <a:schemeClr val="dk1"/>
                </a:solidFill>
              </a:rPr>
              <a:t>Flare Storms:</a:t>
            </a:r>
            <a:r>
              <a:rPr lang="en" sz="1500">
                <a:solidFill>
                  <a:schemeClr val="dk1"/>
                </a:solidFill>
              </a:rPr>
              <a:t> ~10s of flares in minutes</a:t>
            </a:r>
            <a:endParaRPr sz="1500">
              <a:solidFill>
                <a:schemeClr val="dk1"/>
              </a:solidFill>
            </a:endParaRPr>
          </a:p>
          <a:p>
            <a:pPr indent="-323850" lvl="0" marL="457200" rtl="0" algn="l">
              <a:spcBef>
                <a:spcPts val="1200"/>
              </a:spcBef>
              <a:spcAft>
                <a:spcPts val="0"/>
              </a:spcAft>
              <a:buClr>
                <a:schemeClr val="dk1"/>
              </a:buClr>
              <a:buSzPts val="1500"/>
              <a:buChar char="●"/>
            </a:pPr>
            <a:r>
              <a:rPr lang="en" sz="1500">
                <a:solidFill>
                  <a:schemeClr val="dk1"/>
                </a:solidFill>
              </a:rPr>
              <a:t>SGR 1935+2154 at the time of FRB</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Kalmus’s analysis handled an instance of this:</a:t>
            </a:r>
            <a:endParaRPr sz="1500">
              <a:solidFill>
                <a:schemeClr val="dk1"/>
              </a:solidFill>
            </a:endParaRPr>
          </a:p>
        </p:txBody>
      </p:sp>
      <p:pic>
        <p:nvPicPr>
          <p:cNvPr id="487" name="Google Shape;487;p65"/>
          <p:cNvPicPr preferRelativeResize="0"/>
          <p:nvPr/>
        </p:nvPicPr>
        <p:blipFill>
          <a:blip r:embed="rId3">
            <a:alphaModFix/>
          </a:blip>
          <a:stretch>
            <a:fillRect/>
          </a:stretch>
        </p:blipFill>
        <p:spPr>
          <a:xfrm>
            <a:off x="152400" y="2724175"/>
            <a:ext cx="6324600" cy="2028825"/>
          </a:xfrm>
          <a:prstGeom prst="rect">
            <a:avLst/>
          </a:prstGeom>
          <a:noFill/>
          <a:ln>
            <a:noFill/>
          </a:ln>
        </p:spPr>
      </p:pic>
      <p:sp>
        <p:nvSpPr>
          <p:cNvPr id="488" name="Google Shape;488;p65"/>
          <p:cNvSpPr txBox="1"/>
          <p:nvPr/>
        </p:nvSpPr>
        <p:spPr>
          <a:xfrm>
            <a:off x="4863000" y="1132200"/>
            <a:ext cx="3969300" cy="147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u="sng"/>
              <a:t>Spread Out Flares:</a:t>
            </a:r>
            <a:r>
              <a:rPr lang="en" sz="1500"/>
              <a:t> ~10s of flares in a couple of days/weeks</a:t>
            </a:r>
            <a:endParaRPr sz="1500"/>
          </a:p>
          <a:p>
            <a:pPr indent="-323850" lvl="0" marL="457200" rtl="0" algn="l">
              <a:lnSpc>
                <a:spcPct val="115000"/>
              </a:lnSpc>
              <a:spcBef>
                <a:spcPts val="0"/>
              </a:spcBef>
              <a:spcAft>
                <a:spcPts val="0"/>
              </a:spcAft>
              <a:buSzPts val="1500"/>
              <a:buChar char="●"/>
            </a:pPr>
            <a:r>
              <a:rPr lang="en" sz="1500"/>
              <a:t>SGR 1935+2154 in O3</a:t>
            </a:r>
            <a:endParaRPr sz="1500"/>
          </a:p>
          <a:p>
            <a:pPr indent="-323850" lvl="0" marL="457200" rtl="0" algn="l">
              <a:lnSpc>
                <a:spcPct val="115000"/>
              </a:lnSpc>
              <a:spcBef>
                <a:spcPts val="0"/>
              </a:spcBef>
              <a:spcAft>
                <a:spcPts val="0"/>
              </a:spcAft>
              <a:buSzPts val="1500"/>
              <a:buChar char="●"/>
            </a:pPr>
            <a:r>
              <a:rPr lang="en" sz="1500"/>
              <a:t>Swift J1818.0-1607 in O3</a:t>
            </a:r>
            <a:endParaRPr sz="1500"/>
          </a:p>
          <a:p>
            <a:pPr indent="-323850" lvl="0" marL="457200" rtl="0" algn="l">
              <a:lnSpc>
                <a:spcPct val="115000"/>
              </a:lnSpc>
              <a:spcBef>
                <a:spcPts val="0"/>
              </a:spcBef>
              <a:spcAft>
                <a:spcPts val="0"/>
              </a:spcAft>
              <a:buSzPts val="1500"/>
              <a:buChar char="●"/>
            </a:pPr>
            <a:r>
              <a:rPr lang="en" sz="1500"/>
              <a:t>Most repeating FRBs</a:t>
            </a:r>
            <a:endParaRPr sz="1500"/>
          </a:p>
        </p:txBody>
      </p:sp>
      <p:sp>
        <p:nvSpPr>
          <p:cNvPr id="489" name="Google Shape;489;p65"/>
          <p:cNvSpPr txBox="1"/>
          <p:nvPr/>
        </p:nvSpPr>
        <p:spPr>
          <a:xfrm>
            <a:off x="6564775" y="2754075"/>
            <a:ext cx="22674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Each class may or may not have the same internal driving mechanism.  Our stacking method should be able to handle both together, or either one separately.</a:t>
            </a:r>
            <a:endParaRPr/>
          </a:p>
        </p:txBody>
      </p:sp>
      <p:sp>
        <p:nvSpPr>
          <p:cNvPr id="490" name="Google Shape;490;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ctrTitle"/>
          </p:nvPr>
        </p:nvSpPr>
        <p:spPr>
          <a:xfrm>
            <a:off x="311700" y="0"/>
            <a:ext cx="8520600" cy="91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lang="en" sz="3380"/>
              <a:t>Gravitational-wave observatories:</a:t>
            </a:r>
            <a:endParaRPr sz="3380"/>
          </a:p>
        </p:txBody>
      </p:sp>
      <p:pic>
        <p:nvPicPr>
          <p:cNvPr id="166" name="Google Shape;166;p30"/>
          <p:cNvPicPr preferRelativeResize="0"/>
          <p:nvPr/>
        </p:nvPicPr>
        <p:blipFill>
          <a:blip r:embed="rId3">
            <a:alphaModFix/>
          </a:blip>
          <a:stretch>
            <a:fillRect/>
          </a:stretch>
        </p:blipFill>
        <p:spPr>
          <a:xfrm>
            <a:off x="1200150" y="1242175"/>
            <a:ext cx="6743700" cy="1924050"/>
          </a:xfrm>
          <a:prstGeom prst="rect">
            <a:avLst/>
          </a:prstGeom>
          <a:noFill/>
          <a:ln>
            <a:noFill/>
          </a:ln>
        </p:spPr>
      </p:pic>
      <p:sp>
        <p:nvSpPr>
          <p:cNvPr id="167" name="Google Shape;167;p30"/>
          <p:cNvSpPr txBox="1"/>
          <p:nvPr/>
        </p:nvSpPr>
        <p:spPr>
          <a:xfrm>
            <a:off x="5347275" y="841975"/>
            <a:ext cx="191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LIGO Hanford (WA)</a:t>
            </a:r>
            <a:endParaRPr/>
          </a:p>
        </p:txBody>
      </p:sp>
      <p:sp>
        <p:nvSpPr>
          <p:cNvPr id="168" name="Google Shape;168;p30"/>
          <p:cNvSpPr txBox="1"/>
          <p:nvPr/>
        </p:nvSpPr>
        <p:spPr>
          <a:xfrm>
            <a:off x="1826675" y="841975"/>
            <a:ext cx="251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LIGO Livingston (LA)</a:t>
            </a:r>
            <a:endParaRPr/>
          </a:p>
        </p:txBody>
      </p:sp>
      <p:pic>
        <p:nvPicPr>
          <p:cNvPr id="169" name="Google Shape;169;p30"/>
          <p:cNvPicPr preferRelativeResize="0"/>
          <p:nvPr/>
        </p:nvPicPr>
        <p:blipFill>
          <a:blip r:embed="rId4">
            <a:alphaModFix/>
          </a:blip>
          <a:stretch>
            <a:fillRect/>
          </a:stretch>
        </p:blipFill>
        <p:spPr>
          <a:xfrm>
            <a:off x="3725350" y="3282575"/>
            <a:ext cx="4248150" cy="1524000"/>
          </a:xfrm>
          <a:prstGeom prst="rect">
            <a:avLst/>
          </a:prstGeom>
          <a:noFill/>
          <a:ln>
            <a:noFill/>
          </a:ln>
        </p:spPr>
      </p:pic>
      <p:sp>
        <p:nvSpPr>
          <p:cNvPr id="170" name="Google Shape;170;p30"/>
          <p:cNvSpPr txBox="1"/>
          <p:nvPr/>
        </p:nvSpPr>
        <p:spPr>
          <a:xfrm>
            <a:off x="1766575" y="3785525"/>
            <a:ext cx="1718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Virgo Observatory, Pisa, Italy</a:t>
            </a:r>
            <a:endParaRPr/>
          </a:p>
        </p:txBody>
      </p:sp>
      <p:sp>
        <p:nvSpPr>
          <p:cNvPr id="171" name="Google Shape;171;p30"/>
          <p:cNvSpPr txBox="1"/>
          <p:nvPr/>
        </p:nvSpPr>
        <p:spPr>
          <a:xfrm>
            <a:off x="192275" y="4506575"/>
            <a:ext cx="3160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https://www.aps.org/publications/apsnews/201710/virgo.cfm</a:t>
            </a:r>
            <a:endParaRPr sz="800"/>
          </a:p>
          <a:p>
            <a:pPr indent="0" lvl="0" marL="0" rtl="0" algn="l">
              <a:spcBef>
                <a:spcPts val="0"/>
              </a:spcBef>
              <a:spcAft>
                <a:spcPts val="0"/>
              </a:spcAft>
              <a:buNone/>
            </a:pPr>
            <a:r>
              <a:rPr lang="en" sz="800"/>
              <a:t>https://www.geekwire.com/2016/hanford-ligo-scientists-spill-gravitational-wave-secrets/</a:t>
            </a:r>
            <a:endParaRPr sz="800"/>
          </a:p>
          <a:p>
            <a:pPr indent="0" lvl="0" marL="0" rtl="0" algn="l">
              <a:spcBef>
                <a:spcPts val="0"/>
              </a:spcBef>
              <a:spcAft>
                <a:spcPts val="0"/>
              </a:spcAft>
              <a:buNone/>
            </a:pPr>
            <a:r>
              <a:rPr lang="en" sz="800"/>
              <a:t>https://www.ligo.caltech.edu/page/what-is-ligo</a:t>
            </a:r>
            <a:endParaRPr sz="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X-pipeline Modifications to handle Stacking:</a:t>
            </a:r>
            <a:endParaRPr b="1"/>
          </a:p>
        </p:txBody>
      </p:sp>
      <p:sp>
        <p:nvSpPr>
          <p:cNvPr id="496" name="Google Shape;496;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Currently, X-pipeline runs as a 2-part search</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1st stage: Identifies loud clusters and assigns each a series of properties (SNR, different measures of energy, peak time, peak frequency, etc.)</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2nd stage: takes the list of loud clusters and calculates optimal cuts to make based on WFs, signal consistency, etc.</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Uses these same cuts on the onsource and then looks at the most significant surviving triggers.</a:t>
            </a:r>
            <a:endParaRPr>
              <a:solidFill>
                <a:schemeClr val="dk1"/>
              </a:solidFill>
            </a:endParaRPr>
          </a:p>
        </p:txBody>
      </p:sp>
      <p:sp>
        <p:nvSpPr>
          <p:cNvPr id="497" name="Google Shape;497;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X-pipeline Modifications to handle Stacking:</a:t>
            </a:r>
            <a:endParaRPr b="1"/>
          </a:p>
        </p:txBody>
      </p:sp>
      <p:sp>
        <p:nvSpPr>
          <p:cNvPr id="503" name="Google Shape;503;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dk1"/>
                </a:solidFill>
              </a:rPr>
              <a:t>Currently, X-pipeline runs as a 2-part search</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1st stage: Identifies loud clusters and assigns each a series of properties (SNR, different measures of energy, peak time, peak frequency, etc.)</a:t>
            </a:r>
            <a:endParaRPr>
              <a:solidFill>
                <a:schemeClr val="dk1"/>
              </a:solidFill>
            </a:endParaRPr>
          </a:p>
          <a:p>
            <a:pPr indent="-342900" lvl="0" marL="457200" rtl="0" algn="l">
              <a:spcBef>
                <a:spcPts val="0"/>
              </a:spcBef>
              <a:spcAft>
                <a:spcPts val="0"/>
              </a:spcAft>
              <a:buClr>
                <a:schemeClr val="dk1"/>
              </a:buClr>
              <a:buSzPts val="1800"/>
              <a:buChar char="●"/>
            </a:pPr>
            <a:r>
              <a:rPr lang="en">
                <a:solidFill>
                  <a:srgbClr val="FF0000"/>
                </a:solidFill>
              </a:rPr>
              <a:t>Extra Step here for Stacking</a:t>
            </a:r>
            <a:r>
              <a:rPr lang="en">
                <a:solidFill>
                  <a:schemeClr val="dk1"/>
                </a:solidFill>
              </a:rPr>
              <a:t>: The onsource window is the time around each trigger (say -1s,+4s). So combine all the properties of the clusters within these times.  List of offsource triggers would be generated the same way for equally spaced times in time-slid data.</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2nd stage: takes the list of </a:t>
            </a:r>
            <a:r>
              <a:rPr lang="en">
                <a:solidFill>
                  <a:srgbClr val="FF0000"/>
                </a:solidFill>
              </a:rPr>
              <a:t>stacked</a:t>
            </a:r>
            <a:r>
              <a:rPr lang="en">
                <a:solidFill>
                  <a:schemeClr val="dk1"/>
                </a:solidFill>
              </a:rPr>
              <a:t> clusters and calculates optimal cuts to make based on WFs, signal consistency, etc.</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Uses these same cuts on the onsource and then looks at the most significant surviving triggers.</a:t>
            </a:r>
            <a:endParaRPr>
              <a:solidFill>
                <a:schemeClr val="dk1"/>
              </a:solidFill>
            </a:endParaRPr>
          </a:p>
        </p:txBody>
      </p:sp>
      <p:sp>
        <p:nvSpPr>
          <p:cNvPr id="504" name="Google Shape;504;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Statistics of what we actually stack:</a:t>
            </a:r>
            <a:endParaRPr b="1"/>
          </a:p>
        </p:txBody>
      </p:sp>
      <p:sp>
        <p:nvSpPr>
          <p:cNvPr id="510" name="Google Shape;510;p68"/>
          <p:cNvSpPr txBox="1"/>
          <p:nvPr>
            <p:ph idx="1" type="body"/>
          </p:nvPr>
        </p:nvSpPr>
        <p:spPr>
          <a:xfrm>
            <a:off x="311700" y="1152475"/>
            <a:ext cx="3361500" cy="3815100"/>
          </a:xfrm>
          <a:prstGeom prst="rect">
            <a:avLst/>
          </a:prstGeom>
        </p:spPr>
        <p:txBody>
          <a:bodyPr anchorCtr="0" anchor="t" bIns="91425" lIns="91425" spcFirstLastPara="1" rIns="91425" wrap="square" tIns="91425">
            <a:normAutofit fontScale="85000"/>
          </a:bodyPr>
          <a:lstStyle/>
          <a:p>
            <a:pPr indent="-325755" lvl="0" marL="457200" rtl="0" algn="l">
              <a:spcBef>
                <a:spcPts val="0"/>
              </a:spcBef>
              <a:spcAft>
                <a:spcPts val="0"/>
              </a:spcAft>
              <a:buClr>
                <a:schemeClr val="dk1"/>
              </a:buClr>
              <a:buSzPct val="100000"/>
              <a:buChar char="●"/>
            </a:pPr>
            <a:r>
              <a:rPr lang="en">
                <a:solidFill>
                  <a:schemeClr val="dk1"/>
                </a:solidFill>
              </a:rPr>
              <a:t>We end up with </a:t>
            </a:r>
            <a:r>
              <a:rPr lang="en" u="sng">
                <a:solidFill>
                  <a:schemeClr val="dk1"/>
                </a:solidFill>
              </a:rPr>
              <a:t>Time-Frequency bins</a:t>
            </a:r>
            <a:r>
              <a:rPr lang="en">
                <a:solidFill>
                  <a:schemeClr val="dk1"/>
                </a:solidFill>
              </a:rPr>
              <a:t>, each of which has as its significance (SNR) the sum of the significances of all clusters from all triggers which fell into that TF bin.</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Some TF bins have a significance of 0, which is fine.</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We calculate a p-value by looking at the number of TF bins louder than a specific bin</a:t>
            </a:r>
            <a:endParaRPr>
              <a:solidFill>
                <a:schemeClr val="dk1"/>
              </a:solidFill>
            </a:endParaRPr>
          </a:p>
          <a:p>
            <a:pPr indent="0" lvl="0" marL="0" rtl="0" algn="l">
              <a:spcBef>
                <a:spcPts val="1200"/>
              </a:spcBef>
              <a:spcAft>
                <a:spcPts val="1200"/>
              </a:spcAft>
              <a:buNone/>
            </a:pPr>
            <a:r>
              <a:t/>
            </a:r>
            <a:endParaRPr/>
          </a:p>
        </p:txBody>
      </p:sp>
      <p:pic>
        <p:nvPicPr>
          <p:cNvPr id="511" name="Google Shape;511;p68"/>
          <p:cNvPicPr preferRelativeResize="0"/>
          <p:nvPr/>
        </p:nvPicPr>
        <p:blipFill>
          <a:blip r:embed="rId3">
            <a:alphaModFix/>
          </a:blip>
          <a:stretch>
            <a:fillRect/>
          </a:stretch>
        </p:blipFill>
        <p:spPr>
          <a:xfrm>
            <a:off x="4201325" y="1152475"/>
            <a:ext cx="4097008" cy="572700"/>
          </a:xfrm>
          <a:prstGeom prst="rect">
            <a:avLst/>
          </a:prstGeom>
          <a:noFill/>
          <a:ln>
            <a:noFill/>
          </a:ln>
        </p:spPr>
      </p:pic>
      <p:sp>
        <p:nvSpPr>
          <p:cNvPr id="512" name="Google Shape;512;p68"/>
          <p:cNvSpPr txBox="1"/>
          <p:nvPr/>
        </p:nvSpPr>
        <p:spPr>
          <a:xfrm>
            <a:off x="4082600" y="1909625"/>
            <a:ext cx="44781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u="sng"/>
              <a:t>How Precise Can we get?</a:t>
            </a:r>
            <a:endParaRPr sz="1600" u="sng"/>
          </a:p>
          <a:p>
            <a:pPr indent="-330200" lvl="0" marL="457200" rtl="0" algn="l">
              <a:spcBef>
                <a:spcPts val="0"/>
              </a:spcBef>
              <a:spcAft>
                <a:spcPts val="0"/>
              </a:spcAft>
              <a:buSzPts val="1600"/>
              <a:buChar char="●"/>
            </a:pPr>
            <a:r>
              <a:rPr lang="en" sz="1600"/>
              <a:t>The limiting factor for the p-value (per frequency) is the number of time-bins available.</a:t>
            </a:r>
            <a:endParaRPr sz="1600"/>
          </a:p>
          <a:p>
            <a:pPr indent="-330200" lvl="0" marL="457200" rtl="0" algn="l">
              <a:spcBef>
                <a:spcPts val="0"/>
              </a:spcBef>
              <a:spcAft>
                <a:spcPts val="0"/>
              </a:spcAft>
              <a:buSzPts val="1600"/>
              <a:buChar char="●"/>
            </a:pPr>
            <a:r>
              <a:rPr lang="en" sz="1600"/>
              <a:t>Standard x-pipeline run has background length 10800s, we are using 64s blockTime (which implies five 3s circular timeslides, and 138 different 32s lags)</a:t>
            </a:r>
            <a:endParaRPr sz="1600"/>
          </a:p>
          <a:p>
            <a:pPr indent="-330200" lvl="0" marL="457200" rtl="0" algn="l">
              <a:spcBef>
                <a:spcPts val="0"/>
              </a:spcBef>
              <a:spcAft>
                <a:spcPts val="0"/>
              </a:spcAft>
              <a:buSzPts val="1600"/>
              <a:buChar char="●"/>
            </a:pPr>
            <a:r>
              <a:rPr lang="en" sz="1600"/>
              <a:t>Effective background time is 10800*138*5 = 7,452,000s. ⇒ 1,490,400 time-bins in each are 5s long.</a:t>
            </a:r>
            <a:endParaRPr sz="1600"/>
          </a:p>
          <a:p>
            <a:pPr indent="-330200" lvl="0" marL="457200" rtl="0" algn="l">
              <a:spcBef>
                <a:spcPts val="0"/>
              </a:spcBef>
              <a:spcAft>
                <a:spcPts val="0"/>
              </a:spcAft>
              <a:buClr>
                <a:srgbClr val="FF0000"/>
              </a:buClr>
              <a:buSzPts val="1600"/>
              <a:buChar char="●"/>
            </a:pPr>
            <a:r>
              <a:rPr lang="en" sz="1600">
                <a:solidFill>
                  <a:srgbClr val="FF0000"/>
                </a:solidFill>
              </a:rPr>
              <a:t>Minimum possible p-value is P=6.7X10</a:t>
            </a:r>
            <a:r>
              <a:rPr baseline="30000" lang="en" sz="1600">
                <a:solidFill>
                  <a:srgbClr val="FF0000"/>
                </a:solidFill>
              </a:rPr>
              <a:t>-7</a:t>
            </a:r>
            <a:endParaRPr baseline="30000" sz="1600">
              <a:solidFill>
                <a:srgbClr val="FF0000"/>
              </a:solidFill>
            </a:endParaRPr>
          </a:p>
        </p:txBody>
      </p:sp>
      <p:sp>
        <p:nvSpPr>
          <p:cNvPr id="513" name="Google Shape;513;p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id="518" name="Google Shape;518;p69"/>
          <p:cNvPicPr preferRelativeResize="0"/>
          <p:nvPr/>
        </p:nvPicPr>
        <p:blipFill>
          <a:blip r:embed="rId3">
            <a:alphaModFix/>
          </a:blip>
          <a:stretch>
            <a:fillRect/>
          </a:stretch>
        </p:blipFill>
        <p:spPr>
          <a:xfrm>
            <a:off x="0" y="1066550"/>
            <a:ext cx="9144001" cy="4076950"/>
          </a:xfrm>
          <a:prstGeom prst="rect">
            <a:avLst/>
          </a:prstGeom>
          <a:noFill/>
          <a:ln>
            <a:noFill/>
          </a:ln>
        </p:spPr>
      </p:pic>
      <p:sp>
        <p:nvSpPr>
          <p:cNvPr id="519" name="Google Shape;519;p69"/>
          <p:cNvSpPr txBox="1"/>
          <p:nvPr/>
        </p:nvSpPr>
        <p:spPr>
          <a:xfrm>
            <a:off x="65550" y="120125"/>
            <a:ext cx="9012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We’ve made a stacking branch of X-pipeline with the infrastructure to do the added steps before the post-processing:</a:t>
            </a:r>
            <a:endParaRPr sz="2000"/>
          </a:p>
        </p:txBody>
      </p:sp>
      <p:sp>
        <p:nvSpPr>
          <p:cNvPr id="520" name="Google Shape;520;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id="525" name="Google Shape;525;p70"/>
          <p:cNvPicPr preferRelativeResize="0"/>
          <p:nvPr/>
        </p:nvPicPr>
        <p:blipFill>
          <a:blip r:embed="rId3">
            <a:alphaModFix/>
          </a:blip>
          <a:stretch>
            <a:fillRect/>
          </a:stretch>
        </p:blipFill>
        <p:spPr>
          <a:xfrm>
            <a:off x="1676400" y="1876425"/>
            <a:ext cx="7467600" cy="3267075"/>
          </a:xfrm>
          <a:prstGeom prst="rect">
            <a:avLst/>
          </a:prstGeom>
          <a:noFill/>
          <a:ln>
            <a:noFill/>
          </a:ln>
        </p:spPr>
      </p:pic>
      <p:cxnSp>
        <p:nvCxnSpPr>
          <p:cNvPr id="526" name="Google Shape;526;p70"/>
          <p:cNvCxnSpPr/>
          <p:nvPr/>
        </p:nvCxnSpPr>
        <p:spPr>
          <a:xfrm flipH="1" rot="10800000">
            <a:off x="1741150" y="4302150"/>
            <a:ext cx="1202700" cy="12900"/>
          </a:xfrm>
          <a:prstGeom prst="straightConnector1">
            <a:avLst/>
          </a:prstGeom>
          <a:noFill/>
          <a:ln cap="flat" cmpd="sng" w="9525">
            <a:solidFill>
              <a:schemeClr val="dk2"/>
            </a:solidFill>
            <a:prstDash val="solid"/>
            <a:round/>
            <a:headEnd len="med" w="med" type="none"/>
            <a:tailEnd len="med" w="med" type="triangle"/>
          </a:ln>
        </p:spPr>
      </p:cxnSp>
      <p:sp>
        <p:nvSpPr>
          <p:cNvPr id="527" name="Google Shape;527;p70"/>
          <p:cNvSpPr txBox="1"/>
          <p:nvPr/>
        </p:nvSpPr>
        <p:spPr>
          <a:xfrm>
            <a:off x="154600" y="3534550"/>
            <a:ext cx="1586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X-pipeline clusters dis-proportionally grouped in certain frequency bins</a:t>
            </a:r>
            <a:endParaRPr/>
          </a:p>
        </p:txBody>
      </p:sp>
      <p:sp>
        <p:nvSpPr>
          <p:cNvPr id="528" name="Google Shape;528;p70"/>
          <p:cNvSpPr txBox="1"/>
          <p:nvPr/>
        </p:nvSpPr>
        <p:spPr>
          <a:xfrm>
            <a:off x="154600" y="0"/>
            <a:ext cx="48492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t>A Very Preliminary Study</a:t>
            </a:r>
            <a:r>
              <a:rPr lang="en" sz="2000"/>
              <a:t>:</a:t>
            </a:r>
            <a:endParaRPr sz="2000"/>
          </a:p>
          <a:p>
            <a:pPr indent="-311150" lvl="0" marL="457200" rtl="0" algn="l">
              <a:spcBef>
                <a:spcPts val="0"/>
              </a:spcBef>
              <a:spcAft>
                <a:spcPts val="0"/>
              </a:spcAft>
              <a:buSzPts val="1300"/>
              <a:buChar char="●"/>
            </a:pPr>
            <a:r>
              <a:rPr lang="en" sz="1300"/>
              <a:t>I took 57 background segments from the same trigger, pretended they were 57 different triggers, stacked them, and then plotted the energy in each Time-Frequency bin.</a:t>
            </a:r>
            <a:endParaRPr sz="1300"/>
          </a:p>
          <a:p>
            <a:pPr indent="-311150" lvl="0" marL="457200" rtl="0" algn="l">
              <a:spcBef>
                <a:spcPts val="0"/>
              </a:spcBef>
              <a:spcAft>
                <a:spcPts val="0"/>
              </a:spcAft>
              <a:buSzPts val="1300"/>
              <a:buChar char="●"/>
            </a:pPr>
            <a:r>
              <a:rPr lang="en" sz="1300"/>
              <a:t>5s time-bins, 100Hz frequency bins (1kHz - 3kHz)</a:t>
            </a:r>
            <a:endParaRPr sz="1300"/>
          </a:p>
          <a:p>
            <a:pPr indent="-311150" lvl="0" marL="457200" rtl="0" algn="l">
              <a:spcBef>
                <a:spcPts val="0"/>
              </a:spcBef>
              <a:spcAft>
                <a:spcPts val="0"/>
              </a:spcAft>
              <a:buSzPts val="1300"/>
              <a:buChar char="●"/>
            </a:pPr>
            <a:r>
              <a:rPr lang="en" sz="1300"/>
              <a:t>X-pipeline does whiten the data, but some frequency bins still have disproportionately many clusters</a:t>
            </a:r>
            <a:endParaRPr sz="1300"/>
          </a:p>
        </p:txBody>
      </p:sp>
      <p:sp>
        <p:nvSpPr>
          <p:cNvPr id="529" name="Google Shape;529;p70"/>
          <p:cNvSpPr txBox="1"/>
          <p:nvPr/>
        </p:nvSpPr>
        <p:spPr>
          <a:xfrm>
            <a:off x="5003800" y="205450"/>
            <a:ext cx="38895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t>Solution:</a:t>
            </a:r>
            <a:endParaRPr sz="1800" u="sng"/>
          </a:p>
          <a:p>
            <a:pPr indent="-317500" lvl="0" marL="457200" rtl="0" algn="l">
              <a:spcBef>
                <a:spcPts val="0"/>
              </a:spcBef>
              <a:spcAft>
                <a:spcPts val="0"/>
              </a:spcAft>
              <a:buSzPts val="1400"/>
              <a:buChar char="●"/>
            </a:pPr>
            <a:r>
              <a:rPr lang="en"/>
              <a:t>We examine each frequency bin independently (each on-source frequency is compared to the off-source at that frequency).</a:t>
            </a:r>
            <a:endParaRPr/>
          </a:p>
          <a:p>
            <a:pPr indent="-317500" lvl="0" marL="457200" rtl="0" algn="l">
              <a:spcBef>
                <a:spcPts val="0"/>
              </a:spcBef>
              <a:spcAft>
                <a:spcPts val="0"/>
              </a:spcAft>
              <a:buSzPts val="1400"/>
              <a:buChar char="●"/>
            </a:pPr>
            <a:r>
              <a:rPr lang="en"/>
              <a:t>This will leave us with a distribution of p-values.</a:t>
            </a:r>
            <a:endParaRPr/>
          </a:p>
        </p:txBody>
      </p:sp>
      <p:sp>
        <p:nvSpPr>
          <p:cNvPr id="530" name="Google Shape;530;p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Sensitivity studies</a:t>
            </a:r>
            <a:r>
              <a:rPr lang="en"/>
              <a:t> </a:t>
            </a:r>
            <a:r>
              <a:rPr lang="en"/>
              <a:t>- </a:t>
            </a:r>
            <a:r>
              <a:rPr lang="en" sz="1911"/>
              <a:t>Stacking the O3 flares from SGR 1935+2154</a:t>
            </a:r>
            <a:endParaRPr sz="1911"/>
          </a:p>
        </p:txBody>
      </p:sp>
      <p:sp>
        <p:nvSpPr>
          <p:cNvPr id="536" name="Google Shape;536;p71"/>
          <p:cNvSpPr txBox="1"/>
          <p:nvPr>
            <p:ph idx="1" type="body"/>
          </p:nvPr>
        </p:nvSpPr>
        <p:spPr>
          <a:xfrm>
            <a:off x="311700" y="1152475"/>
            <a:ext cx="4260300" cy="1419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We search in 100Hz frequency-bins, specifically between 1500Hz - 1600Hz</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5s time-bins</a:t>
            </a:r>
            <a:endParaRPr>
              <a:solidFill>
                <a:schemeClr val="dk1"/>
              </a:solidFill>
            </a:endParaRPr>
          </a:p>
        </p:txBody>
      </p:sp>
      <p:sp>
        <p:nvSpPr>
          <p:cNvPr id="537" name="Google Shape;537;p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38" name="Google Shape;538;p71"/>
          <p:cNvPicPr preferRelativeResize="0"/>
          <p:nvPr/>
        </p:nvPicPr>
        <p:blipFill>
          <a:blip r:embed="rId3">
            <a:alphaModFix/>
          </a:blip>
          <a:stretch>
            <a:fillRect/>
          </a:stretch>
        </p:blipFill>
        <p:spPr>
          <a:xfrm>
            <a:off x="3995700" y="1017725"/>
            <a:ext cx="4476750" cy="39624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Sensitivity studies</a:t>
            </a:r>
            <a:r>
              <a:rPr lang="en"/>
              <a:t> - </a:t>
            </a:r>
            <a:r>
              <a:rPr lang="en" sz="1911"/>
              <a:t>Stacking the O3 flares from SGR 1935+2154</a:t>
            </a:r>
            <a:endParaRPr sz="1911"/>
          </a:p>
        </p:txBody>
      </p:sp>
      <p:sp>
        <p:nvSpPr>
          <p:cNvPr id="544" name="Google Shape;544;p72"/>
          <p:cNvSpPr txBox="1"/>
          <p:nvPr>
            <p:ph idx="1" type="body"/>
          </p:nvPr>
        </p:nvSpPr>
        <p:spPr>
          <a:xfrm>
            <a:off x="311700" y="1152475"/>
            <a:ext cx="4260300" cy="1419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We search in 100Hz frequency-bins, specifically between 1500Hz - 1600Hz</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5s time-bins</a:t>
            </a:r>
            <a:endParaRPr>
              <a:solidFill>
                <a:schemeClr val="dk1"/>
              </a:solidFill>
            </a:endParaRPr>
          </a:p>
        </p:txBody>
      </p:sp>
      <p:sp>
        <p:nvSpPr>
          <p:cNvPr id="545" name="Google Shape;545;p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46" name="Google Shape;546;p72"/>
          <p:cNvPicPr preferRelativeResize="0"/>
          <p:nvPr/>
        </p:nvPicPr>
        <p:blipFill>
          <a:blip r:embed="rId3">
            <a:alphaModFix/>
          </a:blip>
          <a:stretch>
            <a:fillRect/>
          </a:stretch>
        </p:blipFill>
        <p:spPr>
          <a:xfrm>
            <a:off x="3995700" y="1017725"/>
            <a:ext cx="4476750" cy="3962400"/>
          </a:xfrm>
          <a:prstGeom prst="rect">
            <a:avLst/>
          </a:prstGeom>
          <a:noFill/>
          <a:ln>
            <a:noFill/>
          </a:ln>
        </p:spPr>
      </p:pic>
      <p:pic>
        <p:nvPicPr>
          <p:cNvPr id="547" name="Google Shape;547;p72"/>
          <p:cNvPicPr preferRelativeResize="0"/>
          <p:nvPr/>
        </p:nvPicPr>
        <p:blipFill>
          <a:blip r:embed="rId4">
            <a:alphaModFix/>
          </a:blip>
          <a:stretch>
            <a:fillRect/>
          </a:stretch>
        </p:blipFill>
        <p:spPr>
          <a:xfrm>
            <a:off x="3976650" y="1027250"/>
            <a:ext cx="4514850" cy="39433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Sensitivity studies</a:t>
            </a:r>
            <a:r>
              <a:rPr lang="en"/>
              <a:t> - </a:t>
            </a:r>
            <a:r>
              <a:rPr lang="en" sz="1911"/>
              <a:t>Stacking the O3 flares from SGR 1935+2154</a:t>
            </a:r>
            <a:endParaRPr sz="1911"/>
          </a:p>
        </p:txBody>
      </p:sp>
      <p:sp>
        <p:nvSpPr>
          <p:cNvPr id="553" name="Google Shape;553;p73"/>
          <p:cNvSpPr txBox="1"/>
          <p:nvPr>
            <p:ph idx="1" type="body"/>
          </p:nvPr>
        </p:nvSpPr>
        <p:spPr>
          <a:xfrm>
            <a:off x="311700" y="1152475"/>
            <a:ext cx="4260300" cy="1419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We search in 100Hz frequency-bins, specifically between 1500Hz - 1600Hz</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5s time-bins</a:t>
            </a:r>
            <a:endParaRPr>
              <a:solidFill>
                <a:schemeClr val="dk1"/>
              </a:solidFill>
            </a:endParaRPr>
          </a:p>
        </p:txBody>
      </p:sp>
      <p:sp>
        <p:nvSpPr>
          <p:cNvPr id="554" name="Google Shape;554;p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55" name="Google Shape;555;p73"/>
          <p:cNvPicPr preferRelativeResize="0"/>
          <p:nvPr/>
        </p:nvPicPr>
        <p:blipFill>
          <a:blip r:embed="rId3">
            <a:alphaModFix/>
          </a:blip>
          <a:stretch>
            <a:fillRect/>
          </a:stretch>
        </p:blipFill>
        <p:spPr>
          <a:xfrm>
            <a:off x="3995700" y="1017725"/>
            <a:ext cx="4476750" cy="3962400"/>
          </a:xfrm>
          <a:prstGeom prst="rect">
            <a:avLst/>
          </a:prstGeom>
          <a:noFill/>
          <a:ln>
            <a:noFill/>
          </a:ln>
        </p:spPr>
      </p:pic>
      <p:pic>
        <p:nvPicPr>
          <p:cNvPr id="556" name="Google Shape;556;p73"/>
          <p:cNvPicPr preferRelativeResize="0"/>
          <p:nvPr/>
        </p:nvPicPr>
        <p:blipFill>
          <a:blip r:embed="rId4">
            <a:alphaModFix/>
          </a:blip>
          <a:stretch>
            <a:fillRect/>
          </a:stretch>
        </p:blipFill>
        <p:spPr>
          <a:xfrm>
            <a:off x="3986175" y="1017725"/>
            <a:ext cx="4495800" cy="3962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Sensitivity studies</a:t>
            </a:r>
            <a:r>
              <a:rPr lang="en"/>
              <a:t> - </a:t>
            </a:r>
            <a:r>
              <a:rPr lang="en" sz="1911"/>
              <a:t>Stacking the O3 flares from SGR 1935+2154</a:t>
            </a:r>
            <a:endParaRPr sz="1911"/>
          </a:p>
        </p:txBody>
      </p:sp>
      <p:sp>
        <p:nvSpPr>
          <p:cNvPr id="562" name="Google Shape;562;p74"/>
          <p:cNvSpPr txBox="1"/>
          <p:nvPr>
            <p:ph idx="1" type="body"/>
          </p:nvPr>
        </p:nvSpPr>
        <p:spPr>
          <a:xfrm>
            <a:off x="311700" y="1152475"/>
            <a:ext cx="4260300" cy="1419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We search in 100Hz frequency-bins, specifically between 1500Hz - 1600Hz</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5s time-bins</a:t>
            </a:r>
            <a:endParaRPr>
              <a:solidFill>
                <a:schemeClr val="dk1"/>
              </a:solidFill>
            </a:endParaRPr>
          </a:p>
        </p:txBody>
      </p:sp>
      <p:sp>
        <p:nvSpPr>
          <p:cNvPr id="563" name="Google Shape;563;p7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64" name="Google Shape;564;p74"/>
          <p:cNvPicPr preferRelativeResize="0"/>
          <p:nvPr/>
        </p:nvPicPr>
        <p:blipFill>
          <a:blip r:embed="rId3">
            <a:alphaModFix/>
          </a:blip>
          <a:stretch>
            <a:fillRect/>
          </a:stretch>
        </p:blipFill>
        <p:spPr>
          <a:xfrm>
            <a:off x="3995700" y="1017725"/>
            <a:ext cx="4476750" cy="3962400"/>
          </a:xfrm>
          <a:prstGeom prst="rect">
            <a:avLst/>
          </a:prstGeom>
          <a:noFill/>
          <a:ln>
            <a:noFill/>
          </a:ln>
        </p:spPr>
      </p:pic>
      <p:pic>
        <p:nvPicPr>
          <p:cNvPr id="565" name="Google Shape;565;p74"/>
          <p:cNvPicPr preferRelativeResize="0"/>
          <p:nvPr/>
        </p:nvPicPr>
        <p:blipFill>
          <a:blip r:embed="rId4">
            <a:alphaModFix/>
          </a:blip>
          <a:stretch>
            <a:fillRect/>
          </a:stretch>
        </p:blipFill>
        <p:spPr>
          <a:xfrm>
            <a:off x="3986175" y="1017725"/>
            <a:ext cx="4495800" cy="3962400"/>
          </a:xfrm>
          <a:prstGeom prst="rect">
            <a:avLst/>
          </a:prstGeom>
          <a:noFill/>
          <a:ln>
            <a:noFill/>
          </a:ln>
        </p:spPr>
      </p:pic>
      <p:pic>
        <p:nvPicPr>
          <p:cNvPr id="566" name="Google Shape;566;p74"/>
          <p:cNvPicPr preferRelativeResize="0"/>
          <p:nvPr/>
        </p:nvPicPr>
        <p:blipFill>
          <a:blip r:embed="rId5">
            <a:alphaModFix/>
          </a:blip>
          <a:stretch>
            <a:fillRect/>
          </a:stretch>
        </p:blipFill>
        <p:spPr>
          <a:xfrm>
            <a:off x="4005225" y="1017725"/>
            <a:ext cx="4457700" cy="39624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990"/>
              <a:buFont typeface="Arial"/>
              <a:buNone/>
            </a:pPr>
            <a:r>
              <a:rPr lang="en" sz="2220"/>
              <a:t>Assume that a p-value of 0.0005 constitutes an ‘interesting’ event.</a:t>
            </a:r>
            <a:endParaRPr sz="1911"/>
          </a:p>
        </p:txBody>
      </p:sp>
      <p:sp>
        <p:nvSpPr>
          <p:cNvPr id="572" name="Google Shape;572;p75"/>
          <p:cNvSpPr txBox="1"/>
          <p:nvPr>
            <p:ph idx="1" type="body"/>
          </p:nvPr>
        </p:nvSpPr>
        <p:spPr>
          <a:xfrm>
            <a:off x="311700" y="1152475"/>
            <a:ext cx="3543600" cy="3111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We can use the significance distribution of the stacked bins to estimate the threshold significance of the stack that would yield this p-value.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Mean significance of unstacked event to give us that p-value is the threshold stacked significance/N</a:t>
            </a:r>
            <a:endParaRPr>
              <a:solidFill>
                <a:schemeClr val="dk1"/>
              </a:solidFill>
            </a:endParaRPr>
          </a:p>
        </p:txBody>
      </p:sp>
      <p:sp>
        <p:nvSpPr>
          <p:cNvPr id="573" name="Google Shape;573;p7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74" name="Google Shape;574;p75"/>
          <p:cNvPicPr preferRelativeResize="0"/>
          <p:nvPr/>
        </p:nvPicPr>
        <p:blipFill>
          <a:blip r:embed="rId3">
            <a:alphaModFix/>
          </a:blip>
          <a:stretch>
            <a:fillRect/>
          </a:stretch>
        </p:blipFill>
        <p:spPr>
          <a:xfrm>
            <a:off x="3995700" y="1017725"/>
            <a:ext cx="4476750" cy="3962400"/>
          </a:xfrm>
          <a:prstGeom prst="rect">
            <a:avLst/>
          </a:prstGeom>
          <a:noFill/>
          <a:ln>
            <a:noFill/>
          </a:ln>
        </p:spPr>
      </p:pic>
      <p:pic>
        <p:nvPicPr>
          <p:cNvPr id="575" name="Google Shape;575;p75"/>
          <p:cNvPicPr preferRelativeResize="0"/>
          <p:nvPr/>
        </p:nvPicPr>
        <p:blipFill>
          <a:blip r:embed="rId4">
            <a:alphaModFix/>
          </a:blip>
          <a:stretch>
            <a:fillRect/>
          </a:stretch>
        </p:blipFill>
        <p:spPr>
          <a:xfrm>
            <a:off x="3986175" y="1017725"/>
            <a:ext cx="4495800" cy="3962400"/>
          </a:xfrm>
          <a:prstGeom prst="rect">
            <a:avLst/>
          </a:prstGeom>
          <a:noFill/>
          <a:ln>
            <a:noFill/>
          </a:ln>
        </p:spPr>
      </p:pic>
      <p:pic>
        <p:nvPicPr>
          <p:cNvPr id="576" name="Google Shape;576;p75"/>
          <p:cNvPicPr preferRelativeResize="0"/>
          <p:nvPr/>
        </p:nvPicPr>
        <p:blipFill>
          <a:blip r:embed="rId5">
            <a:alphaModFix/>
          </a:blip>
          <a:stretch>
            <a:fillRect/>
          </a:stretch>
        </p:blipFill>
        <p:spPr>
          <a:xfrm>
            <a:off x="4005225" y="1017725"/>
            <a:ext cx="4457700" cy="3962400"/>
          </a:xfrm>
          <a:prstGeom prst="rect">
            <a:avLst/>
          </a:prstGeom>
          <a:noFill/>
          <a:ln>
            <a:noFill/>
          </a:ln>
        </p:spPr>
      </p:pic>
      <p:pic>
        <p:nvPicPr>
          <p:cNvPr id="577" name="Google Shape;577;p75"/>
          <p:cNvPicPr preferRelativeResize="0"/>
          <p:nvPr/>
        </p:nvPicPr>
        <p:blipFill>
          <a:blip r:embed="rId6">
            <a:alphaModFix/>
          </a:blip>
          <a:stretch>
            <a:fillRect/>
          </a:stretch>
        </p:blipFill>
        <p:spPr>
          <a:xfrm>
            <a:off x="-101300" y="4398525"/>
            <a:ext cx="4097008" cy="57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
                <a:latin typeface="Arial"/>
                <a:ea typeface="Arial"/>
                <a:cs typeface="Arial"/>
                <a:sym typeface="Arial"/>
              </a:rPr>
              <a:t>LIGO optical setup</a:t>
            </a:r>
            <a:endParaRPr>
              <a:latin typeface="Arial"/>
              <a:ea typeface="Arial"/>
              <a:cs typeface="Arial"/>
              <a:sym typeface="Arial"/>
            </a:endParaRPr>
          </a:p>
        </p:txBody>
      </p:sp>
      <p:pic>
        <p:nvPicPr>
          <p:cNvPr id="177" name="Google Shape;177;p31"/>
          <p:cNvPicPr preferRelativeResize="0"/>
          <p:nvPr/>
        </p:nvPicPr>
        <p:blipFill rotWithShape="1">
          <a:blip r:embed="rId3">
            <a:alphaModFix/>
          </a:blip>
          <a:srcRect b="0" l="0" r="0" t="0"/>
          <a:stretch/>
        </p:blipFill>
        <p:spPr>
          <a:xfrm>
            <a:off x="3923438" y="1063375"/>
            <a:ext cx="5035152" cy="3736181"/>
          </a:xfrm>
          <a:prstGeom prst="rect">
            <a:avLst/>
          </a:prstGeom>
          <a:noFill/>
          <a:ln>
            <a:noFill/>
          </a:ln>
        </p:spPr>
      </p:pic>
      <p:sp>
        <p:nvSpPr>
          <p:cNvPr id="178" name="Google Shape;178;p31"/>
          <p:cNvSpPr txBox="1"/>
          <p:nvPr/>
        </p:nvSpPr>
        <p:spPr>
          <a:xfrm>
            <a:off x="342050" y="1831375"/>
            <a:ext cx="3581400" cy="2308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Char char="•"/>
            </a:pPr>
            <a:r>
              <a:rPr lang="en" sz="1600">
                <a:solidFill>
                  <a:schemeClr val="dk1"/>
                </a:solidFill>
              </a:rPr>
              <a:t>Observatories combine a Michelson interferometer with two 4km Fabry-Perot cavities</a:t>
            </a:r>
            <a:endParaRPr/>
          </a:p>
          <a:p>
            <a:pPr indent="-285750" lvl="0" marL="285750" marR="0" rtl="0" algn="l">
              <a:spcBef>
                <a:spcPts val="0"/>
              </a:spcBef>
              <a:spcAft>
                <a:spcPts val="0"/>
              </a:spcAft>
              <a:buClr>
                <a:schemeClr val="dk1"/>
              </a:buClr>
              <a:buSzPts val="1600"/>
              <a:buChar char="•"/>
            </a:pPr>
            <a:r>
              <a:rPr lang="en" sz="1600">
                <a:solidFill>
                  <a:schemeClr val="dk1"/>
                </a:solidFill>
              </a:rPr>
              <a:t>Measures the difference in arm length (DARM) by measuring the phase difference.  </a:t>
            </a:r>
            <a:endParaRPr sz="1600">
              <a:solidFill>
                <a:schemeClr val="dk1"/>
              </a:solidFill>
            </a:endParaRPr>
          </a:p>
          <a:p>
            <a:pPr indent="-285750" lvl="0" marL="285750" marR="0" rtl="0" algn="l">
              <a:spcBef>
                <a:spcPts val="0"/>
              </a:spcBef>
              <a:spcAft>
                <a:spcPts val="0"/>
              </a:spcAft>
              <a:buClr>
                <a:schemeClr val="dk1"/>
              </a:buClr>
              <a:buSzPts val="1600"/>
              <a:buChar char="•"/>
            </a:pPr>
            <a:r>
              <a:rPr lang="en" sz="1600">
                <a:solidFill>
                  <a:schemeClr val="dk1"/>
                </a:solidFill>
              </a:rPr>
              <a:t>Power is built up in stages before it reaches the Fabry-Perot cavities.</a:t>
            </a:r>
            <a:endParaRPr>
              <a:solidFill>
                <a:schemeClr val="dk1"/>
              </a:solidFill>
            </a:endParaRPr>
          </a:p>
        </p:txBody>
      </p:sp>
      <p:sp>
        <p:nvSpPr>
          <p:cNvPr id="179" name="Google Shape;179;p31"/>
          <p:cNvSpPr txBox="1"/>
          <p:nvPr/>
        </p:nvSpPr>
        <p:spPr>
          <a:xfrm>
            <a:off x="528775" y="4799550"/>
            <a:ext cx="390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http://dx.doi.org/10.1088/0264-9381/32/7/074001</a:t>
            </a:r>
            <a:endParaRPr>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7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990"/>
              <a:buFont typeface="Arial"/>
              <a:buNone/>
            </a:pPr>
            <a:r>
              <a:rPr lang="en" sz="2220"/>
              <a:t>Assume that a p-value of 0.0005 constitutes an ‘interesting’ event.</a:t>
            </a:r>
            <a:endParaRPr sz="1911"/>
          </a:p>
        </p:txBody>
      </p:sp>
      <p:sp>
        <p:nvSpPr>
          <p:cNvPr id="583" name="Google Shape;583;p76"/>
          <p:cNvSpPr txBox="1"/>
          <p:nvPr>
            <p:ph idx="1" type="body"/>
          </p:nvPr>
        </p:nvSpPr>
        <p:spPr>
          <a:xfrm>
            <a:off x="311700" y="1152475"/>
            <a:ext cx="3543600" cy="3111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We can use the significance distribution of the stacked bins to estimate the threshold significance of the stack that would yield this p-value.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Mean significance of unstacked event to give us that p-value is the threshold stacked significance/N</a:t>
            </a:r>
            <a:endParaRPr>
              <a:solidFill>
                <a:schemeClr val="dk1"/>
              </a:solidFill>
            </a:endParaRPr>
          </a:p>
        </p:txBody>
      </p:sp>
      <p:sp>
        <p:nvSpPr>
          <p:cNvPr id="584" name="Google Shape;584;p7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85" name="Google Shape;585;p76"/>
          <p:cNvPicPr preferRelativeResize="0"/>
          <p:nvPr/>
        </p:nvPicPr>
        <p:blipFill>
          <a:blip r:embed="rId3">
            <a:alphaModFix/>
          </a:blip>
          <a:stretch>
            <a:fillRect/>
          </a:stretch>
        </p:blipFill>
        <p:spPr>
          <a:xfrm>
            <a:off x="-101300" y="4398525"/>
            <a:ext cx="4097008" cy="572700"/>
          </a:xfrm>
          <a:prstGeom prst="rect">
            <a:avLst/>
          </a:prstGeom>
          <a:noFill/>
          <a:ln>
            <a:noFill/>
          </a:ln>
        </p:spPr>
      </p:pic>
      <p:pic>
        <p:nvPicPr>
          <p:cNvPr id="586" name="Google Shape;586;p76"/>
          <p:cNvPicPr preferRelativeResize="0"/>
          <p:nvPr/>
        </p:nvPicPr>
        <p:blipFill>
          <a:blip r:embed="rId4">
            <a:alphaModFix/>
          </a:blip>
          <a:stretch>
            <a:fillRect/>
          </a:stretch>
        </p:blipFill>
        <p:spPr>
          <a:xfrm>
            <a:off x="3995688" y="1065975"/>
            <a:ext cx="4562475" cy="39052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7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466"/>
              <a:t>Assume that a p-value of 0.0005 constitutes an ‘interesting’ event</a:t>
            </a:r>
            <a:r>
              <a:rPr lang="en"/>
              <a:t>.</a:t>
            </a:r>
            <a:endParaRPr/>
          </a:p>
        </p:txBody>
      </p:sp>
      <p:sp>
        <p:nvSpPr>
          <p:cNvPr id="592" name="Google Shape;592;p77"/>
          <p:cNvSpPr txBox="1"/>
          <p:nvPr>
            <p:ph idx="1" type="body"/>
          </p:nvPr>
        </p:nvSpPr>
        <p:spPr>
          <a:xfrm>
            <a:off x="311700" y="1428738"/>
            <a:ext cx="4260300" cy="20928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5532">
                <a:solidFill>
                  <a:schemeClr val="dk1"/>
                </a:solidFill>
              </a:rPr>
              <a:t>We plot the mean significance needed to achieve a specific p-value, and see that we need less significance with more triggers.</a:t>
            </a:r>
            <a:endParaRPr sz="5532">
              <a:solidFill>
                <a:schemeClr val="dk1"/>
              </a:solidFill>
            </a:endParaRPr>
          </a:p>
          <a:p>
            <a:pPr indent="0" lvl="0" marL="0" rtl="0" algn="l">
              <a:spcBef>
                <a:spcPts val="1200"/>
              </a:spcBef>
              <a:spcAft>
                <a:spcPts val="0"/>
              </a:spcAft>
              <a:buNone/>
            </a:pPr>
            <a:r>
              <a:rPr lang="en" sz="5532">
                <a:solidFill>
                  <a:schemeClr val="dk1"/>
                </a:solidFill>
              </a:rPr>
              <a:t>The mean significance to get a specific p-value does generally drop as we stack more triggers, and falls as low as 4.9 for 17 triggers (greatly improved from 12.9 for 1 trigger!)</a:t>
            </a:r>
            <a:endParaRPr sz="5532">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593" name="Google Shape;593;p77"/>
          <p:cNvSpPr txBox="1"/>
          <p:nvPr/>
        </p:nvSpPr>
        <p:spPr>
          <a:xfrm>
            <a:off x="679200" y="3816050"/>
            <a:ext cx="3736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Value for N=1 case is taken from the distribution of standard x-pipeline outputs, without stacking</a:t>
            </a:r>
            <a:endParaRPr sz="1300"/>
          </a:p>
        </p:txBody>
      </p:sp>
      <p:sp>
        <p:nvSpPr>
          <p:cNvPr id="594" name="Google Shape;594;p7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95" name="Google Shape;595;p77"/>
          <p:cNvPicPr preferRelativeResize="0"/>
          <p:nvPr/>
        </p:nvPicPr>
        <p:blipFill>
          <a:blip r:embed="rId3">
            <a:alphaModFix/>
          </a:blip>
          <a:stretch>
            <a:fillRect/>
          </a:stretch>
        </p:blipFill>
        <p:spPr>
          <a:xfrm>
            <a:off x="4508775" y="1189363"/>
            <a:ext cx="4420975" cy="34369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78"/>
          <p:cNvSpPr txBox="1"/>
          <p:nvPr>
            <p:ph type="title"/>
          </p:nvPr>
        </p:nvSpPr>
        <p:spPr>
          <a:xfrm>
            <a:off x="311700" y="309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How do these significances compare to a typical unstacked box?</a:t>
            </a:r>
            <a:endParaRPr b="1"/>
          </a:p>
        </p:txBody>
      </p:sp>
      <p:sp>
        <p:nvSpPr>
          <p:cNvPr id="601" name="Google Shape;601;p7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02" name="Google Shape;602;p78"/>
          <p:cNvPicPr preferRelativeResize="0"/>
          <p:nvPr/>
        </p:nvPicPr>
        <p:blipFill>
          <a:blip r:embed="rId3">
            <a:alphaModFix/>
          </a:blip>
          <a:stretch>
            <a:fillRect/>
          </a:stretch>
        </p:blipFill>
        <p:spPr>
          <a:xfrm>
            <a:off x="4572000" y="1226300"/>
            <a:ext cx="4420975" cy="3436925"/>
          </a:xfrm>
          <a:prstGeom prst="rect">
            <a:avLst/>
          </a:prstGeom>
          <a:noFill/>
          <a:ln>
            <a:noFill/>
          </a:ln>
        </p:spPr>
      </p:pic>
      <p:pic>
        <p:nvPicPr>
          <p:cNvPr id="603" name="Google Shape;603;p78"/>
          <p:cNvPicPr preferRelativeResize="0"/>
          <p:nvPr/>
        </p:nvPicPr>
        <p:blipFill>
          <a:blip r:embed="rId4">
            <a:alphaModFix/>
          </a:blip>
          <a:stretch>
            <a:fillRect/>
          </a:stretch>
        </p:blipFill>
        <p:spPr>
          <a:xfrm>
            <a:off x="151025" y="1226288"/>
            <a:ext cx="4420974" cy="316265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79"/>
          <p:cNvSpPr txBox="1"/>
          <p:nvPr>
            <p:ph type="title"/>
          </p:nvPr>
        </p:nvSpPr>
        <p:spPr>
          <a:xfrm>
            <a:off x="311700" y="309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How do these significances compare to a typical unstacked box?</a:t>
            </a:r>
            <a:endParaRPr b="1"/>
          </a:p>
        </p:txBody>
      </p:sp>
      <p:sp>
        <p:nvSpPr>
          <p:cNvPr id="609" name="Google Shape;609;p7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10" name="Google Shape;610;p79"/>
          <p:cNvPicPr preferRelativeResize="0"/>
          <p:nvPr/>
        </p:nvPicPr>
        <p:blipFill>
          <a:blip r:embed="rId3">
            <a:alphaModFix/>
          </a:blip>
          <a:stretch>
            <a:fillRect/>
          </a:stretch>
        </p:blipFill>
        <p:spPr>
          <a:xfrm>
            <a:off x="4572000" y="1226300"/>
            <a:ext cx="4420975" cy="3436925"/>
          </a:xfrm>
          <a:prstGeom prst="rect">
            <a:avLst/>
          </a:prstGeom>
          <a:noFill/>
          <a:ln>
            <a:noFill/>
          </a:ln>
        </p:spPr>
      </p:pic>
      <p:pic>
        <p:nvPicPr>
          <p:cNvPr id="611" name="Google Shape;611;p79"/>
          <p:cNvPicPr preferRelativeResize="0"/>
          <p:nvPr/>
        </p:nvPicPr>
        <p:blipFill>
          <a:blip r:embed="rId4">
            <a:alphaModFix/>
          </a:blip>
          <a:stretch>
            <a:fillRect/>
          </a:stretch>
        </p:blipFill>
        <p:spPr>
          <a:xfrm>
            <a:off x="151025" y="1226288"/>
            <a:ext cx="4420974" cy="3162657"/>
          </a:xfrm>
          <a:prstGeom prst="rect">
            <a:avLst/>
          </a:prstGeom>
          <a:noFill/>
          <a:ln>
            <a:noFill/>
          </a:ln>
        </p:spPr>
      </p:pic>
      <p:cxnSp>
        <p:nvCxnSpPr>
          <p:cNvPr id="612" name="Google Shape;612;p79"/>
          <p:cNvCxnSpPr/>
          <p:nvPr/>
        </p:nvCxnSpPr>
        <p:spPr>
          <a:xfrm>
            <a:off x="9446725" y="2485800"/>
            <a:ext cx="1302900" cy="1302900"/>
          </a:xfrm>
          <a:prstGeom prst="straightConnector1">
            <a:avLst/>
          </a:prstGeom>
          <a:noFill/>
          <a:ln cap="flat" cmpd="sng" w="9525">
            <a:solidFill>
              <a:schemeClr val="dk2"/>
            </a:solidFill>
            <a:prstDash val="solid"/>
            <a:round/>
            <a:headEnd len="med" w="med" type="none"/>
            <a:tailEnd len="med" w="med" type="none"/>
          </a:ln>
        </p:spPr>
      </p:cxnSp>
      <p:sp>
        <p:nvSpPr>
          <p:cNvPr id="613" name="Google Shape;613;p79"/>
          <p:cNvSpPr txBox="1"/>
          <p:nvPr/>
        </p:nvSpPr>
        <p:spPr>
          <a:xfrm>
            <a:off x="6651050" y="2214375"/>
            <a:ext cx="218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For N=8, mean significance = 6.04</a:t>
            </a:r>
            <a:endParaRPr/>
          </a:p>
        </p:txBody>
      </p:sp>
      <p:cxnSp>
        <p:nvCxnSpPr>
          <p:cNvPr id="614" name="Google Shape;614;p79"/>
          <p:cNvCxnSpPr/>
          <p:nvPr/>
        </p:nvCxnSpPr>
        <p:spPr>
          <a:xfrm flipH="1">
            <a:off x="6813800" y="2743650"/>
            <a:ext cx="325800" cy="895500"/>
          </a:xfrm>
          <a:prstGeom prst="straightConnector1">
            <a:avLst/>
          </a:prstGeom>
          <a:noFill/>
          <a:ln cap="flat" cmpd="sng" w="9525">
            <a:solidFill>
              <a:schemeClr val="dk2"/>
            </a:solidFill>
            <a:prstDash val="solid"/>
            <a:round/>
            <a:headEnd len="med" w="med" type="none"/>
            <a:tailEnd len="med" w="med" type="triangle"/>
          </a:ln>
        </p:spPr>
      </p:cxnSp>
      <p:cxnSp>
        <p:nvCxnSpPr>
          <p:cNvPr id="615" name="Google Shape;615;p79"/>
          <p:cNvCxnSpPr/>
          <p:nvPr/>
        </p:nvCxnSpPr>
        <p:spPr>
          <a:xfrm flipH="1" rot="10800000">
            <a:off x="1982525" y="1495225"/>
            <a:ext cx="27300" cy="2483400"/>
          </a:xfrm>
          <a:prstGeom prst="straightConnector1">
            <a:avLst/>
          </a:prstGeom>
          <a:noFill/>
          <a:ln cap="flat" cmpd="sng" w="9525">
            <a:solidFill>
              <a:srgbClr val="000000"/>
            </a:solidFill>
            <a:prstDash val="solid"/>
            <a:round/>
            <a:headEnd len="med" w="med" type="none"/>
            <a:tailEnd len="med" w="med" type="none"/>
          </a:ln>
        </p:spPr>
      </p:cxnSp>
      <p:sp>
        <p:nvSpPr>
          <p:cNvPr id="616" name="Google Shape;616;p79"/>
          <p:cNvSpPr txBox="1"/>
          <p:nvPr/>
        </p:nvSpPr>
        <p:spPr>
          <a:xfrm>
            <a:off x="177550" y="4537250"/>
            <a:ext cx="6093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Stacking 8 triggers allows us to detect signals which would otherwise be </a:t>
            </a:r>
            <a:r>
              <a:rPr lang="en" sz="1500"/>
              <a:t>buried</a:t>
            </a:r>
            <a:r>
              <a:rPr lang="en" sz="1500"/>
              <a:t> in the background, as long as they are consistently present.</a:t>
            </a:r>
            <a:endParaRPr sz="15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8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Weight the significances of each trigger </a:t>
            </a:r>
            <a:endParaRPr b="1"/>
          </a:p>
          <a:p>
            <a:pPr indent="0" lvl="0" marL="0" rtl="0" algn="l">
              <a:spcBef>
                <a:spcPts val="0"/>
              </a:spcBef>
              <a:spcAft>
                <a:spcPts val="0"/>
              </a:spcAft>
              <a:buNone/>
            </a:pPr>
            <a:r>
              <a:rPr lang="en" sz="1466"/>
              <a:t>(By network sensitivity now, and EM fluence later)</a:t>
            </a:r>
            <a:endParaRPr sz="1466"/>
          </a:p>
        </p:txBody>
      </p:sp>
      <p:sp>
        <p:nvSpPr>
          <p:cNvPr id="622" name="Google Shape;622;p80"/>
          <p:cNvSpPr txBox="1"/>
          <p:nvPr/>
        </p:nvSpPr>
        <p:spPr>
          <a:xfrm>
            <a:off x="5374800" y="906550"/>
            <a:ext cx="345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23" name="Google Shape;623;p80"/>
          <p:cNvPicPr preferRelativeResize="0"/>
          <p:nvPr/>
        </p:nvPicPr>
        <p:blipFill>
          <a:blip r:embed="rId3">
            <a:alphaModFix/>
          </a:blip>
          <a:stretch>
            <a:fillRect/>
          </a:stretch>
        </p:blipFill>
        <p:spPr>
          <a:xfrm>
            <a:off x="369900" y="1118925"/>
            <a:ext cx="3648075" cy="609600"/>
          </a:xfrm>
          <a:prstGeom prst="rect">
            <a:avLst/>
          </a:prstGeom>
          <a:noFill/>
          <a:ln>
            <a:noFill/>
          </a:ln>
        </p:spPr>
      </p:pic>
      <p:pic>
        <p:nvPicPr>
          <p:cNvPr id="624" name="Google Shape;624;p80"/>
          <p:cNvPicPr preferRelativeResize="0"/>
          <p:nvPr/>
        </p:nvPicPr>
        <p:blipFill>
          <a:blip r:embed="rId4">
            <a:alphaModFix/>
          </a:blip>
          <a:stretch>
            <a:fillRect/>
          </a:stretch>
        </p:blipFill>
        <p:spPr>
          <a:xfrm>
            <a:off x="369900" y="1692400"/>
            <a:ext cx="2842991" cy="450375"/>
          </a:xfrm>
          <a:prstGeom prst="rect">
            <a:avLst/>
          </a:prstGeom>
          <a:noFill/>
          <a:ln>
            <a:noFill/>
          </a:ln>
        </p:spPr>
      </p:pic>
      <p:sp>
        <p:nvSpPr>
          <p:cNvPr id="625" name="Google Shape;625;p80"/>
          <p:cNvSpPr txBox="1"/>
          <p:nvPr/>
        </p:nvSpPr>
        <p:spPr>
          <a:xfrm>
            <a:off x="369900" y="2208575"/>
            <a:ext cx="3940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We multiply the significance of each event by the weighting factor of its box. The distributions of events separate, but the mean significance across all events changes very little.</a:t>
            </a:r>
            <a:endParaRPr/>
          </a:p>
        </p:txBody>
      </p:sp>
      <p:sp>
        <p:nvSpPr>
          <p:cNvPr id="626" name="Google Shape;626;p8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27" name="Google Shape;627;p80"/>
          <p:cNvPicPr preferRelativeResize="0"/>
          <p:nvPr/>
        </p:nvPicPr>
        <p:blipFill>
          <a:blip r:embed="rId5">
            <a:alphaModFix/>
          </a:blip>
          <a:stretch>
            <a:fillRect/>
          </a:stretch>
        </p:blipFill>
        <p:spPr>
          <a:xfrm>
            <a:off x="4376900" y="1170926"/>
            <a:ext cx="4729225" cy="3339100"/>
          </a:xfrm>
          <a:prstGeom prst="rect">
            <a:avLst/>
          </a:prstGeom>
          <a:noFill/>
          <a:ln>
            <a:noFill/>
          </a:ln>
        </p:spPr>
      </p:pic>
      <p:sp>
        <p:nvSpPr>
          <p:cNvPr id="628" name="Google Shape;628;p80"/>
          <p:cNvSpPr txBox="1"/>
          <p:nvPr/>
        </p:nvSpPr>
        <p:spPr>
          <a:xfrm>
            <a:off x="476125" y="3354350"/>
            <a:ext cx="335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29" name="Google Shape;629;p80"/>
          <p:cNvSpPr txBox="1"/>
          <p:nvPr/>
        </p:nvSpPr>
        <p:spPr>
          <a:xfrm>
            <a:off x="462550" y="3462925"/>
            <a:ext cx="3940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t>Additional Observations:</a:t>
            </a:r>
            <a:endParaRPr u="sng"/>
          </a:p>
          <a:p>
            <a:pPr indent="-317500" lvl="0" marL="457200" rtl="0" algn="l">
              <a:spcBef>
                <a:spcPts val="0"/>
              </a:spcBef>
              <a:spcAft>
                <a:spcPts val="0"/>
              </a:spcAft>
              <a:buSzPts val="1400"/>
              <a:buChar char="●"/>
            </a:pPr>
            <a:r>
              <a:rPr lang="en"/>
              <a:t>Trigger 2653 has fewer clusters. Less data available, and more of the clusters falling at frequencies outside this band.</a:t>
            </a:r>
            <a:endParaRPr/>
          </a:p>
          <a:p>
            <a:pPr indent="-317500" lvl="0" marL="457200" rtl="0" algn="l">
              <a:spcBef>
                <a:spcPts val="0"/>
              </a:spcBef>
              <a:spcAft>
                <a:spcPts val="0"/>
              </a:spcAft>
              <a:buSzPts val="1400"/>
              <a:buChar char="●"/>
            </a:pPr>
            <a:r>
              <a:rPr lang="en"/>
              <a:t>Trigger 2652 has a population of loud cluster, significance~14, that might add noise to the stacked analysis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8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Sensitivity Weighted Stacks</a:t>
            </a:r>
            <a:r>
              <a:rPr lang="en"/>
              <a:t> - </a:t>
            </a:r>
            <a:r>
              <a:rPr lang="en" sz="1911"/>
              <a:t>Stacking the O3 flares from SGR 1935 </a:t>
            </a:r>
            <a:endParaRPr sz="1911"/>
          </a:p>
        </p:txBody>
      </p:sp>
      <p:sp>
        <p:nvSpPr>
          <p:cNvPr id="635" name="Google Shape;635;p81"/>
          <p:cNvSpPr txBox="1"/>
          <p:nvPr>
            <p:ph idx="1" type="body"/>
          </p:nvPr>
        </p:nvSpPr>
        <p:spPr>
          <a:xfrm>
            <a:off x="311700" y="1152475"/>
            <a:ext cx="3950700" cy="19848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We search in 100 Hz frequency-bins, specifically between 1500 Hz - 1600 Hz</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5 s time-bins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Same analysis as previously, but with weighted clusters</a:t>
            </a:r>
            <a:endParaRPr>
              <a:solidFill>
                <a:schemeClr val="dk1"/>
              </a:solidFill>
            </a:endParaRPr>
          </a:p>
        </p:txBody>
      </p:sp>
      <p:sp>
        <p:nvSpPr>
          <p:cNvPr id="636" name="Google Shape;636;p8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37" name="Google Shape;637;p81"/>
          <p:cNvPicPr preferRelativeResize="0"/>
          <p:nvPr/>
        </p:nvPicPr>
        <p:blipFill>
          <a:blip r:embed="rId3">
            <a:alphaModFix/>
          </a:blip>
          <a:stretch>
            <a:fillRect/>
          </a:stretch>
        </p:blipFill>
        <p:spPr>
          <a:xfrm>
            <a:off x="4079388" y="1017713"/>
            <a:ext cx="4505325" cy="38957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pic>
        <p:nvPicPr>
          <p:cNvPr id="642" name="Google Shape;642;p82"/>
          <p:cNvPicPr preferRelativeResize="0"/>
          <p:nvPr/>
        </p:nvPicPr>
        <p:blipFill>
          <a:blip r:embed="rId3">
            <a:alphaModFix/>
          </a:blip>
          <a:stretch>
            <a:fillRect/>
          </a:stretch>
        </p:blipFill>
        <p:spPr>
          <a:xfrm>
            <a:off x="4107975" y="1017725"/>
            <a:ext cx="4448175" cy="3924300"/>
          </a:xfrm>
          <a:prstGeom prst="rect">
            <a:avLst/>
          </a:prstGeom>
          <a:noFill/>
          <a:ln>
            <a:noFill/>
          </a:ln>
        </p:spPr>
      </p:pic>
      <p:sp>
        <p:nvSpPr>
          <p:cNvPr id="643" name="Google Shape;643;p8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Sensitivity Weighted Stacks</a:t>
            </a:r>
            <a:r>
              <a:rPr lang="en"/>
              <a:t> - </a:t>
            </a:r>
            <a:r>
              <a:rPr lang="en" sz="1911"/>
              <a:t>Stacking the O3 flares from SGR 1935 </a:t>
            </a:r>
            <a:endParaRPr sz="1911"/>
          </a:p>
        </p:txBody>
      </p:sp>
      <p:sp>
        <p:nvSpPr>
          <p:cNvPr id="644" name="Google Shape;644;p82"/>
          <p:cNvSpPr txBox="1"/>
          <p:nvPr>
            <p:ph idx="1" type="body"/>
          </p:nvPr>
        </p:nvSpPr>
        <p:spPr>
          <a:xfrm>
            <a:off x="311700" y="1152475"/>
            <a:ext cx="3950700" cy="19848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We search in 100 Hz frequency-bins, specifically between 1500 Hz - 1600 Hz</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5 s time-bins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Same analysis as previously, but with weighted clusters</a:t>
            </a:r>
            <a:endParaRPr>
              <a:solidFill>
                <a:schemeClr val="dk1"/>
              </a:solidFill>
            </a:endParaRPr>
          </a:p>
        </p:txBody>
      </p:sp>
      <p:sp>
        <p:nvSpPr>
          <p:cNvPr id="645" name="Google Shape;645;p8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8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Sensitivity Weighted Stacks</a:t>
            </a:r>
            <a:r>
              <a:rPr lang="en"/>
              <a:t> - </a:t>
            </a:r>
            <a:r>
              <a:rPr lang="en" sz="1911"/>
              <a:t>Stacking the O3 flares from SGR 1935 </a:t>
            </a:r>
            <a:endParaRPr sz="1911"/>
          </a:p>
        </p:txBody>
      </p:sp>
      <p:sp>
        <p:nvSpPr>
          <p:cNvPr id="651" name="Google Shape;651;p83"/>
          <p:cNvSpPr txBox="1"/>
          <p:nvPr>
            <p:ph idx="1" type="body"/>
          </p:nvPr>
        </p:nvSpPr>
        <p:spPr>
          <a:xfrm>
            <a:off x="311700" y="1152475"/>
            <a:ext cx="3950700" cy="19848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We search in 100 Hz frequency-bins, specifically between 1500 Hz - 1600 Hz</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5 s time-bins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Same analysis as previously, but with weighted clusters</a:t>
            </a:r>
            <a:endParaRPr>
              <a:solidFill>
                <a:schemeClr val="dk1"/>
              </a:solidFill>
            </a:endParaRPr>
          </a:p>
        </p:txBody>
      </p:sp>
      <p:sp>
        <p:nvSpPr>
          <p:cNvPr id="652" name="Google Shape;652;p8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53" name="Google Shape;653;p83"/>
          <p:cNvPicPr preferRelativeResize="0"/>
          <p:nvPr/>
        </p:nvPicPr>
        <p:blipFill>
          <a:blip r:embed="rId3">
            <a:alphaModFix/>
          </a:blip>
          <a:stretch>
            <a:fillRect/>
          </a:stretch>
        </p:blipFill>
        <p:spPr>
          <a:xfrm>
            <a:off x="4079388" y="1017713"/>
            <a:ext cx="4505325" cy="3895725"/>
          </a:xfrm>
          <a:prstGeom prst="rect">
            <a:avLst/>
          </a:prstGeom>
          <a:noFill/>
          <a:ln>
            <a:noFill/>
          </a:ln>
        </p:spPr>
      </p:pic>
      <p:pic>
        <p:nvPicPr>
          <p:cNvPr id="654" name="Google Shape;654;p83"/>
          <p:cNvPicPr preferRelativeResize="0"/>
          <p:nvPr/>
        </p:nvPicPr>
        <p:blipFill>
          <a:blip r:embed="rId4">
            <a:alphaModFix/>
          </a:blip>
          <a:stretch>
            <a:fillRect/>
          </a:stretch>
        </p:blipFill>
        <p:spPr>
          <a:xfrm>
            <a:off x="4088913" y="1022488"/>
            <a:ext cx="4486275" cy="38862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8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Sensitivity Weighted Stacks</a:t>
            </a:r>
            <a:r>
              <a:rPr lang="en"/>
              <a:t> - </a:t>
            </a:r>
            <a:r>
              <a:rPr lang="en" sz="1911"/>
              <a:t>Stacking the O3 flares from SGR 1935 </a:t>
            </a:r>
            <a:endParaRPr sz="1911"/>
          </a:p>
        </p:txBody>
      </p:sp>
      <p:sp>
        <p:nvSpPr>
          <p:cNvPr id="660" name="Google Shape;660;p84"/>
          <p:cNvSpPr txBox="1"/>
          <p:nvPr>
            <p:ph idx="1" type="body"/>
          </p:nvPr>
        </p:nvSpPr>
        <p:spPr>
          <a:xfrm>
            <a:off x="311700" y="1152475"/>
            <a:ext cx="3950700" cy="19848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We search in 100 Hz frequency-bins, specifically between 1500 Hz - 1600 Hz</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5 s time-bins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Same analysis as previously, but with weighted clusters</a:t>
            </a:r>
            <a:endParaRPr>
              <a:solidFill>
                <a:schemeClr val="dk1"/>
              </a:solidFill>
            </a:endParaRPr>
          </a:p>
        </p:txBody>
      </p:sp>
      <p:sp>
        <p:nvSpPr>
          <p:cNvPr id="661" name="Google Shape;661;p8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62" name="Google Shape;662;p84"/>
          <p:cNvPicPr preferRelativeResize="0"/>
          <p:nvPr/>
        </p:nvPicPr>
        <p:blipFill>
          <a:blip r:embed="rId3">
            <a:alphaModFix/>
          </a:blip>
          <a:stretch>
            <a:fillRect/>
          </a:stretch>
        </p:blipFill>
        <p:spPr>
          <a:xfrm>
            <a:off x="4079388" y="1017713"/>
            <a:ext cx="4505325" cy="3895725"/>
          </a:xfrm>
          <a:prstGeom prst="rect">
            <a:avLst/>
          </a:prstGeom>
          <a:noFill/>
          <a:ln>
            <a:noFill/>
          </a:ln>
        </p:spPr>
      </p:pic>
      <p:pic>
        <p:nvPicPr>
          <p:cNvPr id="663" name="Google Shape;663;p84"/>
          <p:cNvPicPr preferRelativeResize="0"/>
          <p:nvPr/>
        </p:nvPicPr>
        <p:blipFill>
          <a:blip r:embed="rId4">
            <a:alphaModFix/>
          </a:blip>
          <a:stretch>
            <a:fillRect/>
          </a:stretch>
        </p:blipFill>
        <p:spPr>
          <a:xfrm>
            <a:off x="4055588" y="1022488"/>
            <a:ext cx="4552950" cy="3886200"/>
          </a:xfrm>
          <a:prstGeom prst="rect">
            <a:avLst/>
          </a:prstGeom>
          <a:noFill/>
          <a:ln>
            <a:noFill/>
          </a:ln>
        </p:spPr>
      </p:pic>
      <p:pic>
        <p:nvPicPr>
          <p:cNvPr id="664" name="Google Shape;664;p84"/>
          <p:cNvPicPr preferRelativeResize="0"/>
          <p:nvPr/>
        </p:nvPicPr>
        <p:blipFill>
          <a:blip r:embed="rId5">
            <a:alphaModFix/>
          </a:blip>
          <a:stretch>
            <a:fillRect/>
          </a:stretch>
        </p:blipFill>
        <p:spPr>
          <a:xfrm>
            <a:off x="0" y="4340750"/>
            <a:ext cx="4097008" cy="5727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8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Sensitivity evolution with more stacked triggers:</a:t>
            </a:r>
            <a:endParaRPr b="1"/>
          </a:p>
        </p:txBody>
      </p:sp>
      <p:sp>
        <p:nvSpPr>
          <p:cNvPr id="670" name="Google Shape;670;p85"/>
          <p:cNvSpPr txBox="1"/>
          <p:nvPr/>
        </p:nvSpPr>
        <p:spPr>
          <a:xfrm>
            <a:off x="512850" y="1116350"/>
            <a:ext cx="3723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We plot the weighted mean significance of the unstacked TF bins that would yield a specific p-value, given the number of triggers in each stack.</a:t>
            </a:r>
            <a:endParaRPr/>
          </a:p>
        </p:txBody>
      </p:sp>
      <p:sp>
        <p:nvSpPr>
          <p:cNvPr id="671" name="Google Shape;671;p85"/>
          <p:cNvSpPr txBox="1"/>
          <p:nvPr/>
        </p:nvSpPr>
        <p:spPr>
          <a:xfrm>
            <a:off x="615150" y="3137925"/>
            <a:ext cx="3518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 all cases, a higher mean significance is needed when the triggers are weighted. This is consistent with the wider distribution of significances in the stacked case.</a:t>
            </a:r>
            <a:endParaRPr/>
          </a:p>
        </p:txBody>
      </p:sp>
      <p:sp>
        <p:nvSpPr>
          <p:cNvPr id="672" name="Google Shape;672;p8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73" name="Google Shape;673;p85"/>
          <p:cNvPicPr preferRelativeResize="0"/>
          <p:nvPr/>
        </p:nvPicPr>
        <p:blipFill>
          <a:blip r:embed="rId3">
            <a:alphaModFix/>
          </a:blip>
          <a:stretch>
            <a:fillRect/>
          </a:stretch>
        </p:blipFill>
        <p:spPr>
          <a:xfrm>
            <a:off x="4236150" y="1116350"/>
            <a:ext cx="4623075" cy="3602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
                <a:latin typeface="Arial"/>
                <a:ea typeface="Arial"/>
                <a:cs typeface="Arial"/>
                <a:sym typeface="Arial"/>
              </a:rPr>
              <a:t>LIGO optical setup</a:t>
            </a:r>
            <a:endParaRPr>
              <a:latin typeface="Arial"/>
              <a:ea typeface="Arial"/>
              <a:cs typeface="Arial"/>
              <a:sym typeface="Arial"/>
            </a:endParaRPr>
          </a:p>
        </p:txBody>
      </p:sp>
      <p:sp>
        <p:nvSpPr>
          <p:cNvPr id="185" name="Google Shape;185;p32"/>
          <p:cNvSpPr txBox="1"/>
          <p:nvPr/>
        </p:nvSpPr>
        <p:spPr>
          <a:xfrm>
            <a:off x="342050" y="1831375"/>
            <a:ext cx="3581400" cy="2308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Char char="•"/>
            </a:pPr>
            <a:r>
              <a:rPr lang="en" sz="1600">
                <a:solidFill>
                  <a:schemeClr val="dk1"/>
                </a:solidFill>
              </a:rPr>
              <a:t>Observatories combine a Michelson interferometer with two 4km Fabry-Perot cavities</a:t>
            </a:r>
            <a:endParaRPr/>
          </a:p>
          <a:p>
            <a:pPr indent="-285750" lvl="0" marL="285750" marR="0" rtl="0" algn="l">
              <a:spcBef>
                <a:spcPts val="0"/>
              </a:spcBef>
              <a:spcAft>
                <a:spcPts val="0"/>
              </a:spcAft>
              <a:buClr>
                <a:schemeClr val="dk1"/>
              </a:buClr>
              <a:buSzPts val="1600"/>
              <a:buChar char="•"/>
            </a:pPr>
            <a:r>
              <a:rPr lang="en" sz="1600">
                <a:solidFill>
                  <a:schemeClr val="dk1"/>
                </a:solidFill>
              </a:rPr>
              <a:t>Measures the difference in arm length (DARM) by measuring the phase difference.  </a:t>
            </a:r>
            <a:endParaRPr sz="1600">
              <a:solidFill>
                <a:schemeClr val="dk1"/>
              </a:solidFill>
            </a:endParaRPr>
          </a:p>
          <a:p>
            <a:pPr indent="-285750" lvl="0" marL="285750" marR="0" rtl="0" algn="l">
              <a:spcBef>
                <a:spcPts val="0"/>
              </a:spcBef>
              <a:spcAft>
                <a:spcPts val="0"/>
              </a:spcAft>
              <a:buClr>
                <a:schemeClr val="dk1"/>
              </a:buClr>
              <a:buSzPts val="1600"/>
              <a:buChar char="•"/>
            </a:pPr>
            <a:r>
              <a:rPr lang="en" sz="1600">
                <a:solidFill>
                  <a:schemeClr val="dk1"/>
                </a:solidFill>
              </a:rPr>
              <a:t>Power is built up in stages before it reaches the Fabry-Perot cavities.</a:t>
            </a:r>
            <a:endParaRPr>
              <a:solidFill>
                <a:schemeClr val="dk1"/>
              </a:solidFill>
            </a:endParaRPr>
          </a:p>
        </p:txBody>
      </p:sp>
      <p:pic>
        <p:nvPicPr>
          <p:cNvPr id="186" name="Google Shape;186;p32"/>
          <p:cNvPicPr preferRelativeResize="0"/>
          <p:nvPr/>
        </p:nvPicPr>
        <p:blipFill rotWithShape="1">
          <a:blip r:embed="rId3">
            <a:alphaModFix/>
          </a:blip>
          <a:srcRect b="0" l="0" r="0" t="0"/>
          <a:stretch/>
        </p:blipFill>
        <p:spPr>
          <a:xfrm>
            <a:off x="3923450" y="1063382"/>
            <a:ext cx="4999435" cy="3707606"/>
          </a:xfrm>
          <a:prstGeom prst="rect">
            <a:avLst/>
          </a:prstGeom>
          <a:noFill/>
          <a:ln>
            <a:noFill/>
          </a:ln>
        </p:spPr>
      </p:pic>
      <p:sp>
        <p:nvSpPr>
          <p:cNvPr id="187" name="Google Shape;187;p32"/>
          <p:cNvSpPr txBox="1"/>
          <p:nvPr/>
        </p:nvSpPr>
        <p:spPr>
          <a:xfrm>
            <a:off x="384550" y="4782975"/>
            <a:ext cx="445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http://dx.doi.org/10.1088/0264-9381/32/7/074001</a:t>
            </a:r>
            <a:endParaRPr>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8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Histograms of the stacked significance</a:t>
            </a:r>
            <a:r>
              <a:rPr b="1" lang="en"/>
              <a:t>:</a:t>
            </a:r>
            <a:endParaRPr b="1"/>
          </a:p>
        </p:txBody>
      </p:sp>
      <p:sp>
        <p:nvSpPr>
          <p:cNvPr id="679" name="Google Shape;679;p86"/>
          <p:cNvSpPr txBox="1"/>
          <p:nvPr/>
        </p:nvSpPr>
        <p:spPr>
          <a:xfrm>
            <a:off x="512850" y="1116350"/>
            <a:ext cx="37233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Histograms of the stacked significances for both the weighted (blue) and unweighted (red) cases.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The weighted case is wider</a:t>
            </a:r>
            <a:endParaRPr/>
          </a:p>
          <a:p>
            <a:pPr indent="-317500" lvl="0" marL="457200" rtl="0" algn="l">
              <a:spcBef>
                <a:spcPts val="0"/>
              </a:spcBef>
              <a:spcAft>
                <a:spcPts val="0"/>
              </a:spcAft>
              <a:buSzPts val="1400"/>
              <a:buChar char="●"/>
            </a:pPr>
            <a:r>
              <a:rPr lang="en"/>
              <a:t>The high-significance portions of these distributions the cutoff mean significance per trigger at which we can make a detection.</a:t>
            </a:r>
            <a:endParaRPr/>
          </a:p>
          <a:p>
            <a:pPr indent="-317500" lvl="0" marL="457200" rtl="0" algn="l">
              <a:spcBef>
                <a:spcPts val="0"/>
              </a:spcBef>
              <a:spcAft>
                <a:spcPts val="0"/>
              </a:spcAft>
              <a:buSzPts val="1400"/>
              <a:buChar char="●"/>
            </a:pPr>
            <a:r>
              <a:rPr lang="en"/>
              <a:t>Note that the periodic spikes are gone in the weighted case.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80" name="Google Shape;680;p86"/>
          <p:cNvSpPr txBox="1"/>
          <p:nvPr/>
        </p:nvSpPr>
        <p:spPr>
          <a:xfrm>
            <a:off x="615150" y="3137925"/>
            <a:ext cx="351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a:p>
        </p:txBody>
      </p:sp>
      <p:sp>
        <p:nvSpPr>
          <p:cNvPr id="681" name="Google Shape;681;p8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82" name="Google Shape;682;p86"/>
          <p:cNvPicPr preferRelativeResize="0"/>
          <p:nvPr/>
        </p:nvPicPr>
        <p:blipFill>
          <a:blip r:embed="rId3">
            <a:alphaModFix/>
          </a:blip>
          <a:stretch>
            <a:fillRect/>
          </a:stretch>
        </p:blipFill>
        <p:spPr>
          <a:xfrm>
            <a:off x="4334850" y="1017725"/>
            <a:ext cx="4686300" cy="39624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8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Sensitivity evolution with more stacked triggers:</a:t>
            </a:r>
            <a:endParaRPr b="1"/>
          </a:p>
        </p:txBody>
      </p:sp>
      <p:sp>
        <p:nvSpPr>
          <p:cNvPr id="688" name="Google Shape;688;p87"/>
          <p:cNvSpPr txBox="1"/>
          <p:nvPr/>
        </p:nvSpPr>
        <p:spPr>
          <a:xfrm>
            <a:off x="512850" y="1116350"/>
            <a:ext cx="3723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We plot the weighted mean significance of the unstacked TF bins that would yield a specific p-value, given the number of triggers in each stack.</a:t>
            </a:r>
            <a:endParaRPr/>
          </a:p>
        </p:txBody>
      </p:sp>
      <p:sp>
        <p:nvSpPr>
          <p:cNvPr id="689" name="Google Shape;689;p87"/>
          <p:cNvSpPr txBox="1"/>
          <p:nvPr/>
        </p:nvSpPr>
        <p:spPr>
          <a:xfrm>
            <a:off x="615150" y="3137925"/>
            <a:ext cx="3518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We FRB runs we’ve included in this analysis were in general more sensitive than the magnetar runs. Weights spanned an entire order of magnitude.</a:t>
            </a:r>
            <a:endParaRPr/>
          </a:p>
        </p:txBody>
      </p:sp>
      <p:sp>
        <p:nvSpPr>
          <p:cNvPr id="690" name="Google Shape;690;p8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91" name="Google Shape;691;p87"/>
          <p:cNvPicPr preferRelativeResize="0"/>
          <p:nvPr/>
        </p:nvPicPr>
        <p:blipFill>
          <a:blip r:embed="rId3">
            <a:alphaModFix/>
          </a:blip>
          <a:stretch>
            <a:fillRect/>
          </a:stretch>
        </p:blipFill>
        <p:spPr>
          <a:xfrm>
            <a:off x="4236150" y="1116350"/>
            <a:ext cx="4623075" cy="3602401"/>
          </a:xfrm>
          <a:prstGeom prst="rect">
            <a:avLst/>
          </a:prstGeom>
          <a:noFill/>
          <a:ln>
            <a:noFill/>
          </a:ln>
        </p:spPr>
      </p:pic>
      <p:pic>
        <p:nvPicPr>
          <p:cNvPr id="692" name="Google Shape;692;p87"/>
          <p:cNvPicPr preferRelativeResize="0"/>
          <p:nvPr/>
        </p:nvPicPr>
        <p:blipFill>
          <a:blip r:embed="rId4">
            <a:alphaModFix/>
          </a:blip>
          <a:stretch>
            <a:fillRect/>
          </a:stretch>
        </p:blipFill>
        <p:spPr>
          <a:xfrm>
            <a:off x="4236147" y="1123023"/>
            <a:ext cx="4623075" cy="358906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8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Reduction in hrss50% needed for a detection</a:t>
            </a:r>
            <a:endParaRPr/>
          </a:p>
        </p:txBody>
      </p:sp>
      <p:pic>
        <p:nvPicPr>
          <p:cNvPr id="698" name="Google Shape;698;p88"/>
          <p:cNvPicPr preferRelativeResize="0"/>
          <p:nvPr/>
        </p:nvPicPr>
        <p:blipFill>
          <a:blip r:embed="rId3">
            <a:alphaModFix/>
          </a:blip>
          <a:stretch>
            <a:fillRect/>
          </a:stretch>
        </p:blipFill>
        <p:spPr>
          <a:xfrm>
            <a:off x="3632825" y="1794400"/>
            <a:ext cx="5267325" cy="2305050"/>
          </a:xfrm>
          <a:prstGeom prst="rect">
            <a:avLst/>
          </a:prstGeom>
          <a:noFill/>
          <a:ln>
            <a:noFill/>
          </a:ln>
        </p:spPr>
      </p:pic>
      <p:sp>
        <p:nvSpPr>
          <p:cNvPr id="699" name="Google Shape;699;p88"/>
          <p:cNvSpPr txBox="1"/>
          <p:nvPr/>
        </p:nvSpPr>
        <p:spPr>
          <a:xfrm>
            <a:off x="462575" y="1212750"/>
            <a:ext cx="29856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We measure the hrss of injection at which 50% are recovered at a significance such that the stacked event would have a p-value = 5X10^-4.</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The hrss is decreasing with more triggers in the stack</a:t>
            </a:r>
            <a:endParaRPr/>
          </a:p>
          <a:p>
            <a:pPr indent="-317500" lvl="0" marL="457200" rtl="0" algn="l">
              <a:spcBef>
                <a:spcPts val="0"/>
              </a:spcBef>
              <a:spcAft>
                <a:spcPts val="0"/>
              </a:spcAft>
              <a:buSzPts val="1400"/>
              <a:buChar char="●"/>
            </a:pPr>
            <a:r>
              <a:rPr lang="en"/>
              <a:t>We use a 1590 Hz ringdown waveform with 100ms duration. </a:t>
            </a:r>
            <a:endParaRPr/>
          </a:p>
          <a:p>
            <a:pPr indent="-317500" lvl="0" marL="457200" rtl="0" algn="l">
              <a:spcBef>
                <a:spcPts val="0"/>
              </a:spcBef>
              <a:spcAft>
                <a:spcPts val="0"/>
              </a:spcAft>
              <a:buSzPts val="1400"/>
              <a:buChar char="●"/>
            </a:pPr>
            <a:r>
              <a:rPr lang="en"/>
              <a:t>Found using the post-processing of x-pipeline, inconsistently functional.</a:t>
            </a:r>
            <a:endParaRPr/>
          </a:p>
        </p:txBody>
      </p:sp>
      <p:sp>
        <p:nvSpPr>
          <p:cNvPr id="700" name="Google Shape;700;p88"/>
          <p:cNvSpPr txBox="1"/>
          <p:nvPr/>
        </p:nvSpPr>
        <p:spPr>
          <a:xfrm>
            <a:off x="3597500" y="4155050"/>
            <a:ext cx="526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8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Quantifying the significance reduction</a:t>
            </a:r>
            <a:endParaRPr/>
          </a:p>
        </p:txBody>
      </p:sp>
      <p:pic>
        <p:nvPicPr>
          <p:cNvPr id="706" name="Google Shape;706;p89"/>
          <p:cNvPicPr preferRelativeResize="0"/>
          <p:nvPr/>
        </p:nvPicPr>
        <p:blipFill>
          <a:blip r:embed="rId3">
            <a:alphaModFix/>
          </a:blip>
          <a:stretch>
            <a:fillRect/>
          </a:stretch>
        </p:blipFill>
        <p:spPr>
          <a:xfrm>
            <a:off x="4226350" y="1098025"/>
            <a:ext cx="4676775" cy="3686175"/>
          </a:xfrm>
          <a:prstGeom prst="rect">
            <a:avLst/>
          </a:prstGeom>
          <a:noFill/>
          <a:ln>
            <a:noFill/>
          </a:ln>
        </p:spPr>
      </p:pic>
      <p:pic>
        <p:nvPicPr>
          <p:cNvPr id="707" name="Google Shape;707;p89"/>
          <p:cNvPicPr preferRelativeResize="0"/>
          <p:nvPr/>
        </p:nvPicPr>
        <p:blipFill>
          <a:blip r:embed="rId4">
            <a:alphaModFix/>
          </a:blip>
          <a:stretch>
            <a:fillRect/>
          </a:stretch>
        </p:blipFill>
        <p:spPr>
          <a:xfrm>
            <a:off x="488900" y="1879175"/>
            <a:ext cx="3171825" cy="885825"/>
          </a:xfrm>
          <a:prstGeom prst="rect">
            <a:avLst/>
          </a:prstGeom>
          <a:noFill/>
          <a:ln>
            <a:noFill/>
          </a:ln>
        </p:spPr>
      </p:pic>
      <p:sp>
        <p:nvSpPr>
          <p:cNvPr id="708" name="Google Shape;708;p89"/>
          <p:cNvSpPr txBox="1"/>
          <p:nvPr/>
        </p:nvSpPr>
        <p:spPr>
          <a:xfrm>
            <a:off x="488900" y="1098025"/>
            <a:ext cx="3316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Equations of best fit (assuming a power law):</a:t>
            </a:r>
            <a:endParaRPr sz="1500"/>
          </a:p>
        </p:txBody>
      </p:sp>
      <p:sp>
        <p:nvSpPr>
          <p:cNvPr id="709" name="Google Shape;709;p89"/>
          <p:cNvSpPr txBox="1"/>
          <p:nvPr/>
        </p:nvSpPr>
        <p:spPr>
          <a:xfrm>
            <a:off x="528775" y="3100525"/>
            <a:ext cx="32769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t>How many triggers can we stack?</a:t>
            </a:r>
            <a:endParaRPr b="1" u="sng"/>
          </a:p>
          <a:p>
            <a:pPr indent="-317500" lvl="0" marL="457200" rtl="0" algn="l">
              <a:spcBef>
                <a:spcPts val="0"/>
              </a:spcBef>
              <a:spcAft>
                <a:spcPts val="0"/>
              </a:spcAft>
              <a:buSzPts val="1400"/>
              <a:buChar char="●"/>
            </a:pPr>
            <a:r>
              <a:rPr lang="en"/>
              <a:t>On average, the lowest significance cluster in each box has significance of </a:t>
            </a:r>
            <a:r>
              <a:rPr b="1" lang="en"/>
              <a:t>3.19</a:t>
            </a:r>
            <a:r>
              <a:rPr lang="en"/>
              <a:t>.</a:t>
            </a:r>
            <a:endParaRPr/>
          </a:p>
          <a:p>
            <a:pPr indent="-317500" lvl="0" marL="457200" rtl="0" algn="l">
              <a:spcBef>
                <a:spcPts val="0"/>
              </a:spcBef>
              <a:spcAft>
                <a:spcPts val="0"/>
              </a:spcAft>
              <a:buSzPts val="1400"/>
              <a:buChar char="●"/>
            </a:pPr>
            <a:r>
              <a:rPr lang="en"/>
              <a:t>According to the above equations, we reach that with</a:t>
            </a:r>
            <a:r>
              <a:rPr lang="en">
                <a:solidFill>
                  <a:srgbClr val="FF0000"/>
                </a:solidFill>
              </a:rPr>
              <a:t> </a:t>
            </a:r>
            <a:r>
              <a:rPr b="1" lang="en">
                <a:solidFill>
                  <a:srgbClr val="FF0000"/>
                </a:solidFill>
              </a:rPr>
              <a:t>93</a:t>
            </a:r>
            <a:r>
              <a:rPr lang="en"/>
              <a:t> triggers.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9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Search parameters available to tweak</a:t>
            </a:r>
            <a:endParaRPr/>
          </a:p>
        </p:txBody>
      </p:sp>
      <p:sp>
        <p:nvSpPr>
          <p:cNvPr id="715" name="Google Shape;715;p90"/>
          <p:cNvSpPr txBox="1"/>
          <p:nvPr/>
        </p:nvSpPr>
        <p:spPr>
          <a:xfrm>
            <a:off x="697025" y="1117625"/>
            <a:ext cx="77874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b="1" lang="en"/>
              <a:t>Time and frequency bin sizes</a:t>
            </a:r>
            <a:r>
              <a:rPr lang="en"/>
              <a:t> - these should be set by astrophysical models</a:t>
            </a:r>
            <a:endParaRPr/>
          </a:p>
          <a:p>
            <a:pPr indent="-317500" lvl="0" marL="457200" rtl="0" algn="l">
              <a:spcBef>
                <a:spcPts val="0"/>
              </a:spcBef>
              <a:spcAft>
                <a:spcPts val="0"/>
              </a:spcAft>
              <a:buSzPts val="1400"/>
              <a:buChar char="●"/>
            </a:pPr>
            <a:r>
              <a:rPr lang="en"/>
              <a:t>The </a:t>
            </a:r>
            <a:r>
              <a:rPr b="1" lang="en"/>
              <a:t>bright pixel percentage</a:t>
            </a:r>
            <a:r>
              <a:rPr lang="en"/>
              <a:t> - where the initial stage of x-pipeline defines a bright pixel (1% in burst searches.</a:t>
            </a:r>
            <a:endParaRPr/>
          </a:p>
          <a:p>
            <a:pPr indent="-317500" lvl="0" marL="457200" rtl="0" algn="l">
              <a:spcBef>
                <a:spcPts val="0"/>
              </a:spcBef>
              <a:spcAft>
                <a:spcPts val="0"/>
              </a:spcAft>
              <a:buSzPts val="1400"/>
              <a:buChar char="●"/>
            </a:pPr>
            <a:r>
              <a:rPr lang="en"/>
              <a:t>The </a:t>
            </a:r>
            <a:r>
              <a:rPr b="1" lang="en"/>
              <a:t>superdecimate rate</a:t>
            </a:r>
            <a:r>
              <a:rPr lang="en"/>
              <a:t> - the number of clusters per second that x-pipeline keeps (averaged over each block of time it analyzes). Standard is 1 cluster per 4 s.</a:t>
            </a:r>
            <a:endParaRPr/>
          </a:p>
          <a:p>
            <a:pPr indent="-317500" lvl="0" marL="457200" rtl="0" algn="l">
              <a:spcBef>
                <a:spcPts val="0"/>
              </a:spcBef>
              <a:spcAft>
                <a:spcPts val="0"/>
              </a:spcAft>
              <a:buSzPts val="1400"/>
              <a:buChar char="●"/>
            </a:pPr>
            <a:r>
              <a:rPr lang="en"/>
              <a:t>The </a:t>
            </a:r>
            <a:r>
              <a:rPr b="1" lang="en"/>
              <a:t>time-step dt</a:t>
            </a:r>
            <a:r>
              <a:rPr lang="en"/>
              <a:t> which x-pipeline uses for the Fast Fourier Transform to make the original time-frequency maps. </a:t>
            </a:r>
            <a:r>
              <a:rPr lang="en"/>
              <a:t>Standard</a:t>
            </a:r>
            <a:r>
              <a:rPr lang="en"/>
              <a:t> for an x-pipeline burst search is to use powers of ½ ranging from -1 to 7. We could maybe just use lower values (we expect short-duration signals).</a:t>
            </a:r>
            <a:endParaRPr/>
          </a:p>
          <a:p>
            <a:pPr indent="-317500" lvl="0" marL="457200" rtl="0" algn="l">
              <a:spcBef>
                <a:spcPts val="0"/>
              </a:spcBef>
              <a:spcAft>
                <a:spcPts val="0"/>
              </a:spcAft>
              <a:buSzPts val="1400"/>
              <a:buChar char="●"/>
            </a:pPr>
            <a:r>
              <a:rPr b="1" lang="en"/>
              <a:t>Weighting</a:t>
            </a:r>
            <a:r>
              <a:rPr lang="en"/>
              <a:t> by electromagnetic fluence - this should be determined by astrophysical models.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9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Bright Pixel Percentage</a:t>
            </a:r>
            <a:endParaRPr/>
          </a:p>
        </p:txBody>
      </p:sp>
      <p:sp>
        <p:nvSpPr>
          <p:cNvPr id="721" name="Google Shape;721;p91"/>
          <p:cNvSpPr txBox="1"/>
          <p:nvPr/>
        </p:nvSpPr>
        <p:spPr>
          <a:xfrm>
            <a:off x="697025" y="1117625"/>
            <a:ext cx="7787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Combined outputs of x-pipeline from triggers 2669, 2670, and 2671 run with varying bright pixel percentages.</a:t>
            </a:r>
            <a:endParaRPr/>
          </a:p>
          <a:p>
            <a:pPr indent="0" lvl="0" marL="0" rtl="0" algn="l">
              <a:spcBef>
                <a:spcPts val="0"/>
              </a:spcBef>
              <a:spcAft>
                <a:spcPts val="0"/>
              </a:spcAft>
              <a:buNone/>
            </a:pPr>
            <a:r>
              <a:t/>
            </a:r>
            <a:endParaRPr/>
          </a:p>
        </p:txBody>
      </p:sp>
      <p:pic>
        <p:nvPicPr>
          <p:cNvPr id="722" name="Google Shape;722;p91"/>
          <p:cNvPicPr preferRelativeResize="0"/>
          <p:nvPr/>
        </p:nvPicPr>
        <p:blipFill>
          <a:blip r:embed="rId3">
            <a:alphaModFix/>
          </a:blip>
          <a:stretch>
            <a:fillRect/>
          </a:stretch>
        </p:blipFill>
        <p:spPr>
          <a:xfrm>
            <a:off x="2447913" y="1847850"/>
            <a:ext cx="6696075" cy="3295650"/>
          </a:xfrm>
          <a:prstGeom prst="rect">
            <a:avLst/>
          </a:prstGeom>
          <a:noFill/>
          <a:ln>
            <a:noFill/>
          </a:ln>
        </p:spPr>
      </p:pic>
      <p:sp>
        <p:nvSpPr>
          <p:cNvPr id="723" name="Google Shape;723;p91"/>
          <p:cNvSpPr txBox="1"/>
          <p:nvPr/>
        </p:nvSpPr>
        <p:spPr>
          <a:xfrm>
            <a:off x="252375" y="2271300"/>
            <a:ext cx="21033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Higher bright pixel percentage means the distributions are wider.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could raise the number of triggers that can be stacked (currently 93).</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9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Superdecimate Rate (clusters per second)</a:t>
            </a:r>
            <a:endParaRPr/>
          </a:p>
        </p:txBody>
      </p:sp>
      <p:pic>
        <p:nvPicPr>
          <p:cNvPr id="729" name="Google Shape;729;p92"/>
          <p:cNvPicPr preferRelativeResize="0"/>
          <p:nvPr/>
        </p:nvPicPr>
        <p:blipFill>
          <a:blip r:embed="rId3">
            <a:alphaModFix/>
          </a:blip>
          <a:stretch>
            <a:fillRect/>
          </a:stretch>
        </p:blipFill>
        <p:spPr>
          <a:xfrm>
            <a:off x="3625475" y="1386425"/>
            <a:ext cx="5038725" cy="3105150"/>
          </a:xfrm>
          <a:prstGeom prst="rect">
            <a:avLst/>
          </a:prstGeom>
          <a:noFill/>
          <a:ln>
            <a:noFill/>
          </a:ln>
        </p:spPr>
      </p:pic>
      <p:sp>
        <p:nvSpPr>
          <p:cNvPr id="730" name="Google Shape;730;p92"/>
          <p:cNvSpPr txBox="1"/>
          <p:nvPr/>
        </p:nvSpPr>
        <p:spPr>
          <a:xfrm>
            <a:off x="449925" y="1339550"/>
            <a:ext cx="27609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Standard x-pipeline burst searches use ¼.</a:t>
            </a:r>
            <a:endParaRPr/>
          </a:p>
          <a:p>
            <a:pPr indent="-317500" lvl="0" marL="457200" rtl="0" algn="l">
              <a:spcBef>
                <a:spcPts val="0"/>
              </a:spcBef>
              <a:spcAft>
                <a:spcPts val="0"/>
              </a:spcAft>
              <a:buSzPts val="1400"/>
              <a:buChar char="●"/>
            </a:pPr>
            <a:r>
              <a:rPr lang="en"/>
              <a:t>For 3 out of the 4 x-pipeline runs, this parameter had minimal effect on the sensitivity.</a:t>
            </a:r>
            <a:endParaRPr/>
          </a:p>
          <a:p>
            <a:pPr indent="-317500" lvl="0" marL="457200" rtl="0" algn="l">
              <a:spcBef>
                <a:spcPts val="0"/>
              </a:spcBef>
              <a:spcAft>
                <a:spcPts val="0"/>
              </a:spcAft>
              <a:buSzPts val="1400"/>
              <a:buChar char="●"/>
            </a:pPr>
            <a:r>
              <a:rPr lang="en"/>
              <a:t>For trigger 2652, it varied by 15%</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9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Where is the benefit to stacking?</a:t>
            </a:r>
            <a:endParaRPr b="1"/>
          </a:p>
        </p:txBody>
      </p:sp>
      <p:sp>
        <p:nvSpPr>
          <p:cNvPr id="736" name="Google Shape;736;p9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Effectively </a:t>
            </a:r>
            <a:r>
              <a:rPr lang="en">
                <a:solidFill>
                  <a:srgbClr val="FF0000"/>
                </a:solidFill>
              </a:rPr>
              <a:t>decreases the significance of an event needed to make a detection</a:t>
            </a:r>
            <a:r>
              <a:rPr lang="en">
                <a:solidFill>
                  <a:schemeClr val="dk1"/>
                </a:solidFill>
              </a:rPr>
              <a:t>. X-pipeline records the hrss needed to recover 50% of the injections with a greater significance than the loudest background cluster, which could be as high as </a:t>
            </a:r>
            <a:r>
              <a:rPr lang="en">
                <a:solidFill>
                  <a:srgbClr val="FF0000"/>
                </a:solidFill>
              </a:rPr>
              <a:t>13</a:t>
            </a:r>
            <a:r>
              <a:rPr lang="en">
                <a:solidFill>
                  <a:schemeClr val="dk1"/>
                </a:solidFill>
              </a:rPr>
              <a:t> (our cutoff). Stacking would just require the mean significance to just be as high as the mean significances calculated on the previous slide, (as low as </a:t>
            </a:r>
            <a:r>
              <a:rPr lang="en">
                <a:solidFill>
                  <a:srgbClr val="FF0000"/>
                </a:solidFill>
              </a:rPr>
              <a:t>4.9</a:t>
            </a:r>
            <a:r>
              <a:rPr lang="en">
                <a:solidFill>
                  <a:schemeClr val="dk1"/>
                </a:solidFill>
              </a:rPr>
              <a: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This analysis is run on magnetar flares which have already been analysed individually using X and not shown evidence of a GW.  So this is a way to look for lower-significance GWs.</a:t>
            </a:r>
            <a:endParaRPr>
              <a:solidFill>
                <a:schemeClr val="dk1"/>
              </a:solidFill>
            </a:endParaRPr>
          </a:p>
        </p:txBody>
      </p:sp>
      <p:sp>
        <p:nvSpPr>
          <p:cNvPr id="737" name="Google Shape;737;p9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9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Stacking </a:t>
            </a:r>
            <a:r>
              <a:rPr b="1" lang="en"/>
              <a:t>Summary:</a:t>
            </a:r>
            <a:endParaRPr b="1"/>
          </a:p>
        </p:txBody>
      </p:sp>
      <p:sp>
        <p:nvSpPr>
          <p:cNvPr id="743" name="Google Shape;743;p9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a:solidFill>
                  <a:srgbClr val="000000"/>
                </a:solidFill>
              </a:rPr>
              <a:t>This method could obtain a </a:t>
            </a:r>
            <a:r>
              <a:rPr lang="en">
                <a:solidFill>
                  <a:srgbClr val="FF0000"/>
                </a:solidFill>
              </a:rPr>
              <a:t>p-value as low as 6.7X10</a:t>
            </a:r>
            <a:r>
              <a:rPr baseline="30000" lang="en">
                <a:solidFill>
                  <a:srgbClr val="FF0000"/>
                </a:solidFill>
              </a:rPr>
              <a:t>-7</a:t>
            </a:r>
            <a:endParaRPr>
              <a:solidFill>
                <a:srgbClr val="FF0000"/>
              </a:solidFill>
            </a:endParaRPr>
          </a:p>
          <a:p>
            <a:pPr indent="-342900" lvl="0" marL="457200" rtl="0" algn="l">
              <a:spcBef>
                <a:spcPts val="0"/>
              </a:spcBef>
              <a:spcAft>
                <a:spcPts val="0"/>
              </a:spcAft>
              <a:buClr>
                <a:srgbClr val="000000"/>
              </a:buClr>
              <a:buSzPts val="1800"/>
              <a:buChar char="●"/>
            </a:pPr>
            <a:r>
              <a:rPr lang="en">
                <a:solidFill>
                  <a:srgbClr val="000000"/>
                </a:solidFill>
              </a:rPr>
              <a:t>The mean significance necessary to achieve a p-value of .0005 can get as low as </a:t>
            </a:r>
            <a:r>
              <a:rPr lang="en">
                <a:solidFill>
                  <a:srgbClr val="FF0000"/>
                </a:solidFill>
              </a:rPr>
              <a:t>4.9 with 17 stacked triggers</a:t>
            </a:r>
            <a:r>
              <a:rPr lang="en">
                <a:solidFill>
                  <a:srgbClr val="000000"/>
                </a:solidFill>
              </a:rPr>
              <a:t>.</a:t>
            </a:r>
            <a:endParaRPr baseline="300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We already have sources to run and evaluate this on including 9 flares from SGR 1935+2154, 2 from Swift J1818-1607, the 3 bursts from the unknown magnetar.</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We’ve run X-pipeline on repeating FRBs as well, if we have one with many repeats this could be interesting.</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We could have more sources and interesting events in O4 and beyond.</a:t>
            </a:r>
            <a:endParaRPr>
              <a:solidFill>
                <a:srgbClr val="000000"/>
              </a:solidFill>
            </a:endParaRPr>
          </a:p>
        </p:txBody>
      </p:sp>
      <p:sp>
        <p:nvSpPr>
          <p:cNvPr id="744" name="Google Shape;744;p9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95"/>
          <p:cNvSpPr txBox="1"/>
          <p:nvPr>
            <p:ph type="title"/>
          </p:nvPr>
        </p:nvSpPr>
        <p:spPr>
          <a:xfrm>
            <a:off x="311700" y="297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Publications</a:t>
            </a:r>
            <a:endParaRPr/>
          </a:p>
        </p:txBody>
      </p:sp>
      <p:pic>
        <p:nvPicPr>
          <p:cNvPr id="750" name="Google Shape;750;p95"/>
          <p:cNvPicPr preferRelativeResize="0"/>
          <p:nvPr/>
        </p:nvPicPr>
        <p:blipFill>
          <a:blip r:embed="rId3">
            <a:alphaModFix/>
          </a:blip>
          <a:stretch>
            <a:fillRect/>
          </a:stretch>
        </p:blipFill>
        <p:spPr>
          <a:xfrm>
            <a:off x="0" y="869756"/>
            <a:ext cx="9144001" cy="42737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
                <a:latin typeface="Arial"/>
                <a:ea typeface="Arial"/>
                <a:cs typeface="Arial"/>
                <a:sym typeface="Arial"/>
              </a:rPr>
              <a:t>LIGO sensitivity</a:t>
            </a:r>
            <a:endParaRPr>
              <a:latin typeface="Arial"/>
              <a:ea typeface="Arial"/>
              <a:cs typeface="Arial"/>
              <a:sym typeface="Arial"/>
            </a:endParaRPr>
          </a:p>
        </p:txBody>
      </p:sp>
      <p:sp>
        <p:nvSpPr>
          <p:cNvPr id="193" name="Google Shape;193;p33"/>
          <p:cNvSpPr txBox="1"/>
          <p:nvPr/>
        </p:nvSpPr>
        <p:spPr>
          <a:xfrm>
            <a:off x="306000" y="1266550"/>
            <a:ext cx="3581400" cy="30477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Char char="•"/>
            </a:pPr>
            <a:r>
              <a:rPr lang="en" sz="1600">
                <a:solidFill>
                  <a:schemeClr val="dk1"/>
                </a:solidFill>
              </a:rPr>
              <a:t>Frequency dependent noise floor, we lose sensitivity in the kHz region. </a:t>
            </a:r>
            <a:endParaRPr sz="1600">
              <a:solidFill>
                <a:schemeClr val="dk1"/>
              </a:solidFill>
            </a:endParaRPr>
          </a:p>
          <a:p>
            <a:pPr indent="-285750" lvl="0" marL="285750" marR="0" rtl="0" algn="l">
              <a:spcBef>
                <a:spcPts val="0"/>
              </a:spcBef>
              <a:spcAft>
                <a:spcPts val="0"/>
              </a:spcAft>
              <a:buClr>
                <a:schemeClr val="dk1"/>
              </a:buClr>
              <a:buSzPts val="1600"/>
              <a:buChar char="•"/>
            </a:pPr>
            <a:r>
              <a:rPr lang="en" sz="1600">
                <a:solidFill>
                  <a:schemeClr val="dk1"/>
                </a:solidFill>
              </a:rPr>
              <a:t>Vertical spikes in the spectrum are usually known noise sources (violin modes, calibration lines, etc.)</a:t>
            </a:r>
            <a:endParaRPr sz="1600">
              <a:solidFill>
                <a:schemeClr val="dk1"/>
              </a:solidFill>
            </a:endParaRPr>
          </a:p>
          <a:p>
            <a:pPr indent="-285750" lvl="0" marL="285750" marR="0" rtl="0" algn="l">
              <a:spcBef>
                <a:spcPts val="0"/>
              </a:spcBef>
              <a:spcAft>
                <a:spcPts val="0"/>
              </a:spcAft>
              <a:buClr>
                <a:schemeClr val="dk1"/>
              </a:buClr>
              <a:buSzPts val="1600"/>
              <a:buChar char="•"/>
            </a:pPr>
            <a:r>
              <a:rPr lang="en" sz="1600">
                <a:solidFill>
                  <a:schemeClr val="dk1"/>
                </a:solidFill>
              </a:rPr>
              <a:t>We standardize the sensitivity by the distance at which a binary neutron star merger (1.4 solar masses) can be detected with SNR = 8.</a:t>
            </a:r>
            <a:endParaRPr>
              <a:solidFill>
                <a:schemeClr val="dk1"/>
              </a:solidFill>
            </a:endParaRPr>
          </a:p>
        </p:txBody>
      </p:sp>
      <p:sp>
        <p:nvSpPr>
          <p:cNvPr id="194" name="Google Shape;194;p33"/>
          <p:cNvSpPr txBox="1"/>
          <p:nvPr/>
        </p:nvSpPr>
        <p:spPr>
          <a:xfrm>
            <a:off x="384550" y="4782975"/>
            <a:ext cx="445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95" name="Google Shape;195;p33"/>
          <p:cNvPicPr preferRelativeResize="0"/>
          <p:nvPr/>
        </p:nvPicPr>
        <p:blipFill>
          <a:blip r:embed="rId3">
            <a:alphaModFix/>
          </a:blip>
          <a:stretch>
            <a:fillRect/>
          </a:stretch>
        </p:blipFill>
        <p:spPr>
          <a:xfrm>
            <a:off x="4075850" y="1215779"/>
            <a:ext cx="4245170" cy="3414796"/>
          </a:xfrm>
          <a:prstGeom prst="rect">
            <a:avLst/>
          </a:prstGeom>
          <a:noFill/>
          <a:ln>
            <a:noFill/>
          </a:ln>
        </p:spPr>
      </p:pic>
      <p:sp>
        <p:nvSpPr>
          <p:cNvPr id="196" name="Google Shape;196;p33"/>
          <p:cNvSpPr txBox="1"/>
          <p:nvPr/>
        </p:nvSpPr>
        <p:spPr>
          <a:xfrm>
            <a:off x="4363725" y="4782975"/>
            <a:ext cx="395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https://dcc.ligo.org/LIGO-G1901349/public</a:t>
            </a:r>
            <a:endParaRPr>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9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a:t>
            </a:r>
            <a:endParaRPr/>
          </a:p>
        </p:txBody>
      </p:sp>
      <p:sp>
        <p:nvSpPr>
          <p:cNvPr id="756" name="Google Shape;756;p96"/>
          <p:cNvSpPr txBox="1"/>
          <p:nvPr>
            <p:ph idx="1" type="body"/>
          </p:nvPr>
        </p:nvSpPr>
        <p:spPr>
          <a:xfrm>
            <a:off x="263625" y="947750"/>
            <a:ext cx="5348700" cy="18567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a:solidFill>
                  <a:schemeClr val="dk1"/>
                </a:solidFill>
              </a:rPr>
              <a:t>I would like to acknowledge my family and friends who have supported me throughout my graduate school career, and my collaborators for their insightful ideas and research help.</a:t>
            </a:r>
            <a:endParaRPr>
              <a:solidFill>
                <a:schemeClr val="dk1"/>
              </a:solidFill>
            </a:endParaRPr>
          </a:p>
          <a:p>
            <a:pPr indent="0" lvl="0" marL="0" rtl="0" algn="l">
              <a:spcBef>
                <a:spcPts val="1200"/>
              </a:spcBef>
              <a:spcAft>
                <a:spcPts val="0"/>
              </a:spcAft>
              <a:buNone/>
            </a:pPr>
            <a:r>
              <a:rPr lang="en">
                <a:solidFill>
                  <a:schemeClr val="dk1"/>
                </a:solidFill>
              </a:rPr>
              <a:t>I also would like to thank the essential workers for their service during the pandemic, which allowed the rest of us to continue working from home.</a:t>
            </a:r>
            <a:endParaRPr>
              <a:solidFill>
                <a:schemeClr val="dk1"/>
              </a:solidFill>
            </a:endParaRPr>
          </a:p>
          <a:p>
            <a:pPr indent="0" lvl="0" marL="0" rtl="0" algn="l">
              <a:spcBef>
                <a:spcPts val="1200"/>
              </a:spcBef>
              <a:spcAft>
                <a:spcPts val="1200"/>
              </a:spcAft>
              <a:buNone/>
            </a:pPr>
            <a:r>
              <a:rPr lang="en">
                <a:solidFill>
                  <a:schemeClr val="dk1"/>
                </a:solidFill>
              </a:rPr>
              <a:t>I also owe my gratitude to the people I met on my travels who hosted me and welcomed me into their communities in Ireland, NI, Mozambique, Tanzania, Egypt, France, Scotland, Portugal and Greece.</a:t>
            </a:r>
            <a:endParaRPr>
              <a:solidFill>
                <a:schemeClr val="dk1"/>
              </a:solidFill>
            </a:endParaRPr>
          </a:p>
        </p:txBody>
      </p:sp>
      <p:pic>
        <p:nvPicPr>
          <p:cNvPr id="757" name="Google Shape;757;p96"/>
          <p:cNvPicPr preferRelativeResize="0"/>
          <p:nvPr/>
        </p:nvPicPr>
        <p:blipFill>
          <a:blip r:embed="rId3">
            <a:alphaModFix/>
          </a:blip>
          <a:stretch>
            <a:fillRect/>
          </a:stretch>
        </p:blipFill>
        <p:spPr>
          <a:xfrm>
            <a:off x="5446209" y="0"/>
            <a:ext cx="3697791" cy="3147800"/>
          </a:xfrm>
          <a:prstGeom prst="rect">
            <a:avLst/>
          </a:prstGeom>
          <a:noFill/>
          <a:ln>
            <a:noFill/>
          </a:ln>
        </p:spPr>
      </p:pic>
      <p:pic>
        <p:nvPicPr>
          <p:cNvPr id="758" name="Google Shape;758;p96"/>
          <p:cNvPicPr preferRelativeResize="0"/>
          <p:nvPr/>
        </p:nvPicPr>
        <p:blipFill>
          <a:blip r:embed="rId4">
            <a:alphaModFix/>
          </a:blip>
          <a:stretch>
            <a:fillRect/>
          </a:stretch>
        </p:blipFill>
        <p:spPr>
          <a:xfrm>
            <a:off x="-4" y="3009219"/>
            <a:ext cx="3839724" cy="2134275"/>
          </a:xfrm>
          <a:prstGeom prst="rect">
            <a:avLst/>
          </a:prstGeom>
          <a:noFill/>
          <a:ln>
            <a:noFill/>
          </a:ln>
        </p:spPr>
      </p:pic>
      <p:pic>
        <p:nvPicPr>
          <p:cNvPr id="759" name="Google Shape;759;p96"/>
          <p:cNvPicPr preferRelativeResize="0"/>
          <p:nvPr/>
        </p:nvPicPr>
        <p:blipFill>
          <a:blip r:embed="rId5">
            <a:alphaModFix/>
          </a:blip>
          <a:stretch>
            <a:fillRect/>
          </a:stretch>
        </p:blipFill>
        <p:spPr>
          <a:xfrm>
            <a:off x="5972700" y="3147800"/>
            <a:ext cx="3171299" cy="1995700"/>
          </a:xfrm>
          <a:prstGeom prst="rect">
            <a:avLst/>
          </a:prstGeom>
          <a:noFill/>
          <a:ln>
            <a:noFill/>
          </a:ln>
        </p:spPr>
      </p:pic>
      <p:pic>
        <p:nvPicPr>
          <p:cNvPr id="760" name="Google Shape;760;p96"/>
          <p:cNvPicPr preferRelativeResize="0"/>
          <p:nvPr/>
        </p:nvPicPr>
        <p:blipFill>
          <a:blip r:embed="rId6">
            <a:alphaModFix/>
          </a:blip>
          <a:stretch>
            <a:fillRect/>
          </a:stretch>
        </p:blipFill>
        <p:spPr>
          <a:xfrm>
            <a:off x="3347046" y="2571750"/>
            <a:ext cx="3117932" cy="25914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9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Extra Slides</a:t>
            </a:r>
            <a:endParaRPr/>
          </a:p>
        </p:txBody>
      </p:sp>
      <p:sp>
        <p:nvSpPr>
          <p:cNvPr id="766" name="Google Shape;766;p9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pic>
        <p:nvPicPr>
          <p:cNvPr id="771" name="Google Shape;771;p98"/>
          <p:cNvPicPr preferRelativeResize="0"/>
          <p:nvPr/>
        </p:nvPicPr>
        <p:blipFill>
          <a:blip r:embed="rId3">
            <a:alphaModFix/>
          </a:blip>
          <a:stretch>
            <a:fillRect/>
          </a:stretch>
        </p:blipFill>
        <p:spPr>
          <a:xfrm>
            <a:off x="1862138" y="785813"/>
            <a:ext cx="5419725" cy="35718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pic>
        <p:nvPicPr>
          <p:cNvPr id="776" name="Google Shape;776;p99"/>
          <p:cNvPicPr preferRelativeResize="0"/>
          <p:nvPr/>
        </p:nvPicPr>
        <p:blipFill>
          <a:blip r:embed="rId3">
            <a:alphaModFix/>
          </a:blip>
          <a:stretch>
            <a:fillRect/>
          </a:stretch>
        </p:blipFill>
        <p:spPr>
          <a:xfrm>
            <a:off x="1173875" y="512925"/>
            <a:ext cx="7162700" cy="3825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457200" y="205978"/>
            <a:ext cx="8229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Run Sensitivities</a:t>
            </a:r>
            <a:endParaRPr/>
          </a:p>
        </p:txBody>
      </p:sp>
      <p:pic>
        <p:nvPicPr>
          <p:cNvPr id="202" name="Google Shape;202;p34"/>
          <p:cNvPicPr preferRelativeResize="0"/>
          <p:nvPr/>
        </p:nvPicPr>
        <p:blipFill>
          <a:blip r:embed="rId3">
            <a:alphaModFix/>
          </a:blip>
          <a:stretch>
            <a:fillRect/>
          </a:stretch>
        </p:blipFill>
        <p:spPr>
          <a:xfrm>
            <a:off x="975013" y="1758800"/>
            <a:ext cx="7193976" cy="3034475"/>
          </a:xfrm>
          <a:prstGeom prst="rect">
            <a:avLst/>
          </a:prstGeom>
          <a:noFill/>
          <a:ln>
            <a:noFill/>
          </a:ln>
        </p:spPr>
      </p:pic>
      <p:sp>
        <p:nvSpPr>
          <p:cNvPr id="203" name="Google Shape;203;p34"/>
          <p:cNvSpPr txBox="1"/>
          <p:nvPr/>
        </p:nvSpPr>
        <p:spPr>
          <a:xfrm>
            <a:off x="975000" y="940750"/>
            <a:ext cx="719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1 parsec = 3.26 light-years</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Milky Way Galaxy is ~30 kpc in diameter</a:t>
            </a:r>
            <a:endParaRPr>
              <a:latin typeface="Calibri"/>
              <a:ea typeface="Calibri"/>
              <a:cs typeface="Calibri"/>
              <a:sym typeface="Calibri"/>
            </a:endParaRPr>
          </a:p>
        </p:txBody>
      </p:sp>
      <p:sp>
        <p:nvSpPr>
          <p:cNvPr id="204" name="Google Shape;204;p34"/>
          <p:cNvSpPr txBox="1"/>
          <p:nvPr/>
        </p:nvSpPr>
        <p:spPr>
          <a:xfrm>
            <a:off x="2576850" y="4857175"/>
            <a:ext cx="2822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uFill>
                  <a:noFill/>
                </a:uFill>
                <a:hlinkClick r:id="rId4">
                  <a:extLst>
                    <a:ext uri="{A12FA001-AC4F-418D-AE19-62706E023703}">
                      <ahyp:hlinkClr val="tx"/>
                    </a:ext>
                  </a:extLst>
                </a:hlinkClick>
              </a:rPr>
              <a:t>https://observing.docs.ligo.org/plan/</a:t>
            </a:r>
            <a:endParaRPr>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ph type="title"/>
          </p:nvPr>
        </p:nvSpPr>
        <p:spPr>
          <a:xfrm>
            <a:off x="457200" y="205978"/>
            <a:ext cx="8229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LSC Fellow work at Hanford</a:t>
            </a:r>
            <a:endParaRPr/>
          </a:p>
        </p:txBody>
      </p:sp>
      <p:sp>
        <p:nvSpPr>
          <p:cNvPr id="210" name="Google Shape;210;p35"/>
          <p:cNvSpPr txBox="1"/>
          <p:nvPr>
            <p:ph idx="1" type="body"/>
          </p:nvPr>
        </p:nvSpPr>
        <p:spPr>
          <a:xfrm>
            <a:off x="60125" y="1462825"/>
            <a:ext cx="3316800" cy="33945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Font typeface="Arial"/>
              <a:buChar char="●"/>
            </a:pPr>
            <a:r>
              <a:rPr lang="en" sz="1800">
                <a:latin typeface="Arial"/>
                <a:ea typeface="Arial"/>
                <a:cs typeface="Arial"/>
                <a:sym typeface="Arial"/>
              </a:rPr>
              <a:t>3 quarters; summers of 2018 and 2019, and winter of 2018.</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 sz="1800">
                <a:latin typeface="Arial"/>
                <a:ea typeface="Arial"/>
                <a:cs typeface="Arial"/>
                <a:sym typeface="Arial"/>
              </a:rPr>
              <a:t>Helped with upgrades of physical environmental monitoring channels, and injection studies</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 sz="1800">
                <a:latin typeface="Arial"/>
                <a:ea typeface="Arial"/>
                <a:cs typeface="Arial"/>
                <a:sym typeface="Arial"/>
              </a:rPr>
              <a:t>Commissioning projects aimed at maximizing the sensitivity in O3.</a:t>
            </a:r>
            <a:endParaRPr sz="1800">
              <a:latin typeface="Arial"/>
              <a:ea typeface="Arial"/>
              <a:cs typeface="Arial"/>
              <a:sym typeface="Arial"/>
            </a:endParaRPr>
          </a:p>
        </p:txBody>
      </p:sp>
      <p:pic>
        <p:nvPicPr>
          <p:cNvPr id="211" name="Google Shape;211;p35"/>
          <p:cNvPicPr preferRelativeResize="0"/>
          <p:nvPr/>
        </p:nvPicPr>
        <p:blipFill>
          <a:blip r:embed="rId3">
            <a:alphaModFix/>
          </a:blip>
          <a:stretch>
            <a:fillRect/>
          </a:stretch>
        </p:blipFill>
        <p:spPr>
          <a:xfrm>
            <a:off x="6067425" y="1284804"/>
            <a:ext cx="3076575" cy="3486150"/>
          </a:xfrm>
          <a:prstGeom prst="rect">
            <a:avLst/>
          </a:prstGeom>
          <a:noFill/>
          <a:ln>
            <a:noFill/>
          </a:ln>
        </p:spPr>
      </p:pic>
      <p:pic>
        <p:nvPicPr>
          <p:cNvPr id="212" name="Google Shape;212;p35"/>
          <p:cNvPicPr preferRelativeResize="0"/>
          <p:nvPr/>
        </p:nvPicPr>
        <p:blipFill>
          <a:blip r:embed="rId4">
            <a:alphaModFix/>
          </a:blip>
          <a:stretch>
            <a:fillRect/>
          </a:stretch>
        </p:blipFill>
        <p:spPr>
          <a:xfrm>
            <a:off x="3303570" y="1284800"/>
            <a:ext cx="2835956" cy="3486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