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9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72" y="39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AC20D-00E5-4D7B-8212-1A7614A92C21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DFAF2-BB25-4D69-B6F9-EF12FF760319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7862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AC20D-00E5-4D7B-8212-1A7614A92C21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DFAF2-BB25-4D69-B6F9-EF12FF760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766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AC20D-00E5-4D7B-8212-1A7614A92C21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DFAF2-BB25-4D69-B6F9-EF12FF760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867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AC20D-00E5-4D7B-8212-1A7614A92C21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DFAF2-BB25-4D69-B6F9-EF12FF760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55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AC20D-00E5-4D7B-8212-1A7614A92C21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DFAF2-BB25-4D69-B6F9-EF12FF760319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2891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77871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242874"/>
            <a:ext cx="4937760" cy="462622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242874"/>
            <a:ext cx="4937760" cy="46262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AC20D-00E5-4D7B-8212-1A7614A92C21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DFAF2-BB25-4D69-B6F9-EF12FF760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224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73628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153996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021388"/>
            <a:ext cx="4937760" cy="39391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153996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021388"/>
            <a:ext cx="4937760" cy="39391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AC20D-00E5-4D7B-8212-1A7614A92C21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DFAF2-BB25-4D69-B6F9-EF12FF760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678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AC20D-00E5-4D7B-8212-1A7614A92C21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DFAF2-BB25-4D69-B6F9-EF12FF760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345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AC20D-00E5-4D7B-8212-1A7614A92C21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DFAF2-BB25-4D69-B6F9-EF12FF760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679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15AC20D-00E5-4D7B-8212-1A7614A92C21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2DFAF2-BB25-4D69-B6F9-EF12FF760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984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AC20D-00E5-4D7B-8212-1A7614A92C21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DFAF2-BB25-4D69-B6F9-EF12FF760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091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7023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063469"/>
            <a:ext cx="10058400" cy="480562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215AC20D-00E5-4D7B-8212-1A7614A92C21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C2DFAF2-BB25-4D69-B6F9-EF12FF760319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245523" y="1004483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6503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hyperlink" Target="https://arxiv.org/abs/2109.08822" TargetMode="External"/><Relationship Id="rId7" Type="http://schemas.openxmlformats.org/officeDocument/2006/relationships/image" Target="../media/image140.png"/><Relationship Id="rId2" Type="http://schemas.openxmlformats.org/officeDocument/2006/relationships/hyperlink" Target="https://arxiv.org/abs/2002.11761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cc.ligo.org/LIGO-P2200021" TargetMode="External"/><Relationship Id="rId2" Type="http://schemas.openxmlformats.org/officeDocument/2006/relationships/hyperlink" Target="https://arxiv.org/abs/2107.00141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35E5F-0A25-4263-9CB7-C2DD530208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University of Washington Seattle </a:t>
            </a:r>
            <a:br>
              <a:rPr lang="en-US" sz="6000" dirty="0"/>
            </a:br>
            <a:r>
              <a:rPr lang="en-US" sz="6000" dirty="0"/>
              <a:t>Eöt-Wash Group 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1E481F-79DE-45E7-8187-8C03197D4F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643428"/>
          </a:xfrm>
        </p:spPr>
        <p:txBody>
          <a:bodyPr>
            <a:normAutofit/>
          </a:bodyPr>
          <a:lstStyle/>
          <a:p>
            <a:r>
              <a:rPr lang="en-US" cap="none" dirty="0"/>
              <a:t>GWANW 2023</a:t>
            </a:r>
          </a:p>
          <a:p>
            <a:r>
              <a:rPr lang="en-US" cap="none" dirty="0"/>
              <a:t>Michael Ross</a:t>
            </a:r>
          </a:p>
        </p:txBody>
      </p:sp>
    </p:spTree>
    <p:extLst>
      <p:ext uri="{BB962C8B-B14F-4D97-AF65-F5344CB8AC3E}">
        <p14:creationId xmlns:p14="http://schemas.microsoft.com/office/powerpoint/2010/main" val="3738083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13A14-8C88-4717-901A-4B70BDED3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CENPA – </a:t>
            </a:r>
            <a:r>
              <a:rPr lang="en-US" sz="3100" dirty="0"/>
              <a:t>Center for Experimental Nuclear Physics and Astrophysics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2BC19A-5FD6-49B3-A9BC-619B0D964331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2301300" y="1086559"/>
            <a:ext cx="7650360" cy="50911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BC4F53D-D47F-4C43-9EF6-45620EEACA84}"/>
              </a:ext>
            </a:extLst>
          </p:cNvPr>
          <p:cNvCxnSpPr>
            <a:cxnSpLocks/>
          </p:cNvCxnSpPr>
          <p:nvPr/>
        </p:nvCxnSpPr>
        <p:spPr>
          <a:xfrm flipH="1">
            <a:off x="6700521" y="2104008"/>
            <a:ext cx="1051460" cy="6261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035A37C9-ADE5-4875-BBC2-DCAD28753F9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751981" y="1384088"/>
            <a:ext cx="3108959" cy="1149120"/>
          </a:xfrm>
          <a:prstGeom prst="rect">
            <a:avLst/>
          </a:prstGeom>
          <a:noFill/>
          <a:ln w="38100">
            <a:solidFill>
              <a:schemeClr val="accent1"/>
            </a:solidFill>
            <a:prstDash val="solid"/>
          </a:ln>
        </p:spPr>
      </p:pic>
    </p:spTree>
    <p:extLst>
      <p:ext uri="{BB962C8B-B14F-4D97-AF65-F5344CB8AC3E}">
        <p14:creationId xmlns:p14="http://schemas.microsoft.com/office/powerpoint/2010/main" val="3466167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FCCBE-62BB-4EE4-B8DC-335D828A2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Eöt-Wash Group </a:t>
            </a:r>
          </a:p>
        </p:txBody>
      </p:sp>
      <p:pic>
        <p:nvPicPr>
          <p:cNvPr id="1028" name="Picture 4" descr="headshots">
            <a:extLst>
              <a:ext uri="{FF2B5EF4-FFF2-40B4-BE49-F238E27FC236}">
                <a16:creationId xmlns:a16="http://schemas.microsoft.com/office/drawing/2014/main" id="{95F0F718-E42E-4F3D-9CFD-6C67761748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75" t="17479" r="23114" b="16682"/>
          <a:stretch/>
        </p:blipFill>
        <p:spPr bwMode="auto">
          <a:xfrm>
            <a:off x="8156201" y="3786694"/>
            <a:ext cx="1296156" cy="1876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B7942691-4D3C-471E-A383-3517B94E0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107" y="1273093"/>
            <a:ext cx="1558192" cy="1593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erson standing next to a machine&#10;&#10;Description automatically generated with low confidence">
            <a:extLst>
              <a:ext uri="{FF2B5EF4-FFF2-40B4-BE49-F238E27FC236}">
                <a16:creationId xmlns:a16="http://schemas.microsoft.com/office/drawing/2014/main" id="{CDE620A7-51FA-40F0-8D34-53239BD7CF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16"/>
          <a:stretch/>
        </p:blipFill>
        <p:spPr>
          <a:xfrm>
            <a:off x="9510898" y="1202198"/>
            <a:ext cx="1525875" cy="18602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D5EE58-2270-4AC2-BE75-A7ECF538AB35}"/>
              </a:ext>
            </a:extLst>
          </p:cNvPr>
          <p:cNvSpPr txBox="1"/>
          <p:nvPr/>
        </p:nvSpPr>
        <p:spPr>
          <a:xfrm>
            <a:off x="8103916" y="5673783"/>
            <a:ext cx="1708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Jens Gundlach (Professor)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3ED5F3-8851-4E65-8088-FF8789BBDC08}"/>
              </a:ext>
            </a:extLst>
          </p:cNvPr>
          <p:cNvSpPr txBox="1"/>
          <p:nvPr/>
        </p:nvSpPr>
        <p:spPr>
          <a:xfrm>
            <a:off x="9411684" y="3136864"/>
            <a:ext cx="18183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Erik Shaw (Postdoc)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F0212E-667B-464E-B229-90312527168F}"/>
              </a:ext>
            </a:extLst>
          </p:cNvPr>
          <p:cNvSpPr txBox="1"/>
          <p:nvPr/>
        </p:nvSpPr>
        <p:spPr>
          <a:xfrm>
            <a:off x="4276098" y="3182874"/>
            <a:ext cx="2015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Shoshana Apple</a:t>
            </a:r>
          </a:p>
          <a:p>
            <a:r>
              <a:rPr lang="en-US" sz="2000" dirty="0"/>
              <a:t>(Grad student)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A0A40A-C6C1-49C1-9823-8DD53C58BB5E}"/>
              </a:ext>
            </a:extLst>
          </p:cNvPr>
          <p:cNvSpPr txBox="1"/>
          <p:nvPr/>
        </p:nvSpPr>
        <p:spPr>
          <a:xfrm>
            <a:off x="1628618" y="2867024"/>
            <a:ext cx="15762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Michael Ross</a:t>
            </a:r>
          </a:p>
          <a:p>
            <a:r>
              <a:rPr lang="en-US" sz="2000" dirty="0"/>
              <a:t>(Postdoc)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1FC630-9468-41D3-BFC4-9B59CAE04697}"/>
              </a:ext>
            </a:extLst>
          </p:cNvPr>
          <p:cNvSpPr txBox="1"/>
          <p:nvPr/>
        </p:nvSpPr>
        <p:spPr>
          <a:xfrm>
            <a:off x="6893498" y="3078808"/>
            <a:ext cx="2015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Conner </a:t>
            </a:r>
            <a:r>
              <a:rPr lang="en-US" sz="2000" dirty="0" err="1"/>
              <a:t>Gettings</a:t>
            </a:r>
            <a:endParaRPr lang="en-US" sz="2000" dirty="0"/>
          </a:p>
          <a:p>
            <a:r>
              <a:rPr lang="en-US" sz="2000" dirty="0"/>
              <a:t>(Postdoc)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4EFFCA-359B-457A-A3D0-28E0A60190A9}"/>
              </a:ext>
            </a:extLst>
          </p:cNvPr>
          <p:cNvSpPr txBox="1"/>
          <p:nvPr/>
        </p:nvSpPr>
        <p:spPr>
          <a:xfrm>
            <a:off x="5484236" y="5581513"/>
            <a:ext cx="2015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Yasin Chowdhury</a:t>
            </a:r>
          </a:p>
          <a:p>
            <a:r>
              <a:rPr lang="en-US" sz="2000" dirty="0"/>
              <a:t>(Undergrad. RA)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ECDA8D5-E116-4912-853C-051463DA5916}"/>
              </a:ext>
            </a:extLst>
          </p:cNvPr>
          <p:cNvSpPr txBox="1"/>
          <p:nvPr/>
        </p:nvSpPr>
        <p:spPr>
          <a:xfrm>
            <a:off x="2700992" y="5616025"/>
            <a:ext cx="2015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Peter Wu</a:t>
            </a:r>
          </a:p>
          <a:p>
            <a:r>
              <a:rPr lang="en-US" sz="2000" dirty="0"/>
              <a:t>(Undergrad. RA)</a:t>
            </a:r>
          </a:p>
        </p:txBody>
      </p:sp>
      <p:pic>
        <p:nvPicPr>
          <p:cNvPr id="3" name="Picture 4" descr="yachowd's picture">
            <a:extLst>
              <a:ext uri="{FF2B5EF4-FFF2-40B4-BE49-F238E27FC236}">
                <a16:creationId xmlns:a16="http://schemas.microsoft.com/office/drawing/2014/main" id="{3CDFB350-5B0E-AA7B-BB7D-886FB80EA0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61" r="9600" b="20692"/>
          <a:stretch/>
        </p:blipFill>
        <p:spPr bwMode="auto">
          <a:xfrm>
            <a:off x="5552845" y="4058042"/>
            <a:ext cx="1546814" cy="141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ettings's picture">
            <a:extLst>
              <a:ext uri="{FF2B5EF4-FFF2-40B4-BE49-F238E27FC236}">
                <a16:creationId xmlns:a16="http://schemas.microsoft.com/office/drawing/2014/main" id="{F0C34ACB-D81B-3888-E23C-C5DC2BA524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6" t="36190" r="6191"/>
          <a:stretch/>
        </p:blipFill>
        <p:spPr bwMode="auto">
          <a:xfrm>
            <a:off x="6759441" y="1205723"/>
            <a:ext cx="1805054" cy="1876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erson sticking his tongue out&#10;&#10;Description automatically generated with medium confidence">
            <a:extLst>
              <a:ext uri="{FF2B5EF4-FFF2-40B4-BE49-F238E27FC236}">
                <a16:creationId xmlns:a16="http://schemas.microsoft.com/office/drawing/2014/main" id="{F0D9D4D9-F73F-0AB5-70A6-9656DC4E99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113" y="3752713"/>
            <a:ext cx="1443228" cy="1828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CEF6A6-7F78-B8AB-7724-D26AC190A3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87173" y="1175610"/>
            <a:ext cx="1276602" cy="197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9058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9D8C6-7817-41BB-9016-1D09099E0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Torsion Balance Experiments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524E8FB-0490-4681-A402-337A638112F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063469"/>
                <a:ext cx="4406875" cy="4805625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Testing gravity since the 1980s</a:t>
                </a:r>
              </a:p>
              <a:p>
                <a:r>
                  <a:rPr lang="en-US" dirty="0"/>
                  <a:t>We use torsion balances to:</a:t>
                </a:r>
              </a:p>
              <a:p>
                <a:pPr lvl="1"/>
                <a:r>
                  <a:rPr lang="en-US" dirty="0"/>
                  <a:t>Test gravity’s short-range behavior</a:t>
                </a:r>
              </a:p>
              <a:p>
                <a:pPr lvl="1"/>
                <a:r>
                  <a:rPr lang="en-US" dirty="0"/>
                  <a:t>Verify the equivalence principle (EP)</a:t>
                </a:r>
              </a:p>
              <a:p>
                <a:pPr lvl="1"/>
                <a:r>
                  <a:rPr lang="en-US" dirty="0"/>
                  <a:t>Search for ultra-light dark matter</a:t>
                </a:r>
              </a:p>
              <a:p>
                <a:pPr lvl="1"/>
                <a:r>
                  <a:rPr lang="en-US" dirty="0"/>
                  <a:t>Measure gravitational constant, G</a:t>
                </a:r>
              </a:p>
              <a:p>
                <a:r>
                  <a:rPr lang="en-US" dirty="0"/>
                  <a:t>Recent Results:</a:t>
                </a:r>
              </a:p>
              <a:p>
                <a:pPr lvl="1"/>
                <a:r>
                  <a:rPr lang="en-US" dirty="0"/>
                  <a:t>Test of short-range gravity at separations of 52 </a:t>
                </a:r>
                <a:r>
                  <a:rPr lang="el-GR" dirty="0"/>
                  <a:t>μ</a:t>
                </a:r>
                <a:r>
                  <a:rPr lang="en-US" dirty="0"/>
                  <a:t>m: </a:t>
                </a:r>
                <a:r>
                  <a:rPr lang="en-US" dirty="0">
                    <a:hlinkClick r:id="rId2"/>
                  </a:rPr>
                  <a:t>arxiv.org/abs/2002.11761</a:t>
                </a:r>
                <a:endParaRPr lang="en-US" dirty="0"/>
              </a:p>
              <a:p>
                <a:pPr lvl="1"/>
                <a:r>
                  <a:rPr lang="en-US" dirty="0"/>
                  <a:t>Search for atto-eV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−18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mass dark matter: </a:t>
                </a:r>
                <a:r>
                  <a:rPr lang="en-US" dirty="0">
                    <a:hlinkClick r:id="rId3"/>
                  </a:rPr>
                  <a:t>https://arxiv.org/abs/2109.08822</a:t>
                </a:r>
                <a:endParaRPr lang="en-US" dirty="0"/>
              </a:p>
              <a:p>
                <a:r>
                  <a:rPr lang="en-US" dirty="0"/>
                  <a:t>On-going/Soon to be released:</a:t>
                </a:r>
              </a:p>
              <a:p>
                <a:pPr lvl="1"/>
                <a:r>
                  <a:rPr lang="en-US" dirty="0"/>
                  <a:t>Upgraded EP test</a:t>
                </a:r>
              </a:p>
              <a:p>
                <a:pPr lvl="1"/>
                <a:r>
                  <a:rPr lang="en-US" dirty="0"/>
                  <a:t>Test of EP for Cooper pairs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𝐶𝑃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524E8FB-0490-4681-A402-337A638112F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063469"/>
                <a:ext cx="4406875" cy="4805625"/>
              </a:xfrm>
              <a:blipFill>
                <a:blip r:embed="rId4"/>
                <a:stretch>
                  <a:fillRect l="-1383" t="-1267" b="-13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943C7F5D-B1FA-4E66-A92C-67CBE0FCCB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851272" y="1944182"/>
            <a:ext cx="2560319" cy="2047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BFFDA8-6BC8-4ABA-85F2-5EE89C26BEEA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9044120" y="4426945"/>
            <a:ext cx="2111560" cy="1658122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1BCC405-B9CF-47B9-B22A-8C579C421473}"/>
                  </a:ext>
                </a:extLst>
              </p:cNvPr>
              <p:cNvSpPr txBox="1"/>
              <p:nvPr/>
            </p:nvSpPr>
            <p:spPr>
              <a:xfrm>
                <a:off x="6406319" y="1068333"/>
                <a:ext cx="4536490" cy="57618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1BCC405-B9CF-47B9-B22A-8C579C4214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6319" y="1068333"/>
                <a:ext cx="4536490" cy="57618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7E5CAEBA-02E3-47A9-986D-BC5E60785D0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4855" t="26400" r="10261" b="19444"/>
          <a:stretch/>
        </p:blipFill>
        <p:spPr>
          <a:xfrm>
            <a:off x="8674564" y="1694888"/>
            <a:ext cx="3128676" cy="27320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3C64F0-3EED-BF3F-BD11-7F55AE5CF49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1851" t="41349" r="10424" b="16349"/>
          <a:stretch/>
        </p:blipFill>
        <p:spPr>
          <a:xfrm>
            <a:off x="5446394" y="4331892"/>
            <a:ext cx="3376478" cy="199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812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machine, indoor, machine tool, metalworking&#10;&#10;Description automatically generated">
            <a:extLst>
              <a:ext uri="{FF2B5EF4-FFF2-40B4-BE49-F238E27FC236}">
                <a16:creationId xmlns:a16="http://schemas.microsoft.com/office/drawing/2014/main" id="{A5D38C8C-D6F0-23D4-06F0-DE143F90C3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4" r="7088" b="9445"/>
          <a:stretch/>
        </p:blipFill>
        <p:spPr>
          <a:xfrm>
            <a:off x="9023405" y="3703805"/>
            <a:ext cx="3105563" cy="2461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A2A6C0-3963-4223-8B20-EBBD6288E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Rotation Sensors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50271C-BDF3-4330-877E-BC9419ADC0B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372633" y="1098443"/>
            <a:ext cx="4197362" cy="1907833"/>
          </a:xfrm>
          <a:prstGeom prst="rect">
            <a:avLst/>
          </a:prstGeom>
          <a:noFill/>
          <a:ln w="29160">
            <a:noFill/>
            <a:prstDash val="solid"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6F3B4C-2E69-4C42-8DAC-7F9F646477B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l="15627" r="7568"/>
          <a:stretch>
            <a:fillRect/>
          </a:stretch>
        </p:blipFill>
        <p:spPr>
          <a:xfrm>
            <a:off x="5950106" y="3626933"/>
            <a:ext cx="2409599" cy="2544658"/>
          </a:xfrm>
          <a:prstGeom prst="rect">
            <a:avLst/>
          </a:prstGeom>
          <a:noFill/>
          <a:ln w="29160">
            <a:noFill/>
            <a:prstDash val="solid"/>
          </a:ln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ABAD6C0-63FA-48D0-9EEE-97A6246F7299}"/>
              </a:ext>
            </a:extLst>
          </p:cNvPr>
          <p:cNvSpPr txBox="1">
            <a:spLocks/>
          </p:cNvSpPr>
          <p:nvPr/>
        </p:nvSpPr>
        <p:spPr>
          <a:xfrm>
            <a:off x="1097280" y="1063469"/>
            <a:ext cx="4406875" cy="480562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Developed beam-balance based rotation sensors (rotational seismometers)</a:t>
            </a:r>
          </a:p>
          <a:p>
            <a:r>
              <a:rPr lang="en-US" dirty="0"/>
              <a:t>Proof-mass suspended from 10-15 </a:t>
            </a:r>
            <a:r>
              <a:rPr lang="el-GR" dirty="0"/>
              <a:t>μ</a:t>
            </a:r>
            <a:r>
              <a:rPr lang="en-US" dirty="0"/>
              <a:t>m thick Be-Cu flexures forms rotational spring-mass system</a:t>
            </a:r>
          </a:p>
          <a:p>
            <a:r>
              <a:rPr lang="en-US" dirty="0"/>
              <a:t>Three versions:</a:t>
            </a:r>
          </a:p>
          <a:p>
            <a:pPr lvl="1"/>
            <a:r>
              <a:rPr lang="en-US" dirty="0"/>
              <a:t>Beam Rotation Sensors (BRS): 1-m long beam, used to sense ground rotation for seismic isolation systems, 6 deployed at LIGO (LHO: 2, LLO: 4)</a:t>
            </a:r>
          </a:p>
          <a:p>
            <a:pPr lvl="1"/>
            <a:r>
              <a:rPr lang="en-US" dirty="0"/>
              <a:t>compact Beam Rotation Sensor (cBRS): </a:t>
            </a:r>
            <a:br>
              <a:rPr lang="en-US" dirty="0"/>
            </a:br>
            <a:r>
              <a:rPr lang="en-US" dirty="0"/>
              <a:t>30-cm wide cross, installed on Stanford ETF ISI</a:t>
            </a:r>
          </a:p>
          <a:p>
            <a:pPr lvl="1"/>
            <a:r>
              <a:rPr lang="en-US" dirty="0"/>
              <a:t>Cylindrical Rotation Sensor (CRS): In development, 30-cm diam. cylinder, </a:t>
            </a:r>
            <a:r>
              <a:rPr lang="en-US" dirty="0" err="1"/>
              <a:t>HoQI</a:t>
            </a:r>
            <a:r>
              <a:rPr lang="en-US" dirty="0"/>
              <a:t> readouts, to be installed on ISI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4BE320-B837-4959-8F0E-33B390CC5E74}"/>
              </a:ext>
            </a:extLst>
          </p:cNvPr>
          <p:cNvSpPr txBox="1"/>
          <p:nvPr/>
        </p:nvSpPr>
        <p:spPr>
          <a:xfrm>
            <a:off x="6356609" y="1343813"/>
            <a:ext cx="541538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BRS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FF421A-4036-40FF-9D30-5687F3D195B2}"/>
              </a:ext>
            </a:extLst>
          </p:cNvPr>
          <p:cNvSpPr txBox="1"/>
          <p:nvPr/>
        </p:nvSpPr>
        <p:spPr>
          <a:xfrm>
            <a:off x="6025372" y="3703805"/>
            <a:ext cx="662475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cBRS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4F631B-1B24-4768-8791-73147CE6908B}"/>
              </a:ext>
            </a:extLst>
          </p:cNvPr>
          <p:cNvSpPr txBox="1"/>
          <p:nvPr/>
        </p:nvSpPr>
        <p:spPr>
          <a:xfrm>
            <a:off x="9158515" y="3783620"/>
            <a:ext cx="548181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CRS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403DB4F-6A9A-4E6D-A7A2-0CFF0A3E7CA3}"/>
              </a:ext>
            </a:extLst>
          </p:cNvPr>
          <p:cNvCxnSpPr>
            <a:cxnSpLocks/>
          </p:cNvCxnSpPr>
          <p:nvPr/>
        </p:nvCxnSpPr>
        <p:spPr>
          <a:xfrm>
            <a:off x="7528264" y="3016882"/>
            <a:ext cx="1" cy="51643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5121733-7A23-4E90-8D05-053A01298CE9}"/>
              </a:ext>
            </a:extLst>
          </p:cNvPr>
          <p:cNvCxnSpPr>
            <a:cxnSpLocks/>
          </p:cNvCxnSpPr>
          <p:nvPr/>
        </p:nvCxnSpPr>
        <p:spPr>
          <a:xfrm>
            <a:off x="8446278" y="4805640"/>
            <a:ext cx="501779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B46C4197-5014-43DC-BF51-A651E0DED7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/>
            <a:alphaModFix/>
          </a:blip>
          <a:srcRect l="10301" t="9995" r="12313" b="6674"/>
          <a:stretch/>
        </p:blipFill>
        <p:spPr>
          <a:xfrm>
            <a:off x="10060471" y="1195410"/>
            <a:ext cx="2068497" cy="1731051"/>
          </a:xfrm>
          <a:prstGeom prst="rect">
            <a:avLst/>
          </a:prstGeom>
          <a:noFill/>
          <a:ln w="29160">
            <a:solidFill>
              <a:schemeClr val="tx1"/>
            </a:solidFill>
            <a:prstDash val="solid"/>
          </a:ln>
        </p:spPr>
      </p:pic>
    </p:spTree>
    <p:extLst>
      <p:ext uri="{BB962C8B-B14F-4D97-AF65-F5344CB8AC3E}">
        <p14:creationId xmlns:p14="http://schemas.microsoft.com/office/powerpoint/2010/main" val="3255447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14EF0-D1EF-4C5D-8088-6E71B584D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Newtonian Calibrator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039C8D-667B-4A9C-915F-A074A4FCC7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313895"/>
            <a:ext cx="4824126" cy="4555199"/>
          </a:xfrm>
        </p:spPr>
        <p:txBody>
          <a:bodyPr/>
          <a:lstStyle/>
          <a:p>
            <a:r>
              <a:rPr lang="en-US" dirty="0"/>
              <a:t>“New” way to calibrate LIGO</a:t>
            </a:r>
          </a:p>
          <a:p>
            <a:r>
              <a:rPr lang="en-US" dirty="0"/>
              <a:t>Injects forces on the test mass with gravity instead of photon pressure</a:t>
            </a:r>
          </a:p>
          <a:p>
            <a:r>
              <a:rPr lang="en-US" dirty="0"/>
              <a:t>Aluminum rotor with tungsten slugs inserted into it injects at two times and three times the rotation rate</a:t>
            </a:r>
          </a:p>
          <a:p>
            <a:r>
              <a:rPr lang="en-US" dirty="0"/>
              <a:t>Successfully injected forces during LIGO’s third observing run</a:t>
            </a:r>
          </a:p>
          <a:p>
            <a:r>
              <a:rPr lang="en-US" dirty="0"/>
              <a:t>Initial Results yielded ~1% absolute calibration: </a:t>
            </a:r>
            <a:r>
              <a:rPr lang="en-US" dirty="0">
                <a:hlinkClick r:id="rId2"/>
              </a:rPr>
              <a:t>https://arxiv.org/abs/2107.00141</a:t>
            </a:r>
            <a:endParaRPr lang="en-US" dirty="0"/>
          </a:p>
          <a:p>
            <a:r>
              <a:rPr lang="en-US" dirty="0"/>
              <a:t>New design expected to reach ~0.1% uncertainty: </a:t>
            </a:r>
            <a:r>
              <a:rPr lang="en-US" dirty="0">
                <a:hlinkClick r:id="rId3"/>
              </a:rPr>
              <a:t>P2200021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05FF51-213F-46FD-A076-91F03DEC54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938" t="15507" r="32344" b="5556"/>
          <a:stretch/>
        </p:blipFill>
        <p:spPr>
          <a:xfrm>
            <a:off x="6569817" y="3875907"/>
            <a:ext cx="2722410" cy="23372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F79278-BCC3-487B-83C1-B9A32DB8FE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234" t="14420" r="31172" b="5972"/>
          <a:stretch/>
        </p:blipFill>
        <p:spPr>
          <a:xfrm>
            <a:off x="6270596" y="1208310"/>
            <a:ext cx="3028090" cy="25300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AC628B-8821-B669-3FE4-A1C7DF09594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277" t="19158" r="29060" b="7264"/>
          <a:stretch/>
        </p:blipFill>
        <p:spPr>
          <a:xfrm>
            <a:off x="9298686" y="1940745"/>
            <a:ext cx="2840038" cy="3425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1932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35E5F-0A25-4263-9CB7-C2DD53020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2312722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Thanks</a:t>
            </a:r>
          </a:p>
        </p:txBody>
      </p:sp>
    </p:spTree>
    <p:extLst>
      <p:ext uri="{BB962C8B-B14F-4D97-AF65-F5344CB8AC3E}">
        <p14:creationId xmlns:p14="http://schemas.microsoft.com/office/powerpoint/2010/main" val="3859193635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2210</TotalTime>
  <Words>344</Words>
  <Application>Microsoft Office PowerPoint</Application>
  <PresentationFormat>Widescreen</PresentationFormat>
  <Paragraphs>49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Cambria Math</vt:lpstr>
      <vt:lpstr>Retrospect</vt:lpstr>
      <vt:lpstr>University of Washington Seattle  Eöt-Wash Group Overview</vt:lpstr>
      <vt:lpstr>CENPA – Center for Experimental Nuclear Physics and Astrophysics</vt:lpstr>
      <vt:lpstr>Eöt-Wash Group </vt:lpstr>
      <vt:lpstr>Torsion Balance Experiments</vt:lpstr>
      <vt:lpstr>Rotation Sensors</vt:lpstr>
      <vt:lpstr>Newtonian Calibrator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GWANW_UW_2023</dc:title>
  <dc:creator>Michael Ross</dc:creator>
  <cp:lastModifiedBy>Michael Ross</cp:lastModifiedBy>
  <cp:revision>55</cp:revision>
  <dcterms:created xsi:type="dcterms:W3CDTF">2021-01-15T23:34:13Z</dcterms:created>
  <dcterms:modified xsi:type="dcterms:W3CDTF">2023-06-27T14:23:34Z</dcterms:modified>
</cp:coreProperties>
</file>