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"/>
  </p:notesMasterIdLst>
  <p:handoutMasterIdLst>
    <p:handoutMasterId r:id="rId10"/>
  </p:handoutMasterIdLst>
  <p:sldIdLst>
    <p:sldId id="256" r:id="rId2"/>
    <p:sldId id="268" r:id="rId3"/>
    <p:sldId id="272" r:id="rId4"/>
    <p:sldId id="269" r:id="rId5"/>
    <p:sldId id="270" r:id="rId6"/>
    <p:sldId id="273" r:id="rId7"/>
    <p:sldId id="27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C10"/>
    <a:srgbClr val="A9E4F3"/>
    <a:srgbClr val="89D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3" d="100"/>
          <a:sy n="153" d="100"/>
        </p:scale>
        <p:origin x="262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8C8496-C257-6B49-8741-A4B13DAAA7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3537E-67FF-0F4B-8136-5F3B2A7964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B582E-9FC1-BA43-A08A-1E0CACA4EFCA}" type="datetimeFigureOut">
              <a:rPr lang="en-US" smtClean="0"/>
              <a:t>6/28/23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EC512-866D-2646-BA4A-50F404DBF6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8428E-BACF-D841-8372-45B876D3C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0410D-6661-4E44-B312-474106440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3FF38-120B-6D4C-8DF2-BDE159F6DFF3}" type="datetimeFigureOut">
              <a:rPr lang="en-US" smtClean="0"/>
              <a:t>6/28/23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0DF5B-E854-F443-A09C-BF40AB456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1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G2201072 -v1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5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6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9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4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9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2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9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G2101334-v1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1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DocDB/DisplayMeeting?conferenceid=1163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dcc.ligo.org/LIGO-M230013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B-gq_z3o6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BE252-FFA7-3D4A-BB37-A96A98C0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1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94097B-8496-F443-B41B-A1C4DED13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G2301256-v2</a:t>
            </a:r>
          </a:p>
        </p:txBody>
      </p:sp>
      <p:pic>
        <p:nvPicPr>
          <p:cNvPr id="4" name="Picture 3" descr="A picture containing outdoor, cloud, sky, road&#10;&#10;Description automatically generated">
            <a:extLst>
              <a:ext uri="{FF2B5EF4-FFF2-40B4-BE49-F238E27FC236}">
                <a16:creationId xmlns:a16="http://schemas.microsoft.com/office/drawing/2014/main" id="{95F86A8D-9688-BE44-84D8-936255109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4509CE3-5764-DB40-9C6D-63B273F7B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711777"/>
            <a:ext cx="9143999" cy="1937165"/>
          </a:xfrm>
          <a:effectLst>
            <a:outerShdw blurRad="228600" dist="63500" dir="2760000" algn="l" rotWithShape="0">
              <a:schemeClr val="bg1"/>
            </a:outerShdw>
          </a:effectLst>
        </p:spPr>
        <p:txBody>
          <a:bodyPr anchor="ctr">
            <a:normAutofit fontScale="90000"/>
          </a:bodyPr>
          <a:lstStyle/>
          <a:p>
            <a:pPr algn="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Gravitational Wave Astronomy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North-West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6</a:t>
            </a:r>
            <a:r>
              <a:rPr lang="en-US" sz="3600" b="1" i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3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 Annual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GWANW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Jun 26-28 2023</a:t>
            </a:r>
          </a:p>
        </p:txBody>
      </p:sp>
    </p:spTree>
    <p:extLst>
      <p:ext uri="{BB962C8B-B14F-4D97-AF65-F5344CB8AC3E}">
        <p14:creationId xmlns:p14="http://schemas.microsoft.com/office/powerpoint/2010/main" val="973066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7A94-A411-3242-B0AB-A2710C73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GWANW 2023!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4B084-0145-0F46-B270-58A669CF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EB61FA48-99EF-AC48-A663-3B8532F35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976"/>
            <a:ext cx="9144000" cy="3806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A471C-2AB2-484F-A240-A0AA834AEB97}"/>
              </a:ext>
            </a:extLst>
          </p:cNvPr>
          <p:cNvSpPr txBox="1"/>
          <p:nvPr/>
        </p:nvSpPr>
        <p:spPr>
          <a:xfrm>
            <a:off x="1733799" y="6151419"/>
            <a:ext cx="594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Talks Publically Available on LIGO DCC Here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E1EE7-E855-4F47-A7DF-2D644EA90042}"/>
              </a:ext>
            </a:extLst>
          </p:cNvPr>
          <p:cNvSpPr txBox="1"/>
          <p:nvPr/>
        </p:nvSpPr>
        <p:spPr>
          <a:xfrm>
            <a:off x="1757548" y="748145"/>
            <a:ext cx="556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That’s a wrap folks!</a:t>
            </a:r>
          </a:p>
          <a:p>
            <a:pPr algn="ctr"/>
            <a:r>
              <a:rPr lang="en-US" dirty="0"/>
              <a:t>Thank you to Svenja @ WWU and Jeff @ LHO for hosting!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C2E6E-12EE-CA42-8A6E-82643430F3F4}"/>
              </a:ext>
            </a:extLst>
          </p:cNvPr>
          <p:cNvSpPr txBox="1"/>
          <p:nvPr/>
        </p:nvSpPr>
        <p:spPr>
          <a:xfrm>
            <a:off x="2731325" y="5510150"/>
            <a:ext cx="4235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 </a:t>
            </a:r>
            <a:r>
              <a:rPr lang="en-US" sz="2800" b="1" i="1" u="sng" dirty="0"/>
              <a:t>you</a:t>
            </a:r>
            <a:r>
              <a:rPr lang="en-US" sz="2800" dirty="0"/>
              <a:t> for participating!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D0C2ED9-3AD2-1148-B0B0-0D7D48A8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G2301256-v2</a:t>
            </a:r>
          </a:p>
        </p:txBody>
      </p:sp>
    </p:spTree>
    <p:extLst>
      <p:ext uri="{BB962C8B-B14F-4D97-AF65-F5344CB8AC3E}">
        <p14:creationId xmlns:p14="http://schemas.microsoft.com/office/powerpoint/2010/main" val="27202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5747-3AC3-5C4A-B86C-73765FCA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We Did The Science!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BF54D-6A8D-7347-99B3-F1F4592B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1340118-FEF3-7A45-873F-DA6164939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9715">
            <a:off x="356260" y="1377537"/>
            <a:ext cx="3855523" cy="2891642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3A86978-B5C6-B745-8869-5B8FB532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488" y="700642"/>
            <a:ext cx="4821382" cy="3616037"/>
          </a:xfrm>
          <a:prstGeom prst="rect">
            <a:avLst/>
          </a:prstGeom>
        </p:spPr>
      </p:pic>
      <p:pic>
        <p:nvPicPr>
          <p:cNvPr id="11" name="Picture 10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3E93A4A5-44D0-344A-AD31-E060D6305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3" y="3759301"/>
            <a:ext cx="5747657" cy="309869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42E6F8F-CA20-F64A-9F6E-E46AC470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G2301256-v2</a:t>
            </a:r>
          </a:p>
        </p:txBody>
      </p:sp>
    </p:spTree>
    <p:extLst>
      <p:ext uri="{BB962C8B-B14F-4D97-AF65-F5344CB8AC3E}">
        <p14:creationId xmlns:p14="http://schemas.microsoft.com/office/powerpoint/2010/main" val="152461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7779-923F-DE4E-8C98-0018E1387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And we got to know each other!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F64F8-8A74-0446-88AF-F0F67316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group of people standing around a pool table&#10;&#10;Description automatically generated">
            <a:extLst>
              <a:ext uri="{FF2B5EF4-FFF2-40B4-BE49-F238E27FC236}">
                <a16:creationId xmlns:a16="http://schemas.microsoft.com/office/drawing/2014/main" id="{58FFD08A-0117-874B-B1FD-07575C52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6717">
            <a:off x="270717" y="961900"/>
            <a:ext cx="3190503" cy="2392877"/>
          </a:xfrm>
          <a:prstGeom prst="rect">
            <a:avLst/>
          </a:prstGeom>
        </p:spPr>
      </p:pic>
      <p:pic>
        <p:nvPicPr>
          <p:cNvPr id="11" name="Picture 1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0A6AD71-14B5-4347-A3F4-66429BB66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1823">
            <a:off x="5405616" y="601553"/>
            <a:ext cx="3458345" cy="2593759"/>
          </a:xfrm>
          <a:prstGeom prst="rect">
            <a:avLst/>
          </a:prstGeom>
        </p:spPr>
      </p:pic>
      <p:pic>
        <p:nvPicPr>
          <p:cNvPr id="13" name="Picture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FE05F7A-9400-A941-9807-1F0351061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590">
            <a:off x="3676156" y="4162005"/>
            <a:ext cx="3594660" cy="2695995"/>
          </a:xfrm>
          <a:prstGeom prst="rect">
            <a:avLst/>
          </a:prstGeom>
        </p:spPr>
      </p:pic>
      <p:pic>
        <p:nvPicPr>
          <p:cNvPr id="15" name="Picture 1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3B82E80-08A3-1D42-805C-E4377473A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8928">
            <a:off x="6030911" y="2540011"/>
            <a:ext cx="3176505" cy="2382379"/>
          </a:xfrm>
          <a:prstGeom prst="rect">
            <a:avLst/>
          </a:prstGeom>
        </p:spPr>
      </p:pic>
      <p:pic>
        <p:nvPicPr>
          <p:cNvPr id="17" name="Picture 1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4A7849B-D84E-034B-B0A0-795441811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8364">
            <a:off x="91747" y="4257169"/>
            <a:ext cx="3289672" cy="2467254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0C33E77-E268-C047-A0C2-633F03868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1940">
            <a:off x="1848701" y="1938972"/>
            <a:ext cx="3604848" cy="26828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982F5C-8DA9-9E4C-9CAD-E931EE87294A}"/>
              </a:ext>
            </a:extLst>
          </p:cNvPr>
          <p:cNvSpPr txBox="1"/>
          <p:nvPr/>
        </p:nvSpPr>
        <p:spPr>
          <a:xfrm>
            <a:off x="3752602" y="736270"/>
            <a:ext cx="1390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Pics in </a:t>
            </a:r>
          </a:p>
          <a:p>
            <a:pPr algn="ctr"/>
            <a:r>
              <a:rPr lang="en-US" dirty="0"/>
              <a:t>“Other Files”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F64C0-EA6F-1948-BAB0-92396E7A5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G2301256-v2</a:t>
            </a:r>
          </a:p>
        </p:txBody>
      </p:sp>
    </p:spTree>
    <p:extLst>
      <p:ext uri="{BB962C8B-B14F-4D97-AF65-F5344CB8AC3E}">
        <p14:creationId xmlns:p14="http://schemas.microsoft.com/office/powerpoint/2010/main" val="336504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4583-61F6-F948-BF5C-D783F228C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Future GWANWs!!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FD643-1B3E-B747-BB96-3AAFB811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6A001-191A-8F4A-A442-27E043B1E97D}"/>
              </a:ext>
            </a:extLst>
          </p:cNvPr>
          <p:cNvSpPr txBox="1"/>
          <p:nvPr/>
        </p:nvSpPr>
        <p:spPr>
          <a:xfrm>
            <a:off x="570015" y="1900051"/>
            <a:ext cx="5605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June 24-26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95EF4-04BC-4744-8083-81F2387C5071}"/>
              </a:ext>
            </a:extLst>
          </p:cNvPr>
          <p:cNvSpPr txBox="1"/>
          <p:nvPr/>
        </p:nvSpPr>
        <p:spPr>
          <a:xfrm>
            <a:off x="568036" y="3679370"/>
            <a:ext cx="5605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June 23-25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F596B-93CE-F04C-AB88-294253BFF212}"/>
              </a:ext>
            </a:extLst>
          </p:cNvPr>
          <p:cNvSpPr txBox="1"/>
          <p:nvPr/>
        </p:nvSpPr>
        <p:spPr>
          <a:xfrm>
            <a:off x="2778825" y="5712031"/>
            <a:ext cx="343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Planning Checklist </a:t>
            </a:r>
            <a:r>
              <a:rPr lang="en-US" dirty="0">
                <a:hlinkClick r:id="rId2"/>
              </a:rPr>
              <a:t>M2300131</a:t>
            </a:r>
            <a:endParaRPr lang="en-US" dirty="0"/>
          </a:p>
        </p:txBody>
      </p:sp>
      <p:pic>
        <p:nvPicPr>
          <p:cNvPr id="14" name="Picture 13" descr="A picture containing mammal, dog, clipart, cartoon&#10;&#10;Description automatically generated">
            <a:extLst>
              <a:ext uri="{FF2B5EF4-FFF2-40B4-BE49-F238E27FC236}">
                <a16:creationId xmlns:a16="http://schemas.microsoft.com/office/drawing/2014/main" id="{81483F9A-2232-604F-B92C-79AD0088B6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6507678" y="1813634"/>
            <a:ext cx="1626919" cy="1187211"/>
          </a:xfrm>
          <a:prstGeom prst="rect">
            <a:avLst/>
          </a:prstGeom>
        </p:spPr>
      </p:pic>
      <p:pic>
        <p:nvPicPr>
          <p:cNvPr id="20" name="Picture 19" descr="A green and black logo&#10;&#10;Description automatically generated with low confidence">
            <a:extLst>
              <a:ext uri="{FF2B5EF4-FFF2-40B4-BE49-F238E27FC236}">
                <a16:creationId xmlns:a16="http://schemas.microsoft.com/office/drawing/2014/main" id="{0D5E6442-4123-984A-8B66-4B0055846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881" y="3371304"/>
            <a:ext cx="1673217" cy="13847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7D7EFB-23CF-4749-A458-D9308DD2D33B}"/>
              </a:ext>
            </a:extLst>
          </p:cNvPr>
          <p:cNvSpPr txBox="1"/>
          <p:nvPr/>
        </p:nvSpPr>
        <p:spPr>
          <a:xfrm>
            <a:off x="7077694" y="1805048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653A23-F442-A14B-9ED1-22312DC7B730}"/>
              </a:ext>
            </a:extLst>
          </p:cNvPr>
          <p:cNvSpPr txBox="1"/>
          <p:nvPr/>
        </p:nvSpPr>
        <p:spPr>
          <a:xfrm>
            <a:off x="7063839" y="3513115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5DDE51-C058-454E-85FB-963A4C19D189}"/>
              </a:ext>
            </a:extLst>
          </p:cNvPr>
          <p:cNvSpPr txBox="1"/>
          <p:nvPr/>
        </p:nvSpPr>
        <p:spPr>
          <a:xfrm>
            <a:off x="3301340" y="831273"/>
            <a:ext cx="281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(always *physically* at LHO)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36D95F2F-2C64-D44D-8A9F-0DA88C68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G2301256-v2</a:t>
            </a:r>
          </a:p>
        </p:txBody>
      </p:sp>
    </p:spTree>
    <p:extLst>
      <p:ext uri="{BB962C8B-B14F-4D97-AF65-F5344CB8AC3E}">
        <p14:creationId xmlns:p14="http://schemas.microsoft.com/office/powerpoint/2010/main" val="360921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86F26-70E9-244E-A3E9-8C66E7F3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GWANW Future Logo??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D8ACB-606F-304D-BE2F-BA8B9F04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48098-00F2-B44F-8DB8-6BF36209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picture containing text, handwriting, child art, drawing&#10;&#10;Description automatically generated">
            <a:extLst>
              <a:ext uri="{FF2B5EF4-FFF2-40B4-BE49-F238E27FC236}">
                <a16:creationId xmlns:a16="http://schemas.microsoft.com/office/drawing/2014/main" id="{873AC0C6-A496-3341-89AC-AE3962C7E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7759"/>
            <a:ext cx="9144000" cy="2302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1D4DD9-239A-5F4E-968B-398913560E7E}"/>
              </a:ext>
            </a:extLst>
          </p:cNvPr>
          <p:cNvSpPr txBox="1"/>
          <p:nvPr/>
        </p:nvSpPr>
        <p:spPr>
          <a:xfrm>
            <a:off x="653143" y="4928259"/>
            <a:ext cx="2864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 “upside down”</a:t>
            </a:r>
          </a:p>
          <a:p>
            <a:r>
              <a:rPr lang="en-US" dirty="0"/>
              <a:t>Central and South America</a:t>
            </a:r>
          </a:p>
          <a:p>
            <a:r>
              <a:rPr lang="en-US" dirty="0"/>
              <a:t>+Florida &amp; Caribbean Islands</a:t>
            </a:r>
          </a:p>
          <a:p>
            <a:r>
              <a:rPr lang="en-US" dirty="0"/>
              <a:t>form the 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FF1FF-C72C-0742-AA21-D10A3FBE7EB6}"/>
              </a:ext>
            </a:extLst>
          </p:cNvPr>
          <p:cNvSpPr txBox="1"/>
          <p:nvPr/>
        </p:nvSpPr>
        <p:spPr>
          <a:xfrm>
            <a:off x="3976256" y="4890656"/>
            <a:ext cx="2460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 Detectors </a:t>
            </a:r>
          </a:p>
          <a:p>
            <a:r>
              <a:rPr lang="en-US" dirty="0"/>
              <a:t>Further away from earth, longer arms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DA817C-68CA-F44F-8292-2B8A01BD6C36}"/>
              </a:ext>
            </a:extLst>
          </p:cNvPr>
          <p:cNvSpPr txBox="1"/>
          <p:nvPr/>
        </p:nvSpPr>
        <p:spPr>
          <a:xfrm>
            <a:off x="6234546" y="4959928"/>
            <a:ext cx="2909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W is formed by the last bit of an inspiral, but the wave goes through all other “letters,” the earth and detectors with transparency / in the 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A1B7B-0D3A-0444-94EE-44234AA9D1DC}"/>
              </a:ext>
            </a:extLst>
          </p:cNvPr>
          <p:cNvSpPr txBox="1"/>
          <p:nvPr/>
        </p:nvSpPr>
        <p:spPr>
          <a:xfrm>
            <a:off x="3301340" y="1330036"/>
            <a:ext cx="28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Draft of Idea by J. Kissel</a:t>
            </a:r>
          </a:p>
        </p:txBody>
      </p:sp>
    </p:spTree>
    <p:extLst>
      <p:ext uri="{BB962C8B-B14F-4D97-AF65-F5344CB8AC3E}">
        <p14:creationId xmlns:p14="http://schemas.microsoft.com/office/powerpoint/2010/main" val="238294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A17DA-F27F-3042-B92E-A87B459F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Bonus!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44D8-BC73-B642-8F28-097D315B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F2773-71C7-DA45-97F6-D25696EC11A7}"/>
              </a:ext>
            </a:extLst>
          </p:cNvPr>
          <p:cNvSpPr txBox="1"/>
          <p:nvPr/>
        </p:nvSpPr>
        <p:spPr>
          <a:xfrm>
            <a:off x="2196934" y="1045029"/>
            <a:ext cx="472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nanograv.org</a:t>
            </a:r>
            <a:r>
              <a:rPr lang="en-US" dirty="0"/>
              <a:t>/news/2023Announcement</a:t>
            </a:r>
          </a:p>
        </p:txBody>
      </p:sp>
      <p:pic>
        <p:nvPicPr>
          <p:cNvPr id="8" name="Picture 7" descr="A close-up of a blue background&#10;&#10;Description automatically generated with low confidence">
            <a:extLst>
              <a:ext uri="{FF2B5EF4-FFF2-40B4-BE49-F238E27FC236}">
                <a16:creationId xmlns:a16="http://schemas.microsoft.com/office/drawing/2014/main" id="{92456B63-64E8-5B41-87BA-2973DC4A8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1546367"/>
            <a:ext cx="8490857" cy="47737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8F64AB-BDF2-6346-A886-D7BE2CEAFCD5}"/>
              </a:ext>
            </a:extLst>
          </p:cNvPr>
          <p:cNvSpPr txBox="1">
            <a:spLocks/>
          </p:cNvSpPr>
          <p:nvPr/>
        </p:nvSpPr>
        <p:spPr>
          <a:xfrm>
            <a:off x="-263236" y="5270664"/>
            <a:ext cx="91440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Papers Released Jun 28 2023 17:00 PDT!</a:t>
            </a:r>
          </a:p>
          <a:p>
            <a:pPr algn="ctr"/>
            <a:r>
              <a:rPr lang="en-US" dirty="0"/>
              <a:t>Press Conference Jun 29 2023 10:00 PDT!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D5BE8-0170-644F-8A6F-7075A7BEB0CB}"/>
              </a:ext>
            </a:extLst>
          </p:cNvPr>
          <p:cNvSpPr txBox="1"/>
          <p:nvPr/>
        </p:nvSpPr>
        <p:spPr>
          <a:xfrm>
            <a:off x="3016333" y="5890161"/>
            <a:ext cx="307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Press Conference YouTube Link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A76C1-1CE1-3C42-B3D1-1A64183A22E0}"/>
              </a:ext>
            </a:extLst>
          </p:cNvPr>
          <p:cNvSpPr txBox="1"/>
          <p:nvPr/>
        </p:nvSpPr>
        <p:spPr>
          <a:xfrm>
            <a:off x="2339439" y="1745673"/>
            <a:ext cx="328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Hooray for Pulsar Timing Arrays!!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2215-33B2-BD45-A7B2-DA2089F194D8}"/>
              </a:ext>
            </a:extLst>
          </p:cNvPr>
          <p:cNvSpPr txBox="1"/>
          <p:nvPr/>
        </p:nvSpPr>
        <p:spPr>
          <a:xfrm>
            <a:off x="2931226" y="2194956"/>
            <a:ext cx="2972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NANOGrav</a:t>
            </a:r>
            <a:endParaRPr lang="en-US" sz="48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CCEE28C-A0FD-644A-9B64-9CF68D68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G2301256-v2</a:t>
            </a:r>
          </a:p>
        </p:txBody>
      </p:sp>
    </p:spTree>
    <p:extLst>
      <p:ext uri="{BB962C8B-B14F-4D97-AF65-F5344CB8AC3E}">
        <p14:creationId xmlns:p14="http://schemas.microsoft.com/office/powerpoint/2010/main" val="3068612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2287</TotalTime>
  <Words>211</Words>
  <Application>Microsoft Macintosh PowerPoint</Application>
  <PresentationFormat>On-screen Show (4:3)</PresentationFormat>
  <Paragraphs>47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Gravitational Wave Astronomy  North-West  6th Annual GWANW Jun 26-28 2023</vt:lpstr>
      <vt:lpstr>GWANW 2023!</vt:lpstr>
      <vt:lpstr>We Did The Science!</vt:lpstr>
      <vt:lpstr>And we got to know each other!</vt:lpstr>
      <vt:lpstr>Future GWANWs!!</vt:lpstr>
      <vt:lpstr>GWANW Future Logo??</vt:lpstr>
      <vt:lpstr>Bonus!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Kissel, Jeffrey S. (Jeff)</dc:creator>
  <cp:lastModifiedBy>Kissel, Jeffrey S. (Jeff)</cp:lastModifiedBy>
  <cp:revision>36</cp:revision>
  <dcterms:created xsi:type="dcterms:W3CDTF">2020-06-29T14:43:38Z</dcterms:created>
  <dcterms:modified xsi:type="dcterms:W3CDTF">2023-06-28T18:08:40Z</dcterms:modified>
</cp:coreProperties>
</file>