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76" r:id="rId7"/>
    <p:sldId id="271" r:id="rId8"/>
    <p:sldId id="278" r:id="rId9"/>
    <p:sldId id="277" r:id="rId10"/>
    <p:sldId id="272" r:id="rId11"/>
    <p:sldId id="273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0EFF46-556C-443F-850B-7D50E714B36C}" v="1" dt="2023-06-28T15:26:39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48" autoAdjust="0"/>
  </p:normalViewPr>
  <p:slideViewPr>
    <p:cSldViewPr snapToGrid="0">
      <p:cViewPr>
        <p:scale>
          <a:sx n="62" d="100"/>
          <a:sy n="62" d="100"/>
        </p:scale>
        <p:origin x="801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99D38-3047-467B-A885-88A3B087F01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5C73C-AC0D-48CF-84FC-B9D7866F6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C73C-AC0D-48CF-84FC-B9D7866F6F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4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C73C-AC0D-48CF-84FC-B9D7866F6F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1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C73C-AC0D-48CF-84FC-B9D7866F6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C73C-AC0D-48CF-84FC-B9D7866F6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C73C-AC0D-48CF-84FC-B9D7866F6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08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C73C-AC0D-48CF-84FC-B9D7866F6F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40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 </a:t>
            </a:r>
            <a:r>
              <a:rPr lang="en-US" dirty="0" err="1"/>
              <a:t>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C73C-AC0D-48CF-84FC-B9D7866F6F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4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BA05-2D94-B669-B9ED-63FC54EFE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D1F73-BA01-CD9F-7E2B-86B151D52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AD4E9-F13B-454D-70B7-408B8ECB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363-5CE8-4E03-B508-A3BAD2C0BD1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06A8B-EB99-3136-E58E-B9BA4C78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0DB79-C465-0100-22D2-83A474BC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4EBF-9BCC-4874-8C5D-55994C8D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5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BEFF-8DE6-B52C-0EEF-98BBB6B5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DDC1E-344B-DCC2-CDBF-DE186C9C3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C1596-8F76-E728-00F6-A3298503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363-5CE8-4E03-B508-A3BAD2C0BD1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0B4B8-9B01-E603-E0E4-5968A853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8DBA7-08AA-3742-0720-50F8D2B5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4EBF-9BCC-4874-8C5D-55994C8D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8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08856-6F9D-82D3-61C8-B191702BA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7269E-1F3D-43B4-A53D-A779F09F7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0D6BB-B417-DFDA-4DD8-B2EF2BC1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363-5CE8-4E03-B508-A3BAD2C0BD1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E7CC8-6C69-7CF1-1AB0-28DD112E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71BC7-25B2-C2BC-745D-EDC1D2EC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4EBF-9BCC-4874-8C5D-55994C8D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7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3E11-4966-2E01-72CE-D7392100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141C-5DC3-DA8F-8198-3716CB8E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1D802-FF9F-3F62-6631-25574971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363-5CE8-4E03-B508-A3BAD2C0BD1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52643-8E87-39D6-A8CD-499804E4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94A9C-8D64-B3B1-B83A-818ADF55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4EBF-9BCC-4874-8C5D-55994C8D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6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9F42-FCA7-5176-99C4-BE7FE0D3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646A9-750E-DAC4-1E55-63BC17FF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D7787-B4AC-3950-65B7-A8FF95F0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363-5CE8-4E03-B508-A3BAD2C0BD1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51CE-A4C6-4662-0255-FE979E2D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3F784-C4AA-E2B0-2AAA-E1A3AF29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4EBF-9BCC-4874-8C5D-55994C8D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2FFC-D6F0-867F-2129-38EE4D46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1336-FA18-121F-788C-0A7F45D1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4E0D4-F662-9A0B-59AD-5FE008357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27374-BC9D-DA4C-6246-5FFAE641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363-5CE8-4E03-B508-A3BAD2C0BD1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ED68B-7A93-EFD8-EB2E-7D07BC94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8D584-1EED-3DC6-BCB4-93640BD1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4EBF-9BCC-4874-8C5D-55994C8D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6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75FF-0FFC-C07D-1376-CCCB7AB9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01424-D710-D504-8D4E-FBB48EA68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2FB36-EC2B-DC6D-4E67-B3A97F815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82A64-041A-FDC8-A8D9-E031933FC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4FE07-9DD4-C2BE-ED4D-D4973B7F6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9717C-E317-3671-0685-1034CCC3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363-5CE8-4E03-B508-A3BAD2C0BD1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9E426F-AA91-9DD8-11F4-80D491E1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A3D14-533A-4647-1E81-22391154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4EBF-9BCC-4874-8C5D-55994C8D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9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EFFF-5507-47C0-7711-C2522C10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F44D6-FBD1-C2A4-03B2-5000CC7A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363-5CE8-4E03-B508-A3BAD2C0BD1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A2B00-1719-E17E-5ED1-73DE8A1E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6C59D-1C71-7574-C775-B36681BA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4EBF-9BCC-4874-8C5D-55994C8D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1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F25AD-0B55-E54F-7880-44DF1F33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363-5CE8-4E03-B508-A3BAD2C0BD1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A9318-7F5A-EA1B-F464-A9EF36BA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C961F-13C6-7B11-9988-443B5EB7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4EBF-9BCC-4874-8C5D-55994C8D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1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AF167-2283-E1FE-6F11-D800CCB6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9B945-070B-814A-FE65-A4C1FEEA0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160CA-7814-61EF-607C-3948E981F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357AE-3825-47EF-6387-CA2E3F38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363-5CE8-4E03-B508-A3BAD2C0BD1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9EB0E-6FA0-E874-D0C0-1C3B2285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26508-C233-7BE6-6E3F-142896A3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4EBF-9BCC-4874-8C5D-55994C8D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3E63-770E-9ACE-5E4B-3B8385C7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3D6F5-77FD-7444-B028-556E50080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9C2C7-A2D7-8CC7-4213-641EB22E3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33719-3A71-8F03-AE89-B426494E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363-5CE8-4E03-B508-A3BAD2C0BD1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4004C-70A6-D7F1-4A95-2177F2A5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242D5-79E5-D8BB-8EEA-0FD370A5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4EBF-9BCC-4874-8C5D-55994C8D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6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36648-EB17-BA90-525B-AFBF12BB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554EB-3D27-7C3B-5D9A-52F577787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39A88-AB21-98F4-9976-A45B95B20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A6363-5CE8-4E03-B508-A3BAD2C0BD1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E2DC8-67C1-6479-E83B-182A7B37F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259AE-C877-787D-21BB-F42514FA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4EBF-9BCC-4874-8C5D-55994C8D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EF818-39DD-7F7C-96D0-A1962176B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8834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5600" dirty="0"/>
              <a:t>Development of a Cylindrical Rotation Sensor for LIGO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8F789-ED34-16D0-433B-806F2F3FB752}"/>
              </a:ext>
            </a:extLst>
          </p:cNvPr>
          <p:cNvSpPr>
            <a:spLocks/>
          </p:cNvSpPr>
          <p:nvPr>
            <p:ph type="subTitle" idx="1"/>
          </p:nvPr>
        </p:nvSpPr>
        <p:spPr>
          <a:xfrm>
            <a:off x="1966912" y="4769871"/>
            <a:ext cx="8258176" cy="1383156"/>
          </a:xfrm>
        </p:spPr>
        <p:txBody>
          <a:bodyPr anchor="ctr">
            <a:noAutofit/>
          </a:bodyPr>
          <a:lstStyle/>
          <a:p>
            <a:r>
              <a:rPr lang="en-US" dirty="0"/>
              <a:t>Shoshana Apple</a:t>
            </a:r>
          </a:p>
          <a:p>
            <a:r>
              <a:rPr lang="en-US" dirty="0"/>
              <a:t>University of Washington</a:t>
            </a:r>
          </a:p>
          <a:p>
            <a:r>
              <a:rPr lang="en-US" dirty="0"/>
              <a:t>GWANW 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4175308"/>
            <a:ext cx="4754880" cy="2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59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3E90-D2DA-E131-1DF7-D46D4B840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301"/>
            <a:ext cx="10515600" cy="1325563"/>
          </a:xfrm>
        </p:spPr>
        <p:txBody>
          <a:bodyPr/>
          <a:lstStyle/>
          <a:p>
            <a:r>
              <a:rPr lang="en-US" dirty="0"/>
              <a:t>Tilt in Gravity Wave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E840-F5E1-5FFC-F816-1F819E22B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09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Problem: During high winds, the seismometers pick up ground tilt and inject additional noise into the measurements</a:t>
            </a:r>
          </a:p>
          <a:p>
            <a:r>
              <a:rPr lang="en-US" sz="2400" dirty="0"/>
              <a:t>Solution: Have a separate device that can detect when the ground is tilting and subtract that out of the seismometer reading</a:t>
            </a:r>
          </a:p>
          <a:p>
            <a:r>
              <a:rPr lang="en-US" sz="2400" dirty="0"/>
              <a:t>Currently have sensors installed in LIGO </a:t>
            </a:r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0E3F526-9CC6-9D72-E4A9-21FC631DB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902" y="3137183"/>
            <a:ext cx="5289139" cy="342227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D56AC-9A57-1BF2-04A3-274E1D615A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2"/>
          <a:stretch/>
        </p:blipFill>
        <p:spPr>
          <a:xfrm>
            <a:off x="219959" y="3782077"/>
            <a:ext cx="6265464" cy="27773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E2CEB9-73A1-2A3B-F0F0-E6B7B4014987}"/>
              </a:ext>
            </a:extLst>
          </p:cNvPr>
          <p:cNvCxnSpPr/>
          <p:nvPr/>
        </p:nvCxnSpPr>
        <p:spPr>
          <a:xfrm>
            <a:off x="597877" y="1252025"/>
            <a:ext cx="71463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48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A74C-CFC3-D155-F386-E81907B1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667"/>
            <a:ext cx="10515600" cy="1325563"/>
          </a:xfrm>
        </p:spPr>
        <p:txBody>
          <a:bodyPr/>
          <a:lstStyle/>
          <a:p>
            <a:r>
              <a:rPr lang="en-US" dirty="0"/>
              <a:t>Requirements for CRS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004A9-C286-3B37-AC44-38D0227D9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0256"/>
            <a:ext cx="3888658" cy="4773068"/>
          </a:xfrm>
        </p:spPr>
        <p:txBody>
          <a:bodyPr>
            <a:normAutofit/>
          </a:bodyPr>
          <a:lstStyle/>
          <a:p>
            <a:r>
              <a:rPr lang="en-US" sz="2400" dirty="0"/>
              <a:t>Want to make compact version that can go on the Seismic isolation platform</a:t>
            </a:r>
          </a:p>
          <a:p>
            <a:r>
              <a:rPr lang="en-US" sz="2400" dirty="0"/>
              <a:t>Must be small enough to fit on the platform(30cm)</a:t>
            </a:r>
          </a:p>
          <a:p>
            <a:r>
              <a:rPr lang="en-US" sz="2400" dirty="0">
                <a:sym typeface="Wingdings" panose="05000000000000000000" pitchFamily="2" charset="2"/>
              </a:rPr>
              <a:t>Must be vacuum compatible</a:t>
            </a:r>
            <a:endParaRPr lang="en-US" sz="2400" dirty="0"/>
          </a:p>
          <a:p>
            <a:r>
              <a:rPr lang="en-US" sz="2400" dirty="0"/>
              <a:t>Needs to be able to operated remotely</a:t>
            </a:r>
            <a:endParaRPr lang="en-US" sz="2400" dirty="0">
              <a:sym typeface="Wingdings" panose="05000000000000000000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87CC95-F70D-EA2B-7803-9EF63F208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097" y="1706910"/>
            <a:ext cx="7224895" cy="4579761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CAB847-6FEA-DD62-E4BD-C1561662E772}"/>
              </a:ext>
            </a:extLst>
          </p:cNvPr>
          <p:cNvSpPr/>
          <p:nvPr/>
        </p:nvSpPr>
        <p:spPr>
          <a:xfrm>
            <a:off x="9562853" y="2094270"/>
            <a:ext cx="1014689" cy="519143"/>
          </a:xfrm>
          <a:prstGeom prst="roundRect">
            <a:avLst/>
          </a:prstGeom>
          <a:solidFill>
            <a:srgbClr val="FF0000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1CFBE-CF4F-396B-8E27-9F90C1CD31B2}"/>
              </a:ext>
            </a:extLst>
          </p:cNvPr>
          <p:cNvSpPr txBox="1"/>
          <p:nvPr/>
        </p:nvSpPr>
        <p:spPr>
          <a:xfrm>
            <a:off x="5712655" y="6286671"/>
            <a:ext cx="5954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Image credit</a:t>
            </a:r>
            <a:r>
              <a:rPr lang="en-US" sz="1600" dirty="0"/>
              <a:t>: </a:t>
            </a:r>
            <a:r>
              <a:rPr lang="fr-FR" sz="1600" dirty="0">
                <a:effectLst/>
              </a:rPr>
              <a:t>F </a:t>
            </a:r>
            <a:r>
              <a:rPr lang="fr-FR" sz="1600" dirty="0" err="1">
                <a:effectLst/>
              </a:rPr>
              <a:t>Matichard</a:t>
            </a:r>
            <a:r>
              <a:rPr lang="fr-FR" sz="1600" dirty="0">
                <a:effectLst/>
              </a:rPr>
              <a:t> </a:t>
            </a:r>
            <a:r>
              <a:rPr lang="fr-FR" sz="1600" i="1" dirty="0">
                <a:effectLst/>
              </a:rPr>
              <a:t>et al</a:t>
            </a:r>
            <a:r>
              <a:rPr lang="fr-FR" sz="1600" dirty="0">
                <a:effectLst/>
              </a:rPr>
              <a:t> 2015 </a:t>
            </a:r>
            <a:r>
              <a:rPr lang="fr-FR" sz="1600" i="1" dirty="0">
                <a:effectLst/>
              </a:rPr>
              <a:t>Class. Quantum </a:t>
            </a:r>
            <a:r>
              <a:rPr lang="fr-FR" sz="1600" i="1" dirty="0" err="1">
                <a:effectLst/>
              </a:rPr>
              <a:t>Grav</a:t>
            </a:r>
            <a:r>
              <a:rPr lang="fr-FR" sz="1600" i="1" dirty="0">
                <a:effectLst/>
              </a:rPr>
              <a:t>.</a:t>
            </a:r>
            <a:r>
              <a:rPr lang="fr-FR" sz="1600" dirty="0">
                <a:effectLst/>
              </a:rPr>
              <a:t> </a:t>
            </a:r>
            <a:r>
              <a:rPr lang="fr-FR" sz="1600" b="1" dirty="0">
                <a:effectLst/>
              </a:rPr>
              <a:t>32</a:t>
            </a:r>
            <a:r>
              <a:rPr lang="fr-FR" sz="1600" dirty="0">
                <a:effectLst/>
              </a:rPr>
              <a:t> 185003</a:t>
            </a:r>
            <a:endParaRPr lang="en-US" sz="1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881D54-47D6-538A-A974-E81037300EE1}"/>
              </a:ext>
            </a:extLst>
          </p:cNvPr>
          <p:cNvCxnSpPr>
            <a:cxnSpLocks/>
          </p:cNvCxnSpPr>
          <p:nvPr/>
        </p:nvCxnSpPr>
        <p:spPr>
          <a:xfrm>
            <a:off x="609600" y="1202788"/>
            <a:ext cx="5910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15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machine&#10;&#10;Description automatically generated with low confidence">
            <a:extLst>
              <a:ext uri="{FF2B5EF4-FFF2-40B4-BE49-F238E27FC236}">
                <a16:creationId xmlns:a16="http://schemas.microsoft.com/office/drawing/2014/main" id="{B036C0BA-D1AE-1216-5C98-B99D53743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t="14484" r="20653" b="6361"/>
          <a:stretch/>
        </p:blipFill>
        <p:spPr>
          <a:xfrm>
            <a:off x="4186650" y="0"/>
            <a:ext cx="8005350" cy="685800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97AD55-78B0-F249-5246-9D928985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36" y="55343"/>
            <a:ext cx="3168612" cy="1325563"/>
          </a:xfrm>
        </p:spPr>
        <p:txBody>
          <a:bodyPr/>
          <a:lstStyle/>
          <a:p>
            <a:r>
              <a:rPr lang="en-US" dirty="0"/>
              <a:t>CRS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EAB5-C8DE-2A08-1500-12E59B9C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18" y="1376144"/>
            <a:ext cx="3873889" cy="4351338"/>
          </a:xfrm>
        </p:spPr>
        <p:txBody>
          <a:bodyPr>
            <a:normAutofit/>
          </a:bodyPr>
          <a:lstStyle/>
          <a:p>
            <a:r>
              <a:rPr lang="en-US" dirty="0"/>
              <a:t>A proof mass supported by two flexures</a:t>
            </a:r>
          </a:p>
          <a:p>
            <a:pPr lvl="1"/>
            <a:r>
              <a:rPr lang="en-US" dirty="0"/>
              <a:t>rotationally isolated from supports</a:t>
            </a:r>
          </a:p>
          <a:p>
            <a:r>
              <a:rPr lang="en-US" dirty="0"/>
              <a:t>Interferometers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detect how far each “wing” is from ground to calculate the tilt angle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A45746A-8DDF-2DED-136F-E978B427EB6D}"/>
              </a:ext>
            </a:extLst>
          </p:cNvPr>
          <p:cNvCxnSpPr>
            <a:cxnSpLocks/>
          </p:cNvCxnSpPr>
          <p:nvPr/>
        </p:nvCxnSpPr>
        <p:spPr>
          <a:xfrm flipH="1" flipV="1">
            <a:off x="8607359" y="5291077"/>
            <a:ext cx="2153587" cy="9344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F003AC0-2EE6-A8CB-AF06-3695C237E912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5290235" y="1000800"/>
            <a:ext cx="881965" cy="6222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8D748B-AB43-B56B-710F-8743C3F8B6AE}"/>
              </a:ext>
            </a:extLst>
          </p:cNvPr>
          <p:cNvCxnSpPr>
            <a:cxnSpLocks/>
          </p:cNvCxnSpPr>
          <p:nvPr/>
        </p:nvCxnSpPr>
        <p:spPr>
          <a:xfrm flipV="1">
            <a:off x="2554591" y="3177540"/>
            <a:ext cx="5517437" cy="24003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1E072A3-7C16-C95B-02D1-25A5AF268098}"/>
              </a:ext>
            </a:extLst>
          </p:cNvPr>
          <p:cNvSpPr txBox="1"/>
          <p:nvPr/>
        </p:nvSpPr>
        <p:spPr>
          <a:xfrm>
            <a:off x="10760946" y="6145053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Support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20C33B-2295-2FA8-7957-BAA4AB3FC9A8}"/>
              </a:ext>
            </a:extLst>
          </p:cNvPr>
          <p:cNvSpPr txBox="1"/>
          <p:nvPr/>
        </p:nvSpPr>
        <p:spPr>
          <a:xfrm>
            <a:off x="4613255" y="600690"/>
            <a:ext cx="1353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Proof Mass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BAAACF-80C7-9CD2-E011-F595D8010DBE}"/>
              </a:ext>
            </a:extLst>
          </p:cNvPr>
          <p:cNvSpPr txBox="1"/>
          <p:nvPr/>
        </p:nvSpPr>
        <p:spPr>
          <a:xfrm>
            <a:off x="608436" y="5357733"/>
            <a:ext cx="2553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Flexures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BeCu</a:t>
            </a:r>
            <a:r>
              <a:rPr lang="en-US" sz="2400" dirty="0"/>
              <a:t> 14 µm thick)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3175CD-514E-55E9-0218-5D5B03ED459E}"/>
              </a:ext>
            </a:extLst>
          </p:cNvPr>
          <p:cNvCxnSpPr>
            <a:cxnSpLocks/>
          </p:cNvCxnSpPr>
          <p:nvPr/>
        </p:nvCxnSpPr>
        <p:spPr>
          <a:xfrm>
            <a:off x="200218" y="1090246"/>
            <a:ext cx="3527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5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35754BD-82E8-4B21-95D0-4906CEA8335F}"/>
              </a:ext>
            </a:extLst>
          </p:cNvPr>
          <p:cNvSpPr txBox="1"/>
          <p:nvPr/>
        </p:nvSpPr>
        <p:spPr>
          <a:xfrm>
            <a:off x="527817" y="22174"/>
            <a:ext cx="1631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Optics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8896A1-98A1-9220-ECB6-05D1059ED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649" y="997921"/>
            <a:ext cx="6096740" cy="3445051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19" name="Picture 18" descr="A picture containing LEGO, cartoon&#10;&#10;Description automatically generated">
            <a:extLst>
              <a:ext uri="{FF2B5EF4-FFF2-40B4-BE49-F238E27FC236}">
                <a16:creationId xmlns:a16="http://schemas.microsoft.com/office/drawing/2014/main" id="{BCA152DB-2613-B800-CD2E-FB5862D367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3" t="4240" r="14370"/>
          <a:stretch/>
        </p:blipFill>
        <p:spPr>
          <a:xfrm>
            <a:off x="69858" y="997920"/>
            <a:ext cx="2011560" cy="344505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E004165-D5DE-4175-18E4-D81D2AB7D4DA}"/>
              </a:ext>
            </a:extLst>
          </p:cNvPr>
          <p:cNvSpPr/>
          <p:nvPr/>
        </p:nvSpPr>
        <p:spPr>
          <a:xfrm>
            <a:off x="1111853" y="2420001"/>
            <a:ext cx="783031" cy="1249250"/>
          </a:xfrm>
          <a:prstGeom prst="roundRect">
            <a:avLst/>
          </a:prstGeom>
          <a:solidFill>
            <a:srgbClr val="FF0000">
              <a:alpha val="5000"/>
            </a:srgbClr>
          </a:solidFill>
          <a:ln w="25400"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291B5-0B06-E813-CE5E-58BDDC757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435" y="997921"/>
            <a:ext cx="3387538" cy="344505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DBBB87-AEE5-4491-439A-20D5D642AFD3}"/>
              </a:ext>
            </a:extLst>
          </p:cNvPr>
          <p:cNvSpPr txBox="1">
            <a:spLocks/>
          </p:cNvSpPr>
          <p:nvPr/>
        </p:nvSpPr>
        <p:spPr>
          <a:xfrm>
            <a:off x="138060" y="4855579"/>
            <a:ext cx="11915879" cy="21738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Homodyne Quadrature Interferometer</a:t>
            </a:r>
          </a:p>
          <a:p>
            <a:r>
              <a:rPr lang="en-US" dirty="0"/>
              <a:t>Developed by group at Vrije Universiteit Amsterdam &amp; University of Birmingham</a:t>
            </a:r>
          </a:p>
          <a:p>
            <a:r>
              <a:rPr lang="en-US" dirty="0"/>
              <a:t>Mirrors on wings reflect beam to give a distance readout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19DE-49C1-2C6D-9292-B99DCD8695D0}"/>
              </a:ext>
            </a:extLst>
          </p:cNvPr>
          <p:cNvSpPr txBox="1"/>
          <p:nvPr/>
        </p:nvSpPr>
        <p:spPr>
          <a:xfrm>
            <a:off x="6117372" y="4536487"/>
            <a:ext cx="5821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Image credit</a:t>
            </a:r>
            <a:r>
              <a:rPr lang="en-US" sz="1600" dirty="0"/>
              <a:t>: </a:t>
            </a:r>
            <a:r>
              <a:rPr lang="pt-BR" sz="1600" dirty="0">
                <a:effectLst/>
              </a:rPr>
              <a:t>S J Cooper </a:t>
            </a:r>
            <a:r>
              <a:rPr lang="pt-BR" sz="1600" i="1" dirty="0">
                <a:effectLst/>
              </a:rPr>
              <a:t>et al</a:t>
            </a:r>
            <a:r>
              <a:rPr lang="pt-BR" sz="1600" dirty="0">
                <a:effectLst/>
              </a:rPr>
              <a:t> 2018 </a:t>
            </a:r>
            <a:r>
              <a:rPr lang="pt-BR" sz="1600" i="1" dirty="0">
                <a:effectLst/>
              </a:rPr>
              <a:t>Class. Quantum Grav.</a:t>
            </a:r>
            <a:r>
              <a:rPr lang="pt-BR" sz="1600" dirty="0">
                <a:effectLst/>
              </a:rPr>
              <a:t> </a:t>
            </a:r>
            <a:r>
              <a:rPr lang="pt-BR" sz="1600" b="1" dirty="0">
                <a:effectLst/>
              </a:rPr>
              <a:t>35</a:t>
            </a:r>
            <a:r>
              <a:rPr lang="pt-BR" sz="1600" dirty="0">
                <a:effectLst/>
              </a:rPr>
              <a:t> 095007</a:t>
            </a:r>
            <a:endParaRPr lang="en-US" sz="1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511CE4-7848-CAF3-5B0B-30E83D11BA62}"/>
              </a:ext>
            </a:extLst>
          </p:cNvPr>
          <p:cNvSpPr/>
          <p:nvPr/>
        </p:nvSpPr>
        <p:spPr>
          <a:xfrm>
            <a:off x="11204328" y="3319973"/>
            <a:ext cx="665037" cy="88626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D0081-AE91-B774-A226-2996C191A12B}"/>
              </a:ext>
            </a:extLst>
          </p:cNvPr>
          <p:cNvSpPr txBox="1"/>
          <p:nvPr/>
        </p:nvSpPr>
        <p:spPr>
          <a:xfrm>
            <a:off x="10492872" y="4127608"/>
            <a:ext cx="15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proof mass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F75C91-C34F-B8C6-A70B-F399C4AC301C}"/>
              </a:ext>
            </a:extLst>
          </p:cNvPr>
          <p:cNvCxnSpPr>
            <a:cxnSpLocks/>
          </p:cNvCxnSpPr>
          <p:nvPr/>
        </p:nvCxnSpPr>
        <p:spPr>
          <a:xfrm>
            <a:off x="378010" y="756446"/>
            <a:ext cx="19994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6049B-358A-5712-2875-A0AA084A2890}"/>
              </a:ext>
            </a:extLst>
          </p:cNvPr>
          <p:cNvCxnSpPr/>
          <p:nvPr/>
        </p:nvCxnSpPr>
        <p:spPr>
          <a:xfrm>
            <a:off x="7223760" y="2215662"/>
            <a:ext cx="2025748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1DD79E-4B46-AFDA-F5A0-5526905334B0}"/>
              </a:ext>
            </a:extLst>
          </p:cNvPr>
          <p:cNvCxnSpPr>
            <a:cxnSpLocks/>
          </p:cNvCxnSpPr>
          <p:nvPr/>
        </p:nvCxnSpPr>
        <p:spPr>
          <a:xfrm>
            <a:off x="9233180" y="2207498"/>
            <a:ext cx="0" cy="149908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703FFB-B659-73E3-747C-7E77985E4BD8}"/>
              </a:ext>
            </a:extLst>
          </p:cNvPr>
          <p:cNvCxnSpPr>
            <a:cxnSpLocks/>
          </p:cNvCxnSpPr>
          <p:nvPr/>
        </p:nvCxnSpPr>
        <p:spPr>
          <a:xfrm flipH="1">
            <a:off x="9249508" y="3678776"/>
            <a:ext cx="1726013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B485E0-6C26-E60C-76BE-D80A8027592F}"/>
              </a:ext>
            </a:extLst>
          </p:cNvPr>
          <p:cNvCxnSpPr>
            <a:cxnSpLocks/>
          </p:cNvCxnSpPr>
          <p:nvPr/>
        </p:nvCxnSpPr>
        <p:spPr>
          <a:xfrm flipH="1">
            <a:off x="11148332" y="3691022"/>
            <a:ext cx="465365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955E7A-506F-B0AB-BBBD-23E1C4C83352}"/>
              </a:ext>
            </a:extLst>
          </p:cNvPr>
          <p:cNvCxnSpPr>
            <a:cxnSpLocks/>
          </p:cNvCxnSpPr>
          <p:nvPr/>
        </p:nvCxnSpPr>
        <p:spPr>
          <a:xfrm>
            <a:off x="10975521" y="3045279"/>
            <a:ext cx="0" cy="72466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E07AC6-CBBB-65D7-3924-74CD44FB4B2A}"/>
              </a:ext>
            </a:extLst>
          </p:cNvPr>
          <p:cNvCxnSpPr>
            <a:cxnSpLocks/>
          </p:cNvCxnSpPr>
          <p:nvPr/>
        </p:nvCxnSpPr>
        <p:spPr>
          <a:xfrm>
            <a:off x="3619225" y="2323158"/>
            <a:ext cx="418014" cy="13021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DF1F4DE-9B1D-DEA5-F2C7-84058CBD143E}"/>
              </a:ext>
            </a:extLst>
          </p:cNvPr>
          <p:cNvCxnSpPr>
            <a:cxnSpLocks/>
          </p:cNvCxnSpPr>
          <p:nvPr/>
        </p:nvCxnSpPr>
        <p:spPr>
          <a:xfrm flipH="1">
            <a:off x="4099309" y="1738993"/>
            <a:ext cx="329816" cy="68100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A545D2-0F8E-FD0B-F4FE-26BE950D7AE3}"/>
              </a:ext>
            </a:extLst>
          </p:cNvPr>
          <p:cNvCxnSpPr>
            <a:cxnSpLocks/>
          </p:cNvCxnSpPr>
          <p:nvPr/>
        </p:nvCxnSpPr>
        <p:spPr>
          <a:xfrm flipH="1" flipV="1">
            <a:off x="4404167" y="1738993"/>
            <a:ext cx="1240806" cy="34050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748DA4C-7A95-A40B-4C80-2C1D420C0FB7}"/>
              </a:ext>
            </a:extLst>
          </p:cNvPr>
          <p:cNvCxnSpPr>
            <a:cxnSpLocks/>
          </p:cNvCxnSpPr>
          <p:nvPr/>
        </p:nvCxnSpPr>
        <p:spPr>
          <a:xfrm flipH="1">
            <a:off x="4849586" y="1872317"/>
            <a:ext cx="156385" cy="33518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7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evice, miller&#10;&#10;Description automatically generated">
            <a:extLst>
              <a:ext uri="{FF2B5EF4-FFF2-40B4-BE49-F238E27FC236}">
                <a16:creationId xmlns:a16="http://schemas.microsoft.com/office/drawing/2014/main" id="{7F6DA6EB-6138-FD98-FA36-208B76C44DD7}"/>
              </a:ext>
            </a:extLst>
          </p:cNvPr>
          <p:cNvPicPr/>
          <p:nvPr/>
        </p:nvPicPr>
        <p:blipFill rotWithShape="1">
          <a:blip r:embed="rId3"/>
          <a:srcRect l="11425" t="-244" r="18178" b="-429"/>
          <a:stretch/>
        </p:blipFill>
        <p:spPr>
          <a:xfrm>
            <a:off x="4543781" y="0"/>
            <a:ext cx="7648219" cy="685800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4386F0-7EC4-7C3C-9504-82A02EA8CE1C}"/>
              </a:ext>
            </a:extLst>
          </p:cNvPr>
          <p:cNvCxnSpPr>
            <a:cxnSpLocks/>
          </p:cNvCxnSpPr>
          <p:nvPr/>
        </p:nvCxnSpPr>
        <p:spPr>
          <a:xfrm flipV="1">
            <a:off x="3619500" y="1213283"/>
            <a:ext cx="3520440" cy="10574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0334823-2C98-63E9-6968-FEBA7E064FC7}"/>
              </a:ext>
            </a:extLst>
          </p:cNvPr>
          <p:cNvSpPr txBox="1"/>
          <p:nvPr/>
        </p:nvSpPr>
        <p:spPr>
          <a:xfrm>
            <a:off x="680186" y="245817"/>
            <a:ext cx="3389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Mass Adjuster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F8B2EF-AE25-F65D-03B8-596C7A4AC313}"/>
              </a:ext>
            </a:extLst>
          </p:cNvPr>
          <p:cNvSpPr/>
          <p:nvPr/>
        </p:nvSpPr>
        <p:spPr>
          <a:xfrm>
            <a:off x="7178671" y="907417"/>
            <a:ext cx="1330608" cy="733769"/>
          </a:xfrm>
          <a:prstGeom prst="roundRect">
            <a:avLst/>
          </a:prstGeom>
          <a:solidFill>
            <a:srgbClr val="FF0000">
              <a:alpha val="10000"/>
            </a:srgbClr>
          </a:solidFill>
          <a:ln w="254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72D7F7-6536-EB63-258F-50F4C43C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08" y="3842226"/>
            <a:ext cx="3888658" cy="26749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Center of mass can shift (Temperature, etc.)</a:t>
            </a:r>
          </a:p>
          <a:p>
            <a:r>
              <a:rPr lang="en-US" dirty="0"/>
              <a:t>Adjustable mass on proof mass that can be moved via motor</a:t>
            </a:r>
          </a:p>
          <a:p>
            <a:r>
              <a:rPr lang="en-US" dirty="0"/>
              <a:t>Can be decoupled by rotating the opposite direction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BAB01E-E786-0FE6-6D69-5F6892C8F566}"/>
              </a:ext>
            </a:extLst>
          </p:cNvPr>
          <p:cNvGrpSpPr/>
          <p:nvPr/>
        </p:nvGrpSpPr>
        <p:grpSpPr>
          <a:xfrm>
            <a:off x="357726" y="1383217"/>
            <a:ext cx="3888658" cy="2309627"/>
            <a:chOff x="585419" y="3744986"/>
            <a:chExt cx="5056647" cy="300334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01EEF96-2491-51FD-0B2B-3B0D8ACA3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19" y="3744986"/>
              <a:ext cx="5056647" cy="3003342"/>
            </a:xfrm>
            <a:prstGeom prst="rect">
              <a:avLst/>
            </a:prstGeom>
            <a:ln w="25400">
              <a:solidFill>
                <a:srgbClr val="0070C0"/>
              </a:solidFill>
            </a:ln>
          </p:spPr>
        </p:pic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B8B36553-05A1-4566-1011-10A0F2C7CCC1}"/>
                </a:ext>
              </a:extLst>
            </p:cNvPr>
            <p:cNvCxnSpPr/>
            <p:nvPr/>
          </p:nvCxnSpPr>
          <p:spPr>
            <a:xfrm rot="5400000">
              <a:off x="2908002" y="4638040"/>
              <a:ext cx="350520" cy="259080"/>
            </a:xfrm>
            <a:prstGeom prst="curvedConnector3">
              <a:avLst>
                <a:gd name="adj1" fmla="val -23913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A4C1FE4-FB58-0DBD-62CE-66B6A9073A91}"/>
              </a:ext>
            </a:extLst>
          </p:cNvPr>
          <p:cNvCxnSpPr>
            <a:cxnSpLocks/>
          </p:cNvCxnSpPr>
          <p:nvPr/>
        </p:nvCxnSpPr>
        <p:spPr>
          <a:xfrm>
            <a:off x="3263620" y="2277498"/>
            <a:ext cx="286607" cy="2689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0B57D1-CE5E-9A86-70B4-909B224DE1C6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2216727"/>
            <a:ext cx="273985" cy="3268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F54E75-F24D-E376-6BB1-8FD9D1D3B211}"/>
              </a:ext>
            </a:extLst>
          </p:cNvPr>
          <p:cNvCxnSpPr>
            <a:cxnSpLocks/>
          </p:cNvCxnSpPr>
          <p:nvPr/>
        </p:nvCxnSpPr>
        <p:spPr>
          <a:xfrm>
            <a:off x="457779" y="987167"/>
            <a:ext cx="35731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72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1179B4C-B008-0B68-BD39-35D909388129}"/>
              </a:ext>
            </a:extLst>
          </p:cNvPr>
          <p:cNvCxnSpPr/>
          <p:nvPr/>
        </p:nvCxnSpPr>
        <p:spPr>
          <a:xfrm>
            <a:off x="8854691" y="4672694"/>
            <a:ext cx="0" cy="1967998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9134D0A-EB28-F487-B79C-52E1A2BB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1306"/>
            <a:ext cx="10515600" cy="1325563"/>
          </a:xfrm>
        </p:spPr>
        <p:txBody>
          <a:bodyPr/>
          <a:lstStyle/>
          <a:p>
            <a:r>
              <a:rPr lang="en-US"/>
              <a:t>Remote Adjusting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6D59-F821-FAA9-71C7-8D46613C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194"/>
            <a:ext cx="10515600" cy="1858732"/>
          </a:xfrm>
        </p:spPr>
        <p:txBody>
          <a:bodyPr>
            <a:normAutofit/>
          </a:bodyPr>
          <a:lstStyle/>
          <a:p>
            <a:r>
              <a:rPr lang="en-US" sz="2400" dirty="0"/>
              <a:t>Need to be able to remotely change </a:t>
            </a:r>
            <a:r>
              <a:rPr lang="en-US" sz="2400" dirty="0" err="1"/>
              <a:t>CoM</a:t>
            </a:r>
            <a:r>
              <a:rPr lang="en-US" sz="2400" dirty="0"/>
              <a:t> while in vacuum without impacting performance</a:t>
            </a:r>
          </a:p>
          <a:p>
            <a:r>
              <a:rPr lang="en-US" sz="2400" dirty="0"/>
              <a:t>Motor can couple/decouple itself</a:t>
            </a:r>
          </a:p>
          <a:p>
            <a:r>
              <a:rPr lang="en-US" sz="2400" dirty="0"/>
              <a:t>Warning “feelers” at end of track to keep adjuster from breaking itself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654501-43CC-2465-A0A2-2B36AE1E1998}"/>
              </a:ext>
            </a:extLst>
          </p:cNvPr>
          <p:cNvGrpSpPr/>
          <p:nvPr/>
        </p:nvGrpSpPr>
        <p:grpSpPr>
          <a:xfrm>
            <a:off x="388406" y="2971887"/>
            <a:ext cx="4160276" cy="2305188"/>
            <a:chOff x="963834" y="4022288"/>
            <a:chExt cx="4160276" cy="2305188"/>
          </a:xfrm>
        </p:grpSpPr>
        <p:pic>
          <p:nvPicPr>
            <p:cNvPr id="6" name="Picture 5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8F35927B-2878-367F-46FD-0FC7DD8B4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5" t="11381" r="7471" b="11865"/>
            <a:stretch/>
          </p:blipFill>
          <p:spPr>
            <a:xfrm>
              <a:off x="963834" y="4022288"/>
              <a:ext cx="4160276" cy="2305187"/>
            </a:xfrm>
            <a:prstGeom prst="rect">
              <a:avLst/>
            </a:prstGeom>
            <a:ln w="25400">
              <a:solidFill>
                <a:srgbClr val="0070C0"/>
              </a:solidFill>
            </a:ln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BA4F777-6AC4-5AD5-D3C2-FAFB3AB6D25B}"/>
                </a:ext>
              </a:extLst>
            </p:cNvPr>
            <p:cNvCxnSpPr/>
            <p:nvPr/>
          </p:nvCxnSpPr>
          <p:spPr>
            <a:xfrm flipV="1">
              <a:off x="4205407" y="5616315"/>
              <a:ext cx="0" cy="4309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E77453-54A7-C7C4-4513-E01806C7F035}"/>
                </a:ext>
              </a:extLst>
            </p:cNvPr>
            <p:cNvSpPr txBox="1"/>
            <p:nvPr/>
          </p:nvSpPr>
          <p:spPr>
            <a:xfrm>
              <a:off x="3721931" y="5958144"/>
              <a:ext cx="11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Grounded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813AA18-84AE-EE19-423E-322AC8432B24}"/>
                </a:ext>
              </a:extLst>
            </p:cNvPr>
            <p:cNvCxnSpPr/>
            <p:nvPr/>
          </p:nvCxnSpPr>
          <p:spPr>
            <a:xfrm flipV="1">
              <a:off x="2826684" y="5143943"/>
              <a:ext cx="0" cy="4309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C8DE1F-F3BF-50AF-CA17-4854A1B5C783}"/>
                </a:ext>
              </a:extLst>
            </p:cNvPr>
            <p:cNvSpPr txBox="1"/>
            <p:nvPr/>
          </p:nvSpPr>
          <p:spPr>
            <a:xfrm>
              <a:off x="2368464" y="5546771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Voltage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6055CFC7-2F1A-6659-FF6B-BA39BCE34F81}"/>
              </a:ext>
            </a:extLst>
          </p:cNvPr>
          <p:cNvSpPr/>
          <p:nvPr/>
        </p:nvSpPr>
        <p:spPr>
          <a:xfrm>
            <a:off x="4843118" y="2971887"/>
            <a:ext cx="7161648" cy="374242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D722EC-75B7-9887-EF5B-533AD55B6FF1}"/>
              </a:ext>
            </a:extLst>
          </p:cNvPr>
          <p:cNvGrpSpPr/>
          <p:nvPr/>
        </p:nvGrpSpPr>
        <p:grpSpPr>
          <a:xfrm>
            <a:off x="6361939" y="3307092"/>
            <a:ext cx="258792" cy="504646"/>
            <a:chOff x="6958642" y="4748841"/>
            <a:chExt cx="258792" cy="50464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C5C10CF-3373-7C12-B170-75C2B66D0079}"/>
                </a:ext>
              </a:extLst>
            </p:cNvPr>
            <p:cNvCxnSpPr/>
            <p:nvPr/>
          </p:nvCxnSpPr>
          <p:spPr>
            <a:xfrm>
              <a:off x="6958642" y="4894053"/>
              <a:ext cx="0" cy="20703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F25CC30-FA63-EBE4-BCAC-17E024602619}"/>
                </a:ext>
              </a:extLst>
            </p:cNvPr>
            <p:cNvCxnSpPr>
              <a:cxnSpLocks/>
            </p:cNvCxnSpPr>
            <p:nvPr/>
          </p:nvCxnSpPr>
          <p:spPr>
            <a:xfrm>
              <a:off x="7047782" y="4756030"/>
              <a:ext cx="0" cy="49745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5880CDC-22CE-CCFE-C265-88DCEF40AB48}"/>
                </a:ext>
              </a:extLst>
            </p:cNvPr>
            <p:cNvCxnSpPr/>
            <p:nvPr/>
          </p:nvCxnSpPr>
          <p:spPr>
            <a:xfrm>
              <a:off x="7122544" y="4894053"/>
              <a:ext cx="0" cy="20703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943329-E02B-5C0E-7BA7-B9438AF81A47}"/>
                </a:ext>
              </a:extLst>
            </p:cNvPr>
            <p:cNvCxnSpPr>
              <a:cxnSpLocks/>
            </p:cNvCxnSpPr>
            <p:nvPr/>
          </p:nvCxnSpPr>
          <p:spPr>
            <a:xfrm>
              <a:off x="7217434" y="4748841"/>
              <a:ext cx="0" cy="49745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835CBDC-5215-955B-FBC3-3A2CF051E473}"/>
              </a:ext>
            </a:extLst>
          </p:cNvPr>
          <p:cNvSpPr/>
          <p:nvPr/>
        </p:nvSpPr>
        <p:spPr>
          <a:xfrm>
            <a:off x="6990202" y="3367957"/>
            <a:ext cx="987081" cy="350807"/>
          </a:xfrm>
          <a:custGeom>
            <a:avLst/>
            <a:gdLst>
              <a:gd name="connsiteX0" fmla="*/ 0 w 747622"/>
              <a:gd name="connsiteY0" fmla="*/ 212784 h 350807"/>
              <a:gd name="connsiteX1" fmla="*/ 195532 w 747622"/>
              <a:gd name="connsiteY1" fmla="*/ 212784 h 350807"/>
              <a:gd name="connsiteX2" fmla="*/ 235788 w 747622"/>
              <a:gd name="connsiteY2" fmla="*/ 0 h 350807"/>
              <a:gd name="connsiteX3" fmla="*/ 281796 w 747622"/>
              <a:gd name="connsiteY3" fmla="*/ 339305 h 350807"/>
              <a:gd name="connsiteX4" fmla="*/ 339305 w 747622"/>
              <a:gd name="connsiteY4" fmla="*/ 5750 h 350807"/>
              <a:gd name="connsiteX5" fmla="*/ 391064 w 747622"/>
              <a:gd name="connsiteY5" fmla="*/ 345056 h 350807"/>
              <a:gd name="connsiteX6" fmla="*/ 448573 w 747622"/>
              <a:gd name="connsiteY6" fmla="*/ 5750 h 350807"/>
              <a:gd name="connsiteX7" fmla="*/ 500332 w 747622"/>
              <a:gd name="connsiteY7" fmla="*/ 350807 h 350807"/>
              <a:gd name="connsiteX8" fmla="*/ 557841 w 747622"/>
              <a:gd name="connsiteY8" fmla="*/ 11501 h 350807"/>
              <a:gd name="connsiteX9" fmla="*/ 586596 w 747622"/>
              <a:gd name="connsiteY9" fmla="*/ 212784 h 350807"/>
              <a:gd name="connsiteX10" fmla="*/ 747622 w 747622"/>
              <a:gd name="connsiteY10" fmla="*/ 212784 h 35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622" h="350807">
                <a:moveTo>
                  <a:pt x="0" y="212784"/>
                </a:moveTo>
                <a:lnTo>
                  <a:pt x="195532" y="212784"/>
                </a:lnTo>
                <a:lnTo>
                  <a:pt x="235788" y="0"/>
                </a:lnTo>
                <a:lnTo>
                  <a:pt x="281796" y="339305"/>
                </a:lnTo>
                <a:lnTo>
                  <a:pt x="339305" y="5750"/>
                </a:lnTo>
                <a:lnTo>
                  <a:pt x="391064" y="345056"/>
                </a:lnTo>
                <a:lnTo>
                  <a:pt x="448573" y="5750"/>
                </a:lnTo>
                <a:lnTo>
                  <a:pt x="500332" y="350807"/>
                </a:lnTo>
                <a:lnTo>
                  <a:pt x="557841" y="11501"/>
                </a:lnTo>
                <a:lnTo>
                  <a:pt x="586596" y="212784"/>
                </a:lnTo>
                <a:lnTo>
                  <a:pt x="747622" y="212784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449D608-CD6E-6C12-AFE8-837BFA3A1762}"/>
              </a:ext>
            </a:extLst>
          </p:cNvPr>
          <p:cNvGrpSpPr/>
          <p:nvPr/>
        </p:nvGrpSpPr>
        <p:grpSpPr>
          <a:xfrm>
            <a:off x="5686436" y="3243186"/>
            <a:ext cx="169652" cy="624993"/>
            <a:chOff x="6816945" y="5359405"/>
            <a:chExt cx="175403" cy="49745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0237B70-3C2D-3675-6809-FBA20AA1C1FE}"/>
                </a:ext>
              </a:extLst>
            </p:cNvPr>
            <p:cNvCxnSpPr>
              <a:cxnSpLocks/>
            </p:cNvCxnSpPr>
            <p:nvPr/>
          </p:nvCxnSpPr>
          <p:spPr>
            <a:xfrm>
              <a:off x="6904403" y="5504617"/>
              <a:ext cx="0" cy="20703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D7B386-5D25-5157-73C8-F8B1731EF3B7}"/>
                </a:ext>
              </a:extLst>
            </p:cNvPr>
            <p:cNvCxnSpPr>
              <a:cxnSpLocks/>
            </p:cNvCxnSpPr>
            <p:nvPr/>
          </p:nvCxnSpPr>
          <p:spPr>
            <a:xfrm>
              <a:off x="6992348" y="5359405"/>
              <a:ext cx="0" cy="49745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BC3F21-1917-9516-1889-EC1C53AEBC7A}"/>
                </a:ext>
              </a:extLst>
            </p:cNvPr>
            <p:cNvCxnSpPr>
              <a:cxnSpLocks/>
            </p:cNvCxnSpPr>
            <p:nvPr/>
          </p:nvCxnSpPr>
          <p:spPr>
            <a:xfrm>
              <a:off x="6816945" y="5563563"/>
              <a:ext cx="0" cy="10351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EEC48F-DC99-829F-5DE3-D97BF31B399B}"/>
              </a:ext>
            </a:extLst>
          </p:cNvPr>
          <p:cNvGrpSpPr/>
          <p:nvPr/>
        </p:nvGrpSpPr>
        <p:grpSpPr>
          <a:xfrm>
            <a:off x="5683591" y="4024518"/>
            <a:ext cx="169652" cy="624993"/>
            <a:chOff x="6816945" y="5359405"/>
            <a:chExt cx="175403" cy="49745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1883253-82E5-8478-94B2-DB441E60ACFA}"/>
                </a:ext>
              </a:extLst>
            </p:cNvPr>
            <p:cNvCxnSpPr>
              <a:cxnSpLocks/>
            </p:cNvCxnSpPr>
            <p:nvPr/>
          </p:nvCxnSpPr>
          <p:spPr>
            <a:xfrm>
              <a:off x="6904403" y="5504617"/>
              <a:ext cx="0" cy="20703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201C2B5-792A-CEEF-77A7-F5EAC6C2AEB4}"/>
                </a:ext>
              </a:extLst>
            </p:cNvPr>
            <p:cNvCxnSpPr>
              <a:cxnSpLocks/>
            </p:cNvCxnSpPr>
            <p:nvPr/>
          </p:nvCxnSpPr>
          <p:spPr>
            <a:xfrm>
              <a:off x="6992348" y="5359405"/>
              <a:ext cx="0" cy="49745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F58FAA-EEDF-949E-5544-F88C7B0CB030}"/>
                </a:ext>
              </a:extLst>
            </p:cNvPr>
            <p:cNvCxnSpPr>
              <a:cxnSpLocks/>
            </p:cNvCxnSpPr>
            <p:nvPr/>
          </p:nvCxnSpPr>
          <p:spPr>
            <a:xfrm>
              <a:off x="6816945" y="5563563"/>
              <a:ext cx="0" cy="10351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DE2B4A7-3ABD-EB12-2179-C190806917AA}"/>
              </a:ext>
            </a:extLst>
          </p:cNvPr>
          <p:cNvCxnSpPr/>
          <p:nvPr/>
        </p:nvCxnSpPr>
        <p:spPr>
          <a:xfrm>
            <a:off x="5925055" y="3574511"/>
            <a:ext cx="402378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5C43706-3D01-C3FD-17DF-C7ABBD5E2D1A}"/>
              </a:ext>
            </a:extLst>
          </p:cNvPr>
          <p:cNvCxnSpPr/>
          <p:nvPr/>
        </p:nvCxnSpPr>
        <p:spPr>
          <a:xfrm>
            <a:off x="6701926" y="3580466"/>
            <a:ext cx="402378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AEA5A5B-3821-3F28-BBE1-C02FB63A6A11}"/>
              </a:ext>
            </a:extLst>
          </p:cNvPr>
          <p:cNvCxnSpPr>
            <a:cxnSpLocks/>
          </p:cNvCxnSpPr>
          <p:nvPr/>
        </p:nvCxnSpPr>
        <p:spPr>
          <a:xfrm>
            <a:off x="7977283" y="3580262"/>
            <a:ext cx="133413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5DAFCC-D938-4676-3C08-BB8AD3881EC0}"/>
              </a:ext>
            </a:extLst>
          </p:cNvPr>
          <p:cNvCxnSpPr>
            <a:cxnSpLocks/>
          </p:cNvCxnSpPr>
          <p:nvPr/>
        </p:nvCxnSpPr>
        <p:spPr>
          <a:xfrm>
            <a:off x="5915055" y="4318659"/>
            <a:ext cx="339635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81CEEB2-EC8D-D469-E658-5E2E5FDB3E86}"/>
              </a:ext>
            </a:extLst>
          </p:cNvPr>
          <p:cNvSpPr/>
          <p:nvPr/>
        </p:nvSpPr>
        <p:spPr>
          <a:xfrm rot="5400000">
            <a:off x="9229704" y="3388801"/>
            <a:ext cx="1387079" cy="1223660"/>
          </a:xfrm>
          <a:prstGeom prst="triangle">
            <a:avLst/>
          </a:prstGeom>
          <a:solidFill>
            <a:schemeClr val="accent1">
              <a:alpha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59EB8F5-E7DB-D569-0DF0-8F6F5F94A842}"/>
              </a:ext>
            </a:extLst>
          </p:cNvPr>
          <p:cNvCxnSpPr>
            <a:cxnSpLocks/>
          </p:cNvCxnSpPr>
          <p:nvPr/>
        </p:nvCxnSpPr>
        <p:spPr>
          <a:xfrm>
            <a:off x="8411035" y="3574511"/>
            <a:ext cx="0" cy="1442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CF97770-B282-F5AB-DBFC-2CAE968CF139}"/>
              </a:ext>
            </a:extLst>
          </p:cNvPr>
          <p:cNvCxnSpPr>
            <a:cxnSpLocks/>
          </p:cNvCxnSpPr>
          <p:nvPr/>
        </p:nvCxnSpPr>
        <p:spPr>
          <a:xfrm>
            <a:off x="8411035" y="4158860"/>
            <a:ext cx="0" cy="1667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D873CAF-6F00-F7D8-6303-CAE1D034B015}"/>
              </a:ext>
            </a:extLst>
          </p:cNvPr>
          <p:cNvCxnSpPr>
            <a:cxnSpLocks/>
          </p:cNvCxnSpPr>
          <p:nvPr/>
        </p:nvCxnSpPr>
        <p:spPr>
          <a:xfrm flipH="1">
            <a:off x="8405284" y="3811738"/>
            <a:ext cx="210772" cy="3729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AE1EC60-C2B1-9E0C-CF5E-EDE09776C411}"/>
              </a:ext>
            </a:extLst>
          </p:cNvPr>
          <p:cNvCxnSpPr>
            <a:cxnSpLocks/>
          </p:cNvCxnSpPr>
          <p:nvPr/>
        </p:nvCxnSpPr>
        <p:spPr>
          <a:xfrm flipV="1">
            <a:off x="10527439" y="3997846"/>
            <a:ext cx="636853" cy="39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332737F-A889-2BBB-333A-2C887BB30F98}"/>
              </a:ext>
            </a:extLst>
          </p:cNvPr>
          <p:cNvSpPr txBox="1"/>
          <p:nvPr/>
        </p:nvSpPr>
        <p:spPr>
          <a:xfrm>
            <a:off x="10561077" y="361724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71" name="Minus Sign 70">
            <a:extLst>
              <a:ext uri="{FF2B5EF4-FFF2-40B4-BE49-F238E27FC236}">
                <a16:creationId xmlns:a16="http://schemas.microsoft.com/office/drawing/2014/main" id="{669364FF-0CE9-E31A-AF8D-C697C6151657}"/>
              </a:ext>
            </a:extLst>
          </p:cNvPr>
          <p:cNvSpPr/>
          <p:nvPr/>
        </p:nvSpPr>
        <p:spPr>
          <a:xfrm>
            <a:off x="9366024" y="4206959"/>
            <a:ext cx="231007" cy="204114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574A03C0-B72B-BD8D-5ED6-BEE99C17CC53}"/>
              </a:ext>
            </a:extLst>
          </p:cNvPr>
          <p:cNvSpPr/>
          <p:nvPr/>
        </p:nvSpPr>
        <p:spPr>
          <a:xfrm>
            <a:off x="9366024" y="3465678"/>
            <a:ext cx="192506" cy="21907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9CEC244-C29A-2D9A-B8C3-A3FD22745E7F}"/>
              </a:ext>
            </a:extLst>
          </p:cNvPr>
          <p:cNvCxnSpPr/>
          <p:nvPr/>
        </p:nvCxnSpPr>
        <p:spPr>
          <a:xfrm>
            <a:off x="7784438" y="4672694"/>
            <a:ext cx="0" cy="1967998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6EDA75-1FF2-D77D-6589-3ACDA273E327}"/>
              </a:ext>
            </a:extLst>
          </p:cNvPr>
          <p:cNvCxnSpPr>
            <a:cxnSpLocks/>
          </p:cNvCxnSpPr>
          <p:nvPr/>
        </p:nvCxnSpPr>
        <p:spPr>
          <a:xfrm>
            <a:off x="6764177" y="5940218"/>
            <a:ext cx="101714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8C5C61-6F7C-3C55-C6FF-3A0A499813E6}"/>
              </a:ext>
            </a:extLst>
          </p:cNvPr>
          <p:cNvCxnSpPr>
            <a:cxnSpLocks/>
          </p:cNvCxnSpPr>
          <p:nvPr/>
        </p:nvCxnSpPr>
        <p:spPr>
          <a:xfrm flipV="1">
            <a:off x="7781322" y="5026597"/>
            <a:ext cx="0" cy="91779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6C68E2-C43F-8689-89C5-8AC2D9DEA89D}"/>
              </a:ext>
            </a:extLst>
          </p:cNvPr>
          <p:cNvCxnSpPr>
            <a:cxnSpLocks/>
          </p:cNvCxnSpPr>
          <p:nvPr/>
        </p:nvCxnSpPr>
        <p:spPr>
          <a:xfrm>
            <a:off x="7756490" y="5026597"/>
            <a:ext cx="1127969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4255C0-56A1-13CE-4F19-169FAA9E6CA8}"/>
              </a:ext>
            </a:extLst>
          </p:cNvPr>
          <p:cNvCxnSpPr>
            <a:cxnSpLocks/>
          </p:cNvCxnSpPr>
          <p:nvPr/>
        </p:nvCxnSpPr>
        <p:spPr>
          <a:xfrm flipV="1">
            <a:off x="8854691" y="5024510"/>
            <a:ext cx="0" cy="9075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C017EB-F8BE-929E-16FB-21CF5ED915CE}"/>
              </a:ext>
            </a:extLst>
          </p:cNvPr>
          <p:cNvCxnSpPr>
            <a:cxnSpLocks/>
          </p:cNvCxnSpPr>
          <p:nvPr/>
        </p:nvCxnSpPr>
        <p:spPr>
          <a:xfrm>
            <a:off x="8854691" y="5931329"/>
            <a:ext cx="72408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237E6D-61C5-C9AC-F9A9-E5E2A01FB8A3}"/>
              </a:ext>
            </a:extLst>
          </p:cNvPr>
          <p:cNvGrpSpPr/>
          <p:nvPr/>
        </p:nvGrpSpPr>
        <p:grpSpPr>
          <a:xfrm>
            <a:off x="6744351" y="4959457"/>
            <a:ext cx="2868692" cy="1211770"/>
            <a:chOff x="6087331" y="5277074"/>
            <a:chExt cx="1200327" cy="105762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05C1A6-77AE-7290-8168-7A5CC5B5BC96}"/>
                </a:ext>
              </a:extLst>
            </p:cNvPr>
            <p:cNvCxnSpPr/>
            <p:nvPr/>
          </p:nvCxnSpPr>
          <p:spPr>
            <a:xfrm>
              <a:off x="6096000" y="5277074"/>
              <a:ext cx="0" cy="10576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E47D59-DE01-27D2-643D-E52469D95F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331" y="6334699"/>
              <a:ext cx="12003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AD0DF3DD-CEDC-1322-B35B-D680CCA3B5E7}"/>
              </a:ext>
            </a:extLst>
          </p:cNvPr>
          <p:cNvSpPr txBox="1"/>
          <p:nvPr/>
        </p:nvSpPr>
        <p:spPr>
          <a:xfrm>
            <a:off x="6877141" y="6221696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Coupled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86731E6-AADD-A189-FE88-4F8ADB52585B}"/>
              </a:ext>
            </a:extLst>
          </p:cNvPr>
          <p:cNvSpPr txBox="1"/>
          <p:nvPr/>
        </p:nvSpPr>
        <p:spPr>
          <a:xfrm>
            <a:off x="8869027" y="6231238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Coupled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D7FB4EC-DABF-23BB-DBEC-AFF9FD45F3CA}"/>
              </a:ext>
            </a:extLst>
          </p:cNvPr>
          <p:cNvSpPr txBox="1"/>
          <p:nvPr/>
        </p:nvSpPr>
        <p:spPr>
          <a:xfrm>
            <a:off x="7780059" y="6221696"/>
            <a:ext cx="1079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Decoupled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C4C6F-5432-E6DC-63CA-0AB3235143C9}"/>
              </a:ext>
            </a:extLst>
          </p:cNvPr>
          <p:cNvSpPr txBox="1"/>
          <p:nvPr/>
        </p:nvSpPr>
        <p:spPr>
          <a:xfrm>
            <a:off x="5902746" y="501134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Voltage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F0104B-397B-EF49-A523-F3E5B04FD3F9}"/>
              </a:ext>
            </a:extLst>
          </p:cNvPr>
          <p:cNvCxnSpPr>
            <a:cxnSpLocks/>
          </p:cNvCxnSpPr>
          <p:nvPr/>
        </p:nvCxnSpPr>
        <p:spPr>
          <a:xfrm>
            <a:off x="233661" y="921435"/>
            <a:ext cx="53160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0B99D78-80E8-21A5-F2CE-F0C7C1C38131}"/>
              </a:ext>
            </a:extLst>
          </p:cNvPr>
          <p:cNvSpPr txBox="1"/>
          <p:nvPr/>
        </p:nvSpPr>
        <p:spPr>
          <a:xfrm>
            <a:off x="9366024" y="3798689"/>
            <a:ext cx="95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 Amp</a:t>
            </a:r>
          </a:p>
        </p:txBody>
      </p:sp>
    </p:spTree>
    <p:extLst>
      <p:ext uri="{BB962C8B-B14F-4D97-AF65-F5344CB8AC3E}">
        <p14:creationId xmlns:p14="http://schemas.microsoft.com/office/powerpoint/2010/main" val="256315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7953-AE40-7C1E-3CE6-57622CBC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38" y="-81887"/>
            <a:ext cx="10515600" cy="1325563"/>
          </a:xfrm>
        </p:spPr>
        <p:txBody>
          <a:bodyPr/>
          <a:lstStyle/>
          <a:p>
            <a:r>
              <a:rPr lang="en-US" dirty="0"/>
              <a:t>Current Noise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96817-4758-716C-05C5-059CD03FA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869" y="1067979"/>
                <a:ext cx="11022874" cy="115270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Reaches a sensitivity of ~</a:t>
                </a:r>
                <a:r>
                  <a:rPr lang="en-US" sz="2400" dirty="0">
                    <a:solidFill>
                      <a:schemeClr val="bg2">
                        <a:lumMod val="25000"/>
                      </a:schemeClr>
                    </a:solidFill>
                  </a:rPr>
                  <a:t>5 prad/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Hz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en-US" sz="2400" dirty="0"/>
                  <a:t>Aim to install CRS for next observing run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96817-4758-716C-05C5-059CD03FA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869" y="1067979"/>
                <a:ext cx="11022874" cy="1152707"/>
              </a:xfrm>
              <a:blipFill>
                <a:blip r:embed="rId3"/>
                <a:stretch>
                  <a:fillRect l="-774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8E79B87-A39F-A616-2E72-865E24988B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7"/>
          <a:stretch/>
        </p:blipFill>
        <p:spPr>
          <a:xfrm>
            <a:off x="5812321" y="2138094"/>
            <a:ext cx="6214838" cy="4595109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5" name="Content Placeholder 4" descr="A picture containing indoor, dirty, miller, gear&#10;&#10;Description automatically generated">
            <a:extLst>
              <a:ext uri="{FF2B5EF4-FFF2-40B4-BE49-F238E27FC236}">
                <a16:creationId xmlns:a16="http://schemas.microsoft.com/office/drawing/2014/main" id="{454CCD98-9C57-5CB3-0CB1-CD8CD2A844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8274" r="8756" b="-105"/>
          <a:stretch/>
        </p:blipFill>
        <p:spPr>
          <a:xfrm>
            <a:off x="164841" y="2138094"/>
            <a:ext cx="5398897" cy="4595109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86E09E-9BD2-6E3B-43DB-1915DB405B13}"/>
              </a:ext>
            </a:extLst>
          </p:cNvPr>
          <p:cNvCxnSpPr>
            <a:cxnSpLocks/>
          </p:cNvCxnSpPr>
          <p:nvPr/>
        </p:nvCxnSpPr>
        <p:spPr>
          <a:xfrm>
            <a:off x="249667" y="879232"/>
            <a:ext cx="6120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7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D2AB-7C92-E06A-C107-898FCEAE01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839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8D7481D231A4FA18CBAA0981A6EC2" ma:contentTypeVersion="3" ma:contentTypeDescription="Create a new document." ma:contentTypeScope="" ma:versionID="6c2f855da2c1dac17bf97e89277b68bd">
  <xsd:schema xmlns:xsd="http://www.w3.org/2001/XMLSchema" xmlns:xs="http://www.w3.org/2001/XMLSchema" xmlns:p="http://schemas.microsoft.com/office/2006/metadata/properties" xmlns:ns3="a2b89b45-95bf-4463-8a3d-9dd6e3916c62" targetNamespace="http://schemas.microsoft.com/office/2006/metadata/properties" ma:root="true" ma:fieldsID="94ef162f9603e4ac5b8e0ab7114b2d37" ns3:_="">
    <xsd:import namespace="a2b89b45-95bf-4463-8a3d-9dd6e3916c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89b45-95bf-4463-8a3d-9dd6e3916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1DA4D6-415C-4760-A831-81E5A4CD8A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9324F-C539-4037-BF50-F210C2FB3A25}">
  <ds:schemaRefs>
    <ds:schemaRef ds:uri="a2b89b45-95bf-4463-8a3d-9dd6e3916c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CFBBA7-9EEB-40D9-BF9A-C5D82CC43A0E}">
  <ds:schemaRefs>
    <ds:schemaRef ds:uri="http://schemas.openxmlformats.org/package/2006/metadata/core-properties"/>
    <ds:schemaRef ds:uri="a2b89b45-95bf-4463-8a3d-9dd6e3916c62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311</Words>
  <Application>Microsoft Office PowerPoint</Application>
  <PresentationFormat>Widescreen</PresentationFormat>
  <Paragraphs>56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Development of a Cylindrical Rotation Sensor for LIGO</vt:lpstr>
      <vt:lpstr>Tilt in Gravity Wave Detectors</vt:lpstr>
      <vt:lpstr>Requirements for CRS</vt:lpstr>
      <vt:lpstr>CRS Design</vt:lpstr>
      <vt:lpstr>PowerPoint Presentation</vt:lpstr>
      <vt:lpstr>PowerPoint Presentation</vt:lpstr>
      <vt:lpstr>Remote Adjusting</vt:lpstr>
      <vt:lpstr>Current Noise Results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K Apple</dc:creator>
  <cp:lastModifiedBy>Shoshana K Apple</cp:lastModifiedBy>
  <cp:revision>3</cp:revision>
  <dcterms:created xsi:type="dcterms:W3CDTF">2023-06-12T19:09:54Z</dcterms:created>
  <dcterms:modified xsi:type="dcterms:W3CDTF">2023-06-28T17:37:36Z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0x0101006EA8D7481D231A4FA18CBAA0981A6EC2</vt:lpwstr>
  </property>
</Properties>
</file>